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83" r:id="rId6"/>
    <p:sldId id="272" r:id="rId7"/>
    <p:sldId id="282" r:id="rId8"/>
    <p:sldId id="266" r:id="rId9"/>
    <p:sldId id="281" r:id="rId10"/>
    <p:sldId id="285" r:id="rId11"/>
    <p:sldId id="287" r:id="rId12"/>
    <p:sldId id="279" r:id="rId13"/>
    <p:sldId id="265" r:id="rId14"/>
    <p:sldId id="269" r:id="rId15"/>
    <p:sldId id="277" r:id="rId16"/>
    <p:sldId id="263" r:id="rId17"/>
    <p:sldId id="284"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a:srgbClr val="F6F9FC"/>
    <a:srgbClr val="D9D3C9"/>
    <a:srgbClr val="F4C7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3DD474-ECD2-4439-9490-580FBA58C23B}" type="datetimeFigureOut">
              <a:rPr lang="en-US" smtClean="0"/>
              <a:t>10/11/2020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E1CD59-9DB5-4271-814F-50FDFA243564}" type="slidenum">
              <a:rPr lang="en-US" smtClean="0"/>
              <a:t>‹#›</a:t>
            </a:fld>
            <a:endParaRPr lang="en-US"/>
          </a:p>
        </p:txBody>
      </p:sp>
    </p:spTree>
    <p:extLst>
      <p:ext uri="{BB962C8B-B14F-4D97-AF65-F5344CB8AC3E}">
        <p14:creationId xmlns:p14="http://schemas.microsoft.com/office/powerpoint/2010/main" val="1636191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hronicle.com/article/The-Invisible-Labor-of/234098"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www.imdb.com/title/tt5580266/?ref_=fn_al_tt_1" TargetMode="External"/><Relationship Id="rId13" Type="http://schemas.openxmlformats.org/officeDocument/2006/relationships/hyperlink" Target="https://www.myacpa.org/blogs/black-lives-matter/black-lives-matter-resources" TargetMode="External"/><Relationship Id="rId3" Type="http://schemas.openxmlformats.org/officeDocument/2006/relationships/hyperlink" Target="https://www.imdb.com/title/tt7137906/" TargetMode="External"/><Relationship Id="rId7" Type="http://schemas.openxmlformats.org/officeDocument/2006/relationships/hyperlink" Target="https://www.imdb.com/title/tt4916630/?ref_=fn_al_tt_1" TargetMode="External"/><Relationship Id="rId12" Type="http://schemas.openxmlformats.org/officeDocument/2006/relationships/hyperlink" Target="http://ldir.org/wp-content/uploads/2013/08/Whatisanally.pdf"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mdb.com/title/tt2334649/?ref_=fn_al_tt_1" TargetMode="External"/><Relationship Id="rId11" Type="http://schemas.openxmlformats.org/officeDocument/2006/relationships/hyperlink" Target="https://slideplayer.com/slide/9517797/" TargetMode="External"/><Relationship Id="rId5" Type="http://schemas.openxmlformats.org/officeDocument/2006/relationships/hyperlink" Target="https://www.imdb.com/title/tt5707802/?ref_=fn_al_tt_1" TargetMode="External"/><Relationship Id="rId10" Type="http://schemas.openxmlformats.org/officeDocument/2006/relationships/hyperlink" Target="https://ccdi.ca/media/1590/toolkit-4-navigating-the-conflict-zone-and-becoming-an-ally.pdf" TargetMode="External"/><Relationship Id="rId4" Type="http://schemas.openxmlformats.org/officeDocument/2006/relationships/hyperlink" Target="https://www.imdb.com/title/tt5895028/?ref_=fn_al_tt_1" TargetMode="External"/><Relationship Id="rId9" Type="http://schemas.openxmlformats.org/officeDocument/2006/relationships/hyperlink" Target="https://www.racialequitytools.org/resourcefiles/whiteaffinitygroup.pdf" TargetMode="External"/><Relationship Id="rId14" Type="http://schemas.openxmlformats.org/officeDocument/2006/relationships/hyperlink" Target="https://www.aaihs.org/black-lives-matter-black-power-and-the-role-of-white-allie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From acting as unofficial mentors for students of color to serving on diversity committees, faculty of color have </a:t>
            </a:r>
            <a:r>
              <a:rPr lang="en-US" sz="1200" b="0" i="0" u="none" strike="noStrike" kern="1200" dirty="0" smtClean="0">
                <a:solidFill>
                  <a:schemeClr val="tx1"/>
                </a:solidFill>
                <a:effectLst/>
                <a:latin typeface="+mn-lt"/>
                <a:ea typeface="+mn-ea"/>
                <a:cs typeface="+mn-cs"/>
                <a:hlinkClick r:id="rId3"/>
              </a:rPr>
              <a:t>burdens placed on their time</a:t>
            </a:r>
            <a:r>
              <a:rPr lang="en-US" sz="1200" b="0" i="0" kern="1200" dirty="0" smtClean="0">
                <a:solidFill>
                  <a:schemeClr val="tx1"/>
                </a:solidFill>
                <a:effectLst/>
                <a:latin typeface="+mn-lt"/>
                <a:ea typeface="+mn-ea"/>
                <a:cs typeface="+mn-cs"/>
              </a:rPr>
              <a:t> that their white colleagues can avoid due to a self-proclaimed lack of expertise.</a:t>
            </a:r>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6</a:t>
            </a:fld>
            <a:endParaRPr lang="en-US"/>
          </a:p>
        </p:txBody>
      </p:sp>
    </p:spTree>
    <p:extLst>
      <p:ext uri="{BB962C8B-B14F-4D97-AF65-F5344CB8AC3E}">
        <p14:creationId xmlns:p14="http://schemas.microsoft.com/office/powerpoint/2010/main" val="3358555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7</a:t>
            </a:fld>
            <a:endParaRPr lang="en-US"/>
          </a:p>
        </p:txBody>
      </p:sp>
    </p:spTree>
    <p:extLst>
      <p:ext uri="{BB962C8B-B14F-4D97-AF65-F5344CB8AC3E}">
        <p14:creationId xmlns:p14="http://schemas.microsoft.com/office/powerpoint/2010/main" val="199735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8</a:t>
            </a:fld>
            <a:endParaRPr lang="en-US"/>
          </a:p>
        </p:txBody>
      </p:sp>
    </p:spTree>
    <p:extLst>
      <p:ext uri="{BB962C8B-B14F-4D97-AF65-F5344CB8AC3E}">
        <p14:creationId xmlns:p14="http://schemas.microsoft.com/office/powerpoint/2010/main" val="2333736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list is applicable to traditional undergrad and grad students</a:t>
            </a:r>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9</a:t>
            </a:fld>
            <a:endParaRPr lang="en-US"/>
          </a:p>
        </p:txBody>
      </p:sp>
    </p:spTree>
    <p:extLst>
      <p:ext uri="{BB962C8B-B14F-4D97-AF65-F5344CB8AC3E}">
        <p14:creationId xmlns:p14="http://schemas.microsoft.com/office/powerpoint/2010/main" val="220018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Attend multiple (consistency is key) cultural student organization meetings. </a:t>
            </a:r>
            <a:r>
              <a:rPr lang="en-US" sz="1200" b="0" i="0" kern="1200" dirty="0" smtClean="0">
                <a:solidFill>
                  <a:schemeClr val="tx1"/>
                </a:solidFill>
                <a:effectLst/>
                <a:latin typeface="+mn-lt"/>
                <a:ea typeface="+mn-ea"/>
                <a:cs typeface="+mn-cs"/>
              </a:rPr>
              <a:t>Black student unions, black student success centers and black male/female initiative programs offer spaces for the sole purpose of creating comfortable, supportive environments to foster community and engagement for black students with peers who look like them. Not sure where to start at your own institution? Go to your campus’s student-led organizations’ general webpage and find these communities. Or contact the diversity and inclusion office and inquire about contact information and/or meeting times and locations.</a:t>
            </a:r>
          </a:p>
          <a:p>
            <a:r>
              <a:rPr lang="en-US" sz="1200" b="1" i="0" kern="1200" dirty="0" smtClean="0">
                <a:solidFill>
                  <a:schemeClr val="tx1"/>
                </a:solidFill>
                <a:effectLst/>
                <a:latin typeface="+mn-lt"/>
                <a:ea typeface="+mn-ea"/>
                <a:cs typeface="+mn-cs"/>
              </a:rPr>
              <a:t>Partner with the diversity office or inclusion coordinator on your campus. </a:t>
            </a:r>
            <a:r>
              <a:rPr lang="en-US" sz="1200" b="0" i="0" kern="1200" dirty="0" smtClean="0">
                <a:solidFill>
                  <a:schemeClr val="tx1"/>
                </a:solidFill>
                <a:effectLst/>
                <a:latin typeface="+mn-lt"/>
                <a:ea typeface="+mn-ea"/>
                <a:cs typeface="+mn-cs"/>
              </a:rPr>
              <a:t>Work to create opportunities for all people to converse and be informed about and challenged on the topics of race, gender, intersectionality and police brutality. Don’t try to lead these conversations -- it’s important for an ally to listen and learn. But you can become a part of the support system by helping plan and/or advertise the program. Trust me, that will go a long way.</a:t>
            </a:r>
          </a:p>
          <a:p>
            <a:r>
              <a:rPr lang="en-US" sz="1200" b="1" i="0" kern="1200" dirty="0" smtClean="0">
                <a:solidFill>
                  <a:schemeClr val="tx1"/>
                </a:solidFill>
                <a:effectLst/>
                <a:latin typeface="+mn-lt"/>
                <a:ea typeface="+mn-ea"/>
                <a:cs typeface="+mn-cs"/>
              </a:rPr>
              <a:t>Watch films and documentaries that highlight racial inequality and discrimination. </a:t>
            </a:r>
            <a:r>
              <a:rPr lang="en-US" sz="1200" b="0" i="0" kern="1200" dirty="0" smtClean="0">
                <a:solidFill>
                  <a:schemeClr val="tx1"/>
                </a:solidFill>
                <a:effectLst/>
                <a:latin typeface="+mn-lt"/>
                <a:ea typeface="+mn-ea"/>
                <a:cs typeface="+mn-cs"/>
              </a:rPr>
              <a:t>To start, I’ll list a few of my favorites: </a:t>
            </a:r>
            <a:r>
              <a:rPr lang="en-US" sz="1200" b="0" i="1" u="none" strike="noStrike" kern="1200" dirty="0" smtClean="0">
                <a:solidFill>
                  <a:schemeClr val="tx1"/>
                </a:solidFill>
                <a:effectLst/>
                <a:latin typeface="+mn-lt"/>
                <a:ea typeface="+mn-ea"/>
                <a:cs typeface="+mn-cs"/>
                <a:hlinkClick r:id="rId3"/>
              </a:rPr>
              <a:t>When They See Us</a:t>
            </a:r>
            <a:r>
              <a:rPr lang="en-US" sz="1200" b="0" i="0"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hlinkClick r:id="rId4"/>
              </a:rPr>
              <a:t>13th</a:t>
            </a:r>
            <a:r>
              <a:rPr lang="en-US" sz="1200" b="0" i="0"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hlinkClick r:id="rId5"/>
              </a:rPr>
              <a:t>Dear White People</a:t>
            </a:r>
            <a:r>
              <a:rPr lang="en-US" sz="1200" b="0" i="0"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hlinkClick r:id="rId6"/>
              </a:rPr>
              <a:t>Fruitvale Station</a:t>
            </a:r>
            <a:r>
              <a:rPr lang="en-US" sz="1200" b="0" i="0"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hlinkClick r:id="rId7"/>
              </a:rPr>
              <a:t>Just Mercy</a:t>
            </a:r>
            <a:r>
              <a:rPr lang="en-US" sz="1200" b="0" i="0" kern="1200" dirty="0" smtClean="0">
                <a:solidFill>
                  <a:schemeClr val="tx1"/>
                </a:solidFill>
                <a:effectLst/>
                <a:latin typeface="+mn-lt"/>
                <a:ea typeface="+mn-ea"/>
                <a:cs typeface="+mn-cs"/>
              </a:rPr>
              <a:t> and </a:t>
            </a:r>
            <a:r>
              <a:rPr lang="en-US" sz="1200" b="0" i="1" u="none" strike="noStrike" kern="1200" dirty="0" smtClean="0">
                <a:solidFill>
                  <a:schemeClr val="tx1"/>
                </a:solidFill>
                <a:effectLst/>
                <a:latin typeface="+mn-lt"/>
                <a:ea typeface="+mn-ea"/>
                <a:cs typeface="+mn-cs"/>
                <a:hlinkClick r:id="rId8"/>
              </a:rPr>
              <a:t>The Hate U Give</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Now here’s the challenge. Talk with a black friend about these movies and shows. Share your perspective and allow your black friend to do the same. Please don’t make it awkward when bringing it up! For example, one way you can ask a friend to talk about it is to say, “Hey, I wanted to start to learn more about racial inequality against the black community and was encouraged to watch some of these programs. Would you be interested and comfortable having a conversation about it after I finish?” Sorry, I have to spell out how to do this but, unfortunately, I've learned from experience that nonblack people struggle with communicating effectively with their black friends more often than you think.</a:t>
            </a:r>
          </a:p>
          <a:p>
            <a:r>
              <a:rPr lang="en-US" sz="1200" b="1" i="0" kern="1200" dirty="0" smtClean="0">
                <a:solidFill>
                  <a:schemeClr val="tx1"/>
                </a:solidFill>
                <a:effectLst/>
                <a:latin typeface="+mn-lt"/>
                <a:ea typeface="+mn-ea"/>
                <a:cs typeface="+mn-cs"/>
              </a:rPr>
              <a:t>Continue to call out racism and bigotry through social media. </a:t>
            </a:r>
            <a:r>
              <a:rPr lang="en-US" sz="1200" b="0" i="0" kern="1200" dirty="0" smtClean="0">
                <a:solidFill>
                  <a:schemeClr val="tx1"/>
                </a:solidFill>
                <a:effectLst/>
                <a:latin typeface="+mn-lt"/>
                <a:ea typeface="+mn-ea"/>
                <a:cs typeface="+mn-cs"/>
              </a:rPr>
              <a:t>This shouldn’t be the only action you take, but as I mentioned, it’s at least a start. If you’ve started speaking out against racism, then don’t stop! Breonna Taylor, </a:t>
            </a:r>
            <a:r>
              <a:rPr lang="en-US" sz="1200" b="0" i="0" kern="1200" dirty="0" err="1" smtClean="0">
                <a:solidFill>
                  <a:schemeClr val="tx1"/>
                </a:solidFill>
                <a:effectLst/>
                <a:latin typeface="+mn-lt"/>
                <a:ea typeface="+mn-ea"/>
                <a:cs typeface="+mn-cs"/>
              </a:rPr>
              <a:t>Ahmaud</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Arbery</a:t>
            </a:r>
            <a:r>
              <a:rPr lang="en-US" sz="1200" b="0" i="0" kern="1200" dirty="0" smtClean="0">
                <a:solidFill>
                  <a:schemeClr val="tx1"/>
                </a:solidFill>
                <a:effectLst/>
                <a:latin typeface="+mn-lt"/>
                <a:ea typeface="+mn-ea"/>
                <a:cs typeface="+mn-cs"/>
              </a:rPr>
              <a:t> and George Floyd were not the first victims of racism and will not be the last. We want you to continue to speak up and speak out to fight this war with us. Are you ready for the long battle?</a:t>
            </a:r>
          </a:p>
          <a:p>
            <a:r>
              <a:rPr lang="en-US" sz="1200" b="1" i="0" kern="1200" dirty="0" smtClean="0">
                <a:solidFill>
                  <a:schemeClr val="tx1"/>
                </a:solidFill>
                <a:effectLst/>
                <a:latin typeface="+mn-lt"/>
                <a:ea typeface="+mn-ea"/>
                <a:cs typeface="+mn-cs"/>
              </a:rPr>
              <a:t>Organize group talks to discuss race, social injustices and the role privilege plays in the fight for racial justice. </a:t>
            </a:r>
            <a:r>
              <a:rPr lang="en-US" sz="1200" b="0" i="0" kern="1200" dirty="0" smtClean="0">
                <a:solidFill>
                  <a:schemeClr val="tx1"/>
                </a:solidFill>
                <a:effectLst/>
                <a:latin typeface="+mn-lt"/>
                <a:ea typeface="+mn-ea"/>
                <a:cs typeface="+mn-cs"/>
              </a:rPr>
              <a:t>Creating spaces for nonblack people to come together to share perspectives and learn how to support the black community is a great way to build and expand alliances. Black people constantly talk about race and how their blackness can be a beacon of change on and off campuses -- in their families, communities, churches and other organizations. It’s time for white people and other groups who have certain privileges based on the color of their skin and family history to start these community talks to explore their racial identity and the impact it has on our nation. That will provide a space to challenge and inform your peers about racist systems built to hold black people back. I have provided some sources below that can provide insights about how to start these types of conversations.</a:t>
            </a:r>
          </a:p>
          <a:p>
            <a:r>
              <a:rPr lang="en-US" sz="1200" b="1" i="0" kern="1200" dirty="0" smtClean="0">
                <a:solidFill>
                  <a:schemeClr val="tx1"/>
                </a:solidFill>
                <a:effectLst/>
                <a:latin typeface="+mn-lt"/>
                <a:ea typeface="+mn-ea"/>
                <a:cs typeface="+mn-cs"/>
              </a:rPr>
              <a:t>Review articles and other resources on the issues.</a:t>
            </a:r>
            <a:r>
              <a:rPr lang="en-US" sz="1200" b="0" i="0" kern="1200" dirty="0" smtClean="0">
                <a:solidFill>
                  <a:schemeClr val="tx1"/>
                </a:solidFill>
                <a:effectLst/>
                <a:latin typeface="+mn-lt"/>
                <a:ea typeface="+mn-ea"/>
                <a:cs typeface="+mn-cs"/>
              </a:rPr>
              <a:t> Some of those include: “</a:t>
            </a:r>
            <a:r>
              <a:rPr lang="en-US" sz="1200" b="0" i="0" u="none" strike="noStrike" kern="1200" dirty="0" smtClean="0">
                <a:solidFill>
                  <a:schemeClr val="tx1"/>
                </a:solidFill>
                <a:effectLst/>
                <a:latin typeface="+mn-lt"/>
                <a:ea typeface="+mn-ea"/>
                <a:cs typeface="+mn-cs"/>
                <a:hlinkClick r:id="rId9"/>
              </a:rPr>
              <a:t>Becoming an Anti-Racist White Ally</a:t>
            </a:r>
            <a:r>
              <a:rPr lang="en-US" sz="1200" b="0" i="0" kern="1200" dirty="0" smtClean="0">
                <a:solidFill>
                  <a:schemeClr val="tx1"/>
                </a:solidFill>
                <a:effectLst/>
                <a:latin typeface="+mn-lt"/>
                <a:ea typeface="+mn-ea"/>
                <a:cs typeface="+mn-cs"/>
              </a:rPr>
              <a:t>,” a tool kit on “</a:t>
            </a:r>
            <a:r>
              <a:rPr lang="en-US" sz="1200" b="0" i="0" u="none" strike="noStrike" kern="1200" dirty="0" smtClean="0">
                <a:solidFill>
                  <a:schemeClr val="tx1"/>
                </a:solidFill>
                <a:effectLst/>
                <a:latin typeface="+mn-lt"/>
                <a:ea typeface="+mn-ea"/>
                <a:cs typeface="+mn-cs"/>
                <a:hlinkClick r:id="rId10"/>
              </a:rPr>
              <a:t>Navigating the Conflict Zone and Becoming an Ally</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1"/>
              </a:rPr>
              <a:t>Empathy and Being an Ally</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12"/>
              </a:rPr>
              <a:t>What Is an Ally?</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3"/>
              </a:rPr>
              <a:t>ACPA, College Student Educators International</a:t>
            </a:r>
            <a:r>
              <a:rPr lang="en-US" sz="1200" b="0" i="0" kern="1200" dirty="0" smtClean="0">
                <a:solidFill>
                  <a:schemeClr val="tx1"/>
                </a:solidFill>
                <a:effectLst/>
                <a:latin typeface="+mn-lt"/>
                <a:ea typeface="+mn-ea"/>
                <a:cs typeface="+mn-cs"/>
              </a:rPr>
              <a:t>, also provides resources on Black Lives Matter. And the African American Historical Society’s </a:t>
            </a:r>
            <a:r>
              <a:rPr lang="en-US" sz="1200" b="0" i="1" u="none" strike="noStrike" kern="1200" dirty="0" smtClean="0">
                <a:solidFill>
                  <a:schemeClr val="tx1"/>
                </a:solidFill>
                <a:effectLst/>
                <a:latin typeface="+mn-lt"/>
                <a:ea typeface="+mn-ea"/>
                <a:cs typeface="+mn-cs"/>
                <a:hlinkClick r:id="rId14"/>
              </a:rPr>
              <a:t>Black Perspectives</a:t>
            </a:r>
            <a:r>
              <a:rPr lang="en-US" sz="1200" b="0" i="1"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offers numerous relevant articles, including “Black Lives Matter, Black Power and the Role of White Allies.”</a:t>
            </a:r>
          </a:p>
          <a:p>
            <a:endParaRPr lang="en-US" dirty="0" smtClean="0"/>
          </a:p>
          <a:p>
            <a:r>
              <a:rPr lang="en-US" sz="1200" b="0" i="0" kern="1200" dirty="0" smtClean="0">
                <a:solidFill>
                  <a:schemeClr val="tx1"/>
                </a:solidFill>
                <a:effectLst/>
                <a:latin typeface="+mn-lt"/>
                <a:ea typeface="+mn-ea"/>
                <a:cs typeface="+mn-cs"/>
              </a:rPr>
              <a:t>Take this fight seriously. Black people have lived through this emotional, mental and physical abuse for far too long. Our communities are changing for the better and growing stronger to combat the hate we received from the start of our existence in this country.</a:t>
            </a:r>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13</a:t>
            </a:fld>
            <a:endParaRPr lang="en-US"/>
          </a:p>
        </p:txBody>
      </p:sp>
    </p:spTree>
    <p:extLst>
      <p:ext uri="{BB962C8B-B14F-4D97-AF65-F5344CB8AC3E}">
        <p14:creationId xmlns:p14="http://schemas.microsoft.com/office/powerpoint/2010/main" val="646325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1CD59-9DB5-4271-814F-50FDFA243564}" type="slidenum">
              <a:rPr lang="en-US" smtClean="0"/>
              <a:t>14</a:t>
            </a:fld>
            <a:endParaRPr lang="en-US"/>
          </a:p>
        </p:txBody>
      </p:sp>
    </p:spTree>
    <p:extLst>
      <p:ext uri="{BB962C8B-B14F-4D97-AF65-F5344CB8AC3E}">
        <p14:creationId xmlns:p14="http://schemas.microsoft.com/office/powerpoint/2010/main" val="4103543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07D4943-238B-419E-9E7D-92466D328D45}"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2924959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7D4943-238B-419E-9E7D-92466D328D45}"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101193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7D4943-238B-419E-9E7D-92466D328D45}"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4618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7D4943-238B-419E-9E7D-92466D328D45}"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189918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7D4943-238B-419E-9E7D-92466D328D45}"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180067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7D4943-238B-419E-9E7D-92466D328D45}"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2773860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7D4943-238B-419E-9E7D-92466D328D45}" type="datetimeFigureOut">
              <a:rPr lang="en-US" smtClean="0"/>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1588260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7D4943-238B-419E-9E7D-92466D328D45}" type="datetimeFigureOut">
              <a:rPr lang="en-US" smtClean="0"/>
              <a:t>10/11/2020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71600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7D4943-238B-419E-9E7D-92466D328D45}" type="datetimeFigureOut">
              <a:rPr lang="en-US" smtClean="0"/>
              <a:t>10/11/2020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406151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7D4943-238B-419E-9E7D-92466D328D45}"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186395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7D4943-238B-419E-9E7D-92466D328D45}"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EE72-77E4-4694-B6AE-A88A125A0885}" type="slidenum">
              <a:rPr lang="en-US" smtClean="0"/>
              <a:t>‹#›</a:t>
            </a:fld>
            <a:endParaRPr lang="en-US"/>
          </a:p>
        </p:txBody>
      </p:sp>
    </p:spTree>
    <p:extLst>
      <p:ext uri="{BB962C8B-B14F-4D97-AF65-F5344CB8AC3E}">
        <p14:creationId xmlns:p14="http://schemas.microsoft.com/office/powerpoint/2010/main" val="41435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4943-238B-419E-9E7D-92466D328D45}" type="datetimeFigureOut">
              <a:rPr lang="en-US" smtClean="0"/>
              <a:t>10/11/2020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9EE72-77E4-4694-B6AE-A88A125A0885}" type="slidenum">
              <a:rPr lang="en-US" smtClean="0"/>
              <a:t>‹#›</a:t>
            </a:fld>
            <a:endParaRPr lang="en-US"/>
          </a:p>
        </p:txBody>
      </p:sp>
    </p:spTree>
    <p:extLst>
      <p:ext uri="{BB962C8B-B14F-4D97-AF65-F5344CB8AC3E}">
        <p14:creationId xmlns:p14="http://schemas.microsoft.com/office/powerpoint/2010/main" val="846451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lewisu.edu/welcome/offices/provost/OIRP/profile.htm" TargetMode="Externa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cid:image003.jpg@01D54BE8.D994EF5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cid:image003.jpg@01D54BE8.D994EF5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3.jpg@01D54BE8.D994EF5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eiu.edu/history/landacknowledgmentstatement.php" TargetMode="External"/><Relationship Id="rId2" Type="http://schemas.openxmlformats.org/officeDocument/2006/relationships/hyperlink" Target="https://www.insidehighered.com/advice/2020/06/11/black-phd-student-describes-having-balance-his-career-prospects-responding-racial" TargetMode="External"/><Relationship Id="rId1" Type="http://schemas.openxmlformats.org/officeDocument/2006/relationships/slideLayout" Target="../slideLayouts/slideLayout2.xml"/><Relationship Id="rId6" Type="http://schemas.openxmlformats.org/officeDocument/2006/relationships/image" Target="cid:image003.jpg@01D54BE8.D994EF50" TargetMode="External"/><Relationship Id="rId5" Type="http://schemas.openxmlformats.org/officeDocument/2006/relationships/image" Target="../media/image1.jpeg"/><Relationship Id="rId4" Type="http://schemas.openxmlformats.org/officeDocument/2006/relationships/hyperlink" Target="https://www.insidehighered.com/advice/2020/06/10/recommendations-how-white-allies-can-truly-support-black-people-and-thei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cid:image003.jpg@01D54BE8.D994EF5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cid:image003.jpg@01D54BE8.D994EF5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wikipedia.org/wiki/Chronic_stress" TargetMode="Externa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cid:image003.jpg@01D54BE8.D994EF50" TargetMode="External"/><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cid:image003.jpg@01D54BE8.D994EF50"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9A0000"/>
            </a:gs>
            <a:gs pos="74000">
              <a:srgbClr val="F4C7AE"/>
            </a:gs>
            <a:gs pos="83000">
              <a:srgbClr val="D9D3C9"/>
            </a:gs>
            <a:gs pos="89375">
              <a:srgbClr val="D5D8D8"/>
            </a:gs>
            <a:gs pos="100000">
              <a:srgbClr val="F6F9F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05841"/>
            <a:ext cx="9235440" cy="3330632"/>
          </a:xfrm>
        </p:spPr>
        <p:txBody>
          <a:bodyPr>
            <a:normAutofit fontScale="90000"/>
          </a:bodyPr>
          <a:lstStyle/>
          <a:p>
            <a:pPr>
              <a:lnSpc>
                <a:spcPct val="100000"/>
              </a:lnSpc>
              <a:spcBef>
                <a:spcPts val="0"/>
              </a:spcBef>
            </a:pP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4400" b="1" dirty="0"/>
              <a:t>The Psychological Trauma of Black Students and Black Professionals on Campus After the Murder of George Floyd</a:t>
            </a:r>
            <a:r>
              <a:rPr lang="en-US" b="1" dirty="0"/>
              <a:t/>
            </a:r>
            <a:br>
              <a:rPr lang="en-US" b="1" dirty="0"/>
            </a:br>
            <a:r>
              <a:rPr lang="en-US" sz="2400" dirty="0"/>
              <a:t>RISE Conference</a:t>
            </a:r>
            <a:br>
              <a:rPr lang="en-US" sz="2400" dirty="0"/>
            </a:br>
            <a:r>
              <a:rPr lang="en-US" sz="2400" dirty="0"/>
              <a:t>Friday, October 16, 2020</a:t>
            </a:r>
            <a:r>
              <a:rPr lang="en-US" sz="2200" dirty="0"/>
              <a:t/>
            </a:r>
            <a:br>
              <a:rPr lang="en-US" sz="2200" dirty="0"/>
            </a:br>
            <a:endParaRPr lang="en-US" sz="2200" dirty="0"/>
          </a:p>
        </p:txBody>
      </p:sp>
      <p:sp>
        <p:nvSpPr>
          <p:cNvPr id="3" name="Subtitle 2"/>
          <p:cNvSpPr>
            <a:spLocks noGrp="1"/>
          </p:cNvSpPr>
          <p:nvPr>
            <p:ph type="subTitle" idx="1"/>
          </p:nvPr>
        </p:nvSpPr>
        <p:spPr>
          <a:xfrm>
            <a:off x="1524000" y="4336473"/>
            <a:ext cx="9144000" cy="2155765"/>
          </a:xfrm>
        </p:spPr>
        <p:txBody>
          <a:bodyPr>
            <a:normAutofit fontScale="92500" lnSpcReduction="20000"/>
          </a:bodyPr>
          <a:lstStyle/>
          <a:p>
            <a:pPr algn="l">
              <a:lnSpc>
                <a:spcPct val="120000"/>
              </a:lnSpc>
              <a:spcBef>
                <a:spcPts val="0"/>
              </a:spcBef>
            </a:pPr>
            <a:r>
              <a:rPr lang="en-US" b="1" dirty="0"/>
              <a:t>Co-facilitators :</a:t>
            </a:r>
          </a:p>
          <a:p>
            <a:pPr lvl="0" algn="l">
              <a:lnSpc>
                <a:spcPct val="120000"/>
              </a:lnSpc>
              <a:spcBef>
                <a:spcPts val="0"/>
              </a:spcBef>
            </a:pPr>
            <a:r>
              <a:rPr lang="en-US" b="1" dirty="0"/>
              <a:t>Tennille </a:t>
            </a:r>
            <a:r>
              <a:rPr lang="en-US" b="1" dirty="0" smtClean="0"/>
              <a:t>Nicole Allen</a:t>
            </a:r>
            <a:r>
              <a:rPr lang="en-US" b="1" dirty="0"/>
              <a:t>, </a:t>
            </a:r>
            <a:r>
              <a:rPr lang="en-US" dirty="0"/>
              <a:t>PhD, </a:t>
            </a:r>
            <a:r>
              <a:rPr lang="en-US" i="1" dirty="0"/>
              <a:t>Professor of Sociology, Sociology Chairperson, Director of African American Studies Program </a:t>
            </a:r>
            <a:r>
              <a:rPr lang="en-US" dirty="0"/>
              <a:t>(Lewis University) </a:t>
            </a:r>
          </a:p>
          <a:p>
            <a:pPr lvl="0" algn="l">
              <a:lnSpc>
                <a:spcPct val="120000"/>
              </a:lnSpc>
              <a:spcBef>
                <a:spcPts val="0"/>
              </a:spcBef>
            </a:pPr>
            <a:r>
              <a:rPr lang="en-US" b="1" dirty="0"/>
              <a:t>Katherine Helm-Lewis</a:t>
            </a:r>
            <a:r>
              <a:rPr lang="en-US" dirty="0"/>
              <a:t>, PhD, </a:t>
            </a:r>
            <a:r>
              <a:rPr lang="en-US" i="1" dirty="0">
                <a:effectLst/>
              </a:rPr>
              <a:t>Director of Graduate Programs in Counseling and Professor of Psychology</a:t>
            </a:r>
            <a:r>
              <a:rPr lang="en-US" dirty="0"/>
              <a:t> (Lewis University)</a:t>
            </a:r>
            <a:endParaRPr lang="en-US" dirty="0">
              <a:effectLst/>
            </a:endParaRPr>
          </a:p>
          <a:p>
            <a:pPr lvl="0" algn="just">
              <a:lnSpc>
                <a:spcPct val="120000"/>
              </a:lnSpc>
              <a:spcBef>
                <a:spcPts val="0"/>
              </a:spcBef>
            </a:pPr>
            <a:r>
              <a:rPr lang="en-US" b="1" dirty="0"/>
              <a:t>Kristi </a:t>
            </a:r>
            <a:r>
              <a:rPr lang="en-US" b="1" dirty="0" smtClean="0"/>
              <a:t>Kelly</a:t>
            </a:r>
            <a:r>
              <a:rPr lang="en-US" dirty="0"/>
              <a:t>, </a:t>
            </a:r>
            <a:r>
              <a:rPr lang="en-US" dirty="0" err="1"/>
              <a:t>EdD</a:t>
            </a:r>
            <a:r>
              <a:rPr lang="en-US" dirty="0"/>
              <a:t>, </a:t>
            </a:r>
            <a:r>
              <a:rPr lang="en-US" i="1" dirty="0"/>
              <a:t>Chief Diversity Officer </a:t>
            </a:r>
            <a:r>
              <a:rPr lang="en-US" dirty="0"/>
              <a:t>(Lewis University)</a:t>
            </a:r>
            <a:endParaRPr lang="en-US" dirty="0">
              <a:effectLst/>
            </a:endParaRPr>
          </a:p>
          <a:p>
            <a:pPr algn="l">
              <a:lnSpc>
                <a:spcPct val="120000"/>
              </a:lnSpc>
              <a:spcBef>
                <a:spcPts val="0"/>
              </a:spcBef>
            </a:pPr>
            <a:endParaRPr lang="en-US" dirty="0"/>
          </a:p>
        </p:txBody>
      </p:sp>
    </p:spTree>
    <p:extLst>
      <p:ext uri="{BB962C8B-B14F-4D97-AF65-F5344CB8AC3E}">
        <p14:creationId xmlns:p14="http://schemas.microsoft.com/office/powerpoint/2010/main" val="344132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t>Lewis Demographics</a:t>
            </a:r>
          </a:p>
        </p:txBody>
      </p:sp>
      <p:sp>
        <p:nvSpPr>
          <p:cNvPr id="3" name="Content Placeholder 2"/>
          <p:cNvSpPr>
            <a:spLocks noGrp="1"/>
          </p:cNvSpPr>
          <p:nvPr>
            <p:ph idx="1"/>
          </p:nvPr>
        </p:nvSpPr>
        <p:spPr>
          <a:xfrm>
            <a:off x="838200" y="2646218"/>
            <a:ext cx="10515600" cy="3948546"/>
          </a:xfrm>
        </p:spPr>
        <p:txBody>
          <a:bodyPr>
            <a:normAutofit/>
          </a:bodyPr>
          <a:lstStyle/>
          <a:p>
            <a:r>
              <a:rPr lang="en-US" dirty="0" smtClean="0"/>
              <a:t>Students</a:t>
            </a:r>
            <a:endParaRPr lang="en-US" dirty="0"/>
          </a:p>
          <a:p>
            <a:pPr lvl="1"/>
            <a:r>
              <a:rPr lang="en-US" dirty="0"/>
              <a:t> 468/6359 – 7.4%</a:t>
            </a:r>
          </a:p>
          <a:p>
            <a:pPr lvl="2"/>
            <a:r>
              <a:rPr lang="en-US" dirty="0"/>
              <a:t>Undergrad – 255/4274 (5.9%)</a:t>
            </a:r>
          </a:p>
          <a:p>
            <a:pPr lvl="2"/>
            <a:r>
              <a:rPr lang="en-US" dirty="0"/>
              <a:t>Grad – 213/2085 (10.2%)</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dirty="0"/>
          </a:p>
          <a:p>
            <a:pPr marL="457200" lvl="1" indent="0" algn="ctr">
              <a:buNone/>
            </a:pPr>
            <a:r>
              <a:rPr lang="en-US" dirty="0" smtClean="0">
                <a:hlinkClick r:id="rId2"/>
              </a:rPr>
              <a:t>Lewis University Profile</a:t>
            </a:r>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482535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172729"/>
          </a:xfrm>
        </p:spPr>
        <p:txBody>
          <a:bodyPr/>
          <a:lstStyle/>
          <a:p>
            <a:pPr algn="ctr"/>
            <a:r>
              <a:rPr lang="en-US" dirty="0" smtClean="0"/>
              <a:t>Black students are saying…</a:t>
            </a:r>
            <a:endParaRPr lang="en-US" dirty="0"/>
          </a:p>
        </p:txBody>
      </p:sp>
      <p:sp>
        <p:nvSpPr>
          <p:cNvPr id="3" name="Content Placeholder 2"/>
          <p:cNvSpPr>
            <a:spLocks noGrp="1"/>
          </p:cNvSpPr>
          <p:nvPr>
            <p:ph idx="1"/>
          </p:nvPr>
        </p:nvSpPr>
        <p:spPr>
          <a:xfrm>
            <a:off x="838200" y="2646218"/>
            <a:ext cx="10515600" cy="3948546"/>
          </a:xfrm>
        </p:spPr>
        <p:txBody>
          <a:bodyPr>
            <a:normAutofit fontScale="92500" lnSpcReduction="10000"/>
          </a:bodyPr>
          <a:lstStyle/>
          <a:p>
            <a:r>
              <a:rPr lang="en-US" dirty="0" smtClean="0"/>
              <a:t>‘I like to go on Walmart trips a lot, just to get off campus and to get out of my room. On my most recent trip, I was </a:t>
            </a:r>
            <a:r>
              <a:rPr lang="en-US" dirty="0"/>
              <a:t>wearing a black shirt with white writing and I think people assumed that it was a Black </a:t>
            </a:r>
            <a:r>
              <a:rPr lang="en-US" dirty="0" smtClean="0"/>
              <a:t>Lives </a:t>
            </a:r>
            <a:r>
              <a:rPr lang="en-US" dirty="0"/>
              <a:t>Matter shirt, but it wasn’t. I got harassed. I felt unsafe. I was told white lives matter and </a:t>
            </a:r>
            <a:r>
              <a:rPr lang="en-US" dirty="0" smtClean="0"/>
              <a:t>was called </a:t>
            </a:r>
            <a:r>
              <a:rPr lang="en-US" dirty="0"/>
              <a:t>the “n” word. I am being told that my life doesn’t matter and I </a:t>
            </a:r>
            <a:r>
              <a:rPr lang="en-US" dirty="0" smtClean="0"/>
              <a:t>wasn’t even </a:t>
            </a:r>
            <a:r>
              <a:rPr lang="en-US" dirty="0"/>
              <a:t>saying </a:t>
            </a:r>
            <a:r>
              <a:rPr lang="en-US" dirty="0" smtClean="0"/>
              <a:t>anything’.</a:t>
            </a:r>
          </a:p>
          <a:p>
            <a:pPr marL="0" indent="0">
              <a:buNone/>
            </a:pPr>
            <a:endParaRPr lang="en-US" dirty="0"/>
          </a:p>
          <a:p>
            <a:r>
              <a:rPr lang="en-US" dirty="0"/>
              <a:t>“I am just existing, literally just standing waiting on a shuttle at Aldi and people get to tell me I don’t matter”.</a:t>
            </a:r>
          </a:p>
          <a:p>
            <a:pPr marL="457200" lvl="1" indent="0">
              <a:buNone/>
            </a:pPr>
            <a:endParaRPr lang="en-US" dirty="0" smtClean="0"/>
          </a:p>
          <a:p>
            <a:pPr marL="457200" lvl="1" indent="0" algn="ctr">
              <a:buNone/>
            </a:pPr>
            <a:r>
              <a:rPr lang="en-US" dirty="0" smtClean="0"/>
              <a:t>Other Identities: Senior, Residential, and Member of the LGBTQIA Community</a:t>
            </a:r>
          </a:p>
        </p:txBody>
      </p:sp>
      <p:pic>
        <p:nvPicPr>
          <p:cNvPr id="6" name="Picture 5" descr="cid:image003.jpg@01D54BE8.D994EF5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200212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172729"/>
          </a:xfrm>
        </p:spPr>
        <p:txBody>
          <a:bodyPr/>
          <a:lstStyle/>
          <a:p>
            <a:pPr algn="ctr"/>
            <a:r>
              <a:rPr lang="en-US" dirty="0" smtClean="0"/>
              <a:t>Black students are saying…</a:t>
            </a:r>
            <a:endParaRPr lang="en-US" dirty="0"/>
          </a:p>
        </p:txBody>
      </p:sp>
      <p:sp>
        <p:nvSpPr>
          <p:cNvPr id="3" name="Content Placeholder 2"/>
          <p:cNvSpPr>
            <a:spLocks noGrp="1"/>
          </p:cNvSpPr>
          <p:nvPr>
            <p:ph idx="1"/>
          </p:nvPr>
        </p:nvSpPr>
        <p:spPr>
          <a:xfrm>
            <a:off x="838200" y="2646218"/>
            <a:ext cx="10515600" cy="3948546"/>
          </a:xfrm>
        </p:spPr>
        <p:txBody>
          <a:bodyPr>
            <a:normAutofit/>
          </a:bodyPr>
          <a:lstStyle/>
          <a:p>
            <a:r>
              <a:rPr lang="en-US" dirty="0" smtClean="0"/>
              <a:t>‘The societal issues that are going on are troublesome and scary</a:t>
            </a:r>
            <a:r>
              <a:rPr lang="en-US" dirty="0" smtClean="0"/>
              <a:t>’.</a:t>
            </a:r>
          </a:p>
          <a:p>
            <a:pPr marL="0" indent="0">
              <a:buNone/>
            </a:pPr>
            <a:endParaRPr lang="en-US" dirty="0" smtClean="0"/>
          </a:p>
          <a:p>
            <a:r>
              <a:rPr lang="en-US" dirty="0" smtClean="0"/>
              <a:t>‘</a:t>
            </a:r>
            <a:r>
              <a:rPr lang="en-US" dirty="0" smtClean="0"/>
              <a:t>To know that simply because of the color of my skin that I might die is devastating, it’s unbelievable. Not based on behavior, not based on doing something wrong, but because of my skin’.</a:t>
            </a:r>
            <a:endParaRPr lang="en-US" dirty="0"/>
          </a:p>
          <a:p>
            <a:pPr marL="457200" lvl="1" indent="0">
              <a:buNone/>
            </a:pPr>
            <a:endParaRPr lang="en-US" dirty="0" smtClean="0"/>
          </a:p>
          <a:p>
            <a:pPr marL="457200" lvl="1" indent="0" algn="ctr">
              <a:buNone/>
            </a:pPr>
            <a:r>
              <a:rPr lang="en-US" dirty="0" smtClean="0"/>
              <a:t>Other Identities: Junior, Residential, and Heterosexual</a:t>
            </a:r>
          </a:p>
        </p:txBody>
      </p:sp>
      <p:pic>
        <p:nvPicPr>
          <p:cNvPr id="6" name="Picture 5" descr="cid:image003.jpg@01D54BE8.D994EF5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907204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164"/>
            <a:ext cx="10515600" cy="1063818"/>
          </a:xfrm>
        </p:spPr>
        <p:txBody>
          <a:bodyPr>
            <a:normAutofit fontScale="90000"/>
          </a:bodyPr>
          <a:lstStyle/>
          <a:p>
            <a:pPr algn="ctr"/>
            <a:r>
              <a:rPr lang="en-US" dirty="0" smtClean="0"/>
              <a:t>Practical Strategies for Supporting Black Populations on Our Campuses</a:t>
            </a:r>
            <a:endParaRPr lang="en-US" dirty="0"/>
          </a:p>
        </p:txBody>
      </p:sp>
      <p:sp>
        <p:nvSpPr>
          <p:cNvPr id="3" name="Content Placeholder 2"/>
          <p:cNvSpPr>
            <a:spLocks noGrp="1"/>
          </p:cNvSpPr>
          <p:nvPr>
            <p:ph idx="1"/>
          </p:nvPr>
        </p:nvSpPr>
        <p:spPr>
          <a:xfrm>
            <a:off x="838200" y="2644726"/>
            <a:ext cx="10515600" cy="3934019"/>
          </a:xfrm>
        </p:spPr>
        <p:txBody>
          <a:bodyPr>
            <a:normAutofit fontScale="92500" lnSpcReduction="10000"/>
          </a:bodyPr>
          <a:lstStyle/>
          <a:p>
            <a:r>
              <a:rPr lang="en-US" dirty="0"/>
              <a:t>Attend multiple (consistency is key) cultural student organization </a:t>
            </a:r>
            <a:r>
              <a:rPr lang="en-US" dirty="0" smtClean="0"/>
              <a:t>meetings</a:t>
            </a:r>
            <a:endParaRPr lang="en-US" dirty="0"/>
          </a:p>
          <a:p>
            <a:r>
              <a:rPr lang="en-US" dirty="0"/>
              <a:t>Partner with the diversity office or inclusion coordinator on your </a:t>
            </a:r>
            <a:r>
              <a:rPr lang="en-US" dirty="0" smtClean="0"/>
              <a:t>campus</a:t>
            </a:r>
          </a:p>
          <a:p>
            <a:r>
              <a:rPr lang="en-US" dirty="0"/>
              <a:t>Watch films and documentaries that highlight racial inequality and </a:t>
            </a:r>
            <a:r>
              <a:rPr lang="en-US" dirty="0" smtClean="0"/>
              <a:t>discrimination</a:t>
            </a:r>
          </a:p>
          <a:p>
            <a:r>
              <a:rPr lang="en-US" dirty="0"/>
              <a:t>C</a:t>
            </a:r>
            <a:r>
              <a:rPr lang="en-US" dirty="0" smtClean="0"/>
              <a:t>all </a:t>
            </a:r>
            <a:r>
              <a:rPr lang="en-US" dirty="0"/>
              <a:t>out racism and bigotry through </a:t>
            </a:r>
            <a:r>
              <a:rPr lang="en-US" dirty="0" smtClean="0"/>
              <a:t>a variety of platforms including social media</a:t>
            </a:r>
          </a:p>
          <a:p>
            <a:r>
              <a:rPr lang="en-US" dirty="0"/>
              <a:t>Organize group talks to discuss race, social injustices and the role privilege plays in the fight for racial </a:t>
            </a:r>
            <a:r>
              <a:rPr lang="en-US" dirty="0" smtClean="0"/>
              <a:t>justice</a:t>
            </a:r>
          </a:p>
          <a:p>
            <a:r>
              <a:rPr lang="en-US" dirty="0"/>
              <a:t>Review articles and other resources on the </a:t>
            </a:r>
            <a:r>
              <a:rPr lang="en-US" dirty="0" smtClean="0"/>
              <a:t>issues</a:t>
            </a:r>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771499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pic>
        <p:nvPicPr>
          <p:cNvPr id="1028" name="Picture 4" descr="Two speaking bubbles in a computer screen that say &quot;...&quot;"/>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3881128" y="2377848"/>
            <a:ext cx="4429743" cy="3248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041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t>Resources</a:t>
            </a:r>
          </a:p>
        </p:txBody>
      </p:sp>
      <p:sp>
        <p:nvSpPr>
          <p:cNvPr id="3" name="Content Placeholder 2"/>
          <p:cNvSpPr>
            <a:spLocks noGrp="1"/>
          </p:cNvSpPr>
          <p:nvPr>
            <p:ph idx="1"/>
          </p:nvPr>
        </p:nvSpPr>
        <p:spPr>
          <a:xfrm>
            <a:off x="838200" y="2644726"/>
            <a:ext cx="10515600" cy="3934019"/>
          </a:xfrm>
        </p:spPr>
        <p:txBody>
          <a:bodyPr>
            <a:normAutofit/>
          </a:bodyPr>
          <a:lstStyle/>
          <a:p>
            <a:r>
              <a:rPr lang="en-US" sz="2000" dirty="0" smtClean="0"/>
              <a:t>Boyd, C. </a:t>
            </a:r>
            <a:r>
              <a:rPr lang="en-US" sz="2000" i="1" dirty="0" smtClean="0"/>
              <a:t>Being a Black Ph.D. Student Following George Floyd’s Murder</a:t>
            </a:r>
            <a:r>
              <a:rPr lang="en-US" sz="2000" dirty="0" smtClean="0"/>
              <a:t>. Retrieved on Sunday, October 4, 2020 from </a:t>
            </a:r>
            <a:r>
              <a:rPr lang="en-US" sz="2000" dirty="0" smtClean="0">
                <a:hlinkClick r:id="rId2"/>
              </a:rPr>
              <a:t>https://www.insidehighered.com/advice/2020/06/11/black-phd-student-describes-having-balance-his-career-prospects-responding-racial</a:t>
            </a:r>
            <a:r>
              <a:rPr lang="en-US" sz="2000" dirty="0" smtClean="0"/>
              <a:t> </a:t>
            </a:r>
          </a:p>
          <a:p>
            <a:r>
              <a:rPr lang="en-US" sz="2000" dirty="0" smtClean="0"/>
              <a:t>Eastern Illinois University. </a:t>
            </a:r>
            <a:r>
              <a:rPr lang="en-US" sz="2000" i="1" dirty="0" smtClean="0"/>
              <a:t>Land Acknowledgement Statement</a:t>
            </a:r>
            <a:r>
              <a:rPr lang="en-US" sz="2000" dirty="0" smtClean="0"/>
              <a:t>. Retrieved on Thursday, October 8, </a:t>
            </a:r>
            <a:r>
              <a:rPr lang="en-US" sz="2000" dirty="0"/>
              <a:t>2020 from </a:t>
            </a:r>
            <a:r>
              <a:rPr lang="en-US" sz="2000" dirty="0">
                <a:hlinkClick r:id="rId3"/>
              </a:rPr>
              <a:t>https://</a:t>
            </a:r>
            <a:r>
              <a:rPr lang="en-US" sz="2000" dirty="0" smtClean="0">
                <a:hlinkClick r:id="rId3"/>
              </a:rPr>
              <a:t>www.eiu.edu/history/landacknowledgmentstatement.php</a:t>
            </a:r>
            <a:r>
              <a:rPr lang="en-US" sz="2000" dirty="0" smtClean="0"/>
              <a:t> </a:t>
            </a:r>
          </a:p>
          <a:p>
            <a:r>
              <a:rPr lang="en-US" sz="2000" dirty="0" err="1" smtClean="0"/>
              <a:t>Hilaire</a:t>
            </a:r>
            <a:r>
              <a:rPr lang="en-US" sz="2000" dirty="0" smtClean="0"/>
              <a:t>, J. </a:t>
            </a:r>
            <a:r>
              <a:rPr lang="en-US" sz="2000" i="1" dirty="0" smtClean="0"/>
              <a:t>A Call to Action</a:t>
            </a:r>
            <a:r>
              <a:rPr lang="en-US" sz="2000" dirty="0" smtClean="0"/>
              <a:t>. Retrieved on Thursday</a:t>
            </a:r>
            <a:r>
              <a:rPr lang="en-US" sz="2000" dirty="0"/>
              <a:t>, October 8, 2020 from </a:t>
            </a:r>
            <a:r>
              <a:rPr lang="en-US" sz="2000" dirty="0">
                <a:hlinkClick r:id="rId4"/>
              </a:rPr>
              <a:t>https://</a:t>
            </a:r>
            <a:r>
              <a:rPr lang="en-US" sz="2000" dirty="0" smtClean="0">
                <a:hlinkClick r:id="rId4"/>
              </a:rPr>
              <a:t>www.insidehighered.com/advice/2020/06/10/recommendations-how-white-allies-can-truly-support-black-people-and-their</a:t>
            </a:r>
            <a:r>
              <a:rPr lang="en-US" sz="2000" dirty="0" smtClean="0"/>
              <a:t> </a:t>
            </a:r>
          </a:p>
          <a:p>
            <a:r>
              <a:rPr lang="en-US" sz="2000" dirty="0" smtClean="0"/>
              <a:t>Washington, J. Lasallians Hearts on Fire. </a:t>
            </a:r>
            <a:r>
              <a:rPr lang="en-US" sz="2000" i="1" dirty="0" smtClean="0"/>
              <a:t>Land Acknowledgement</a:t>
            </a:r>
            <a:r>
              <a:rPr lang="en-US" sz="2000" dirty="0" smtClean="0"/>
              <a:t>. Adapted from Portland Community College. Spring 2018.</a:t>
            </a:r>
            <a:endParaRPr lang="en-US" sz="2000" dirty="0"/>
          </a:p>
        </p:txBody>
      </p:sp>
      <p:pic>
        <p:nvPicPr>
          <p:cNvPr id="6" name="Picture 5" descr="cid:image003.jpg@01D54BE8.D994EF50"/>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78131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0656"/>
            <a:ext cx="10515600" cy="1076180"/>
          </a:xfrm>
        </p:spPr>
        <p:txBody>
          <a:bodyPr>
            <a:normAutofit/>
          </a:bodyPr>
          <a:lstStyle/>
          <a:p>
            <a:pPr algn="ctr"/>
            <a:r>
              <a:rPr lang="en-US" dirty="0" smtClean="0"/>
              <a:t>Land Acknowledgement</a:t>
            </a:r>
            <a:br>
              <a:rPr lang="en-US" dirty="0" smtClean="0"/>
            </a:br>
            <a:r>
              <a:rPr lang="en-US" sz="2400" b="1" dirty="0" smtClean="0">
                <a:latin typeface="+mn-lt"/>
              </a:rPr>
              <a:t>Adapted from Portland Community College</a:t>
            </a:r>
            <a:endParaRPr lang="en-US" sz="2400" b="1" dirty="0">
              <a:latin typeface="+mn-lt"/>
            </a:endParaRPr>
          </a:p>
        </p:txBody>
      </p:sp>
      <p:sp>
        <p:nvSpPr>
          <p:cNvPr id="3" name="Content Placeholder 2"/>
          <p:cNvSpPr>
            <a:spLocks noGrp="1"/>
          </p:cNvSpPr>
          <p:nvPr>
            <p:ph idx="1"/>
          </p:nvPr>
        </p:nvSpPr>
        <p:spPr>
          <a:xfrm>
            <a:off x="838200" y="2396836"/>
            <a:ext cx="5534891" cy="4322618"/>
          </a:xfrm>
        </p:spPr>
        <p:txBody>
          <a:bodyPr>
            <a:normAutofit fontScale="70000" lnSpcReduction="20000"/>
          </a:bodyPr>
          <a:lstStyle/>
          <a:p>
            <a:pPr marL="0" indent="0">
              <a:buNone/>
            </a:pPr>
            <a:endParaRPr lang="en-US" dirty="0"/>
          </a:p>
          <a:p>
            <a:r>
              <a:rPr lang="en-US" dirty="0"/>
              <a:t>We acknowledge the land on which we sit and occupy today as the original home of the Ho-Chunk, Dakota, Miami, Shawnee, Chickasaw and the Illini. </a:t>
            </a:r>
          </a:p>
          <a:p>
            <a:r>
              <a:rPr lang="en-US" dirty="0" smtClean="0"/>
              <a:t>We </a:t>
            </a:r>
            <a:r>
              <a:rPr lang="en-US" dirty="0"/>
              <a:t>thank the descendants of these tribes and nations for being the original stewards and protectors of these lands since time immemorial. </a:t>
            </a:r>
          </a:p>
          <a:p>
            <a:r>
              <a:rPr lang="en-US" dirty="0" smtClean="0"/>
              <a:t>We </a:t>
            </a:r>
            <a:r>
              <a:rPr lang="en-US" dirty="0"/>
              <a:t>also acknowledge the systemic policies of genocide, relocation, and assimilation that still impact many Indigenous/Native American families today. </a:t>
            </a:r>
          </a:p>
          <a:p>
            <a:r>
              <a:rPr lang="en-US" dirty="0" smtClean="0"/>
              <a:t>We </a:t>
            </a:r>
            <a:r>
              <a:rPr lang="en-US" dirty="0"/>
              <a:t>are honored by the collective work of many Native Nations, leaders and families who are demonstrating resilience, resistance, revitalization, healing and creativity. We are honored to be guests upon </a:t>
            </a:r>
            <a:r>
              <a:rPr lang="en-US" dirty="0" smtClean="0"/>
              <a:t>these lands.</a:t>
            </a:r>
            <a:endParaRPr lang="en-US" dirty="0"/>
          </a:p>
        </p:txBody>
      </p:sp>
      <p:pic>
        <p:nvPicPr>
          <p:cNvPr id="6" name="Picture 5" descr="cid:image003.jpg@01D54BE8.D994EF5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pic>
        <p:nvPicPr>
          <p:cNvPr id="5" name="Picture 4"/>
          <p:cNvPicPr>
            <a:picLocks noChangeAspect="1"/>
          </p:cNvPicPr>
          <p:nvPr/>
        </p:nvPicPr>
        <p:blipFill>
          <a:blip r:embed="rId4"/>
          <a:stretch>
            <a:fillRect/>
          </a:stretch>
        </p:blipFill>
        <p:spPr>
          <a:xfrm>
            <a:off x="7603981" y="2757055"/>
            <a:ext cx="3495675" cy="3619931"/>
          </a:xfrm>
          <a:prstGeom prst="rect">
            <a:avLst/>
          </a:prstGeom>
        </p:spPr>
      </p:pic>
    </p:spTree>
    <p:extLst>
      <p:ext uri="{BB962C8B-B14F-4D97-AF65-F5344CB8AC3E}">
        <p14:creationId xmlns:p14="http://schemas.microsoft.com/office/powerpoint/2010/main" val="3888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smtClean="0"/>
              <a:t>Land Acknowledgement</a:t>
            </a:r>
            <a:endParaRPr lang="en-US" dirty="0"/>
          </a:p>
        </p:txBody>
      </p:sp>
      <p:sp>
        <p:nvSpPr>
          <p:cNvPr id="3" name="Content Placeholder 2"/>
          <p:cNvSpPr>
            <a:spLocks noGrp="1"/>
          </p:cNvSpPr>
          <p:nvPr>
            <p:ph idx="1"/>
          </p:nvPr>
        </p:nvSpPr>
        <p:spPr>
          <a:xfrm>
            <a:off x="838200" y="2646218"/>
            <a:ext cx="10515600" cy="3948546"/>
          </a:xfrm>
        </p:spPr>
        <p:txBody>
          <a:bodyPr>
            <a:normAutofit fontScale="85000" lnSpcReduction="10000"/>
          </a:bodyPr>
          <a:lstStyle/>
          <a:p>
            <a:pPr marL="0" indent="0" algn="ctr">
              <a:buNone/>
            </a:pPr>
            <a:r>
              <a:rPr lang="en-US" b="1" dirty="0"/>
              <a:t>Eastern Illinois University History </a:t>
            </a:r>
            <a:r>
              <a:rPr lang="en-US" b="1" dirty="0" smtClean="0"/>
              <a:t>Department Land </a:t>
            </a:r>
            <a:r>
              <a:rPr lang="en-US" b="1" dirty="0"/>
              <a:t>Acknowledgment </a:t>
            </a:r>
            <a:r>
              <a:rPr lang="en-US" b="1" dirty="0" smtClean="0"/>
              <a:t>Statement </a:t>
            </a:r>
          </a:p>
          <a:p>
            <a:pPr marL="0" indent="0" algn="ctr">
              <a:buNone/>
            </a:pPr>
            <a:r>
              <a:rPr lang="en-US" b="1" dirty="0" smtClean="0"/>
              <a:t>Adopted</a:t>
            </a:r>
            <a:r>
              <a:rPr lang="en-US" b="1" dirty="0"/>
              <a:t> </a:t>
            </a:r>
            <a:r>
              <a:rPr lang="en-US" b="1" dirty="0" smtClean="0"/>
              <a:t>August 18, </a:t>
            </a:r>
            <a:r>
              <a:rPr lang="en-US" b="1" dirty="0"/>
              <a:t>2020</a:t>
            </a:r>
            <a:endParaRPr lang="en-US" dirty="0"/>
          </a:p>
          <a:p>
            <a:r>
              <a:rPr lang="en-US" dirty="0"/>
              <a:t>We acknowledge and honor the Traditional Owners and Elders, past and present, of the lands on which Eastern Illinois University operates, people who cultivated the land and used the resources of this borderland region: the </a:t>
            </a:r>
            <a:r>
              <a:rPr lang="en-US" dirty="0" err="1"/>
              <a:t>Peewaareews</a:t>
            </a:r>
            <a:r>
              <a:rPr lang="en-US" dirty="0"/>
              <a:t> (Peoria), </a:t>
            </a:r>
            <a:r>
              <a:rPr lang="en-US" dirty="0" err="1"/>
              <a:t>Kaahkaahkia</a:t>
            </a:r>
            <a:r>
              <a:rPr lang="en-US" dirty="0"/>
              <a:t> (Kaskaskia), </a:t>
            </a:r>
            <a:r>
              <a:rPr lang="en-US" dirty="0" err="1"/>
              <a:t>Peeyankihšiaki</a:t>
            </a:r>
            <a:r>
              <a:rPr lang="en-US" dirty="0"/>
              <a:t> (</a:t>
            </a:r>
            <a:r>
              <a:rPr lang="en-US" dirty="0" err="1"/>
              <a:t>Piankashaw</a:t>
            </a:r>
            <a:r>
              <a:rPr lang="en-US" dirty="0"/>
              <a:t>), </a:t>
            </a:r>
            <a:r>
              <a:rPr lang="en-US" dirty="0" err="1"/>
              <a:t>Waayaahtanwa</a:t>
            </a:r>
            <a:r>
              <a:rPr lang="en-US" dirty="0"/>
              <a:t> (</a:t>
            </a:r>
            <a:r>
              <a:rPr lang="en-US" dirty="0" err="1"/>
              <a:t>Wea</a:t>
            </a:r>
            <a:r>
              <a:rPr lang="en-US" dirty="0"/>
              <a:t>), </a:t>
            </a:r>
            <a:r>
              <a:rPr lang="en-US" dirty="0" err="1"/>
              <a:t>Myaamiaki</a:t>
            </a:r>
            <a:r>
              <a:rPr lang="en-US" dirty="0"/>
              <a:t> (Miami), </a:t>
            </a:r>
            <a:r>
              <a:rPr lang="en-US" dirty="0" err="1"/>
              <a:t>Mascoutin</a:t>
            </a:r>
            <a:r>
              <a:rPr lang="en-US" dirty="0"/>
              <a:t>, Odawa (Ottawa), Sauk (</a:t>
            </a:r>
            <a:r>
              <a:rPr lang="en-US" dirty="0" err="1"/>
              <a:t>Othâkîwa</a:t>
            </a:r>
            <a:r>
              <a:rPr lang="en-US" dirty="0"/>
              <a:t>), </a:t>
            </a:r>
            <a:r>
              <a:rPr lang="en-US" dirty="0" err="1"/>
              <a:t>Meshkwahkihaki</a:t>
            </a:r>
            <a:r>
              <a:rPr lang="en-US" dirty="0"/>
              <a:t> (</a:t>
            </a:r>
            <a:r>
              <a:rPr lang="en-US" dirty="0" err="1"/>
              <a:t>Mesquaki</a:t>
            </a:r>
            <a:r>
              <a:rPr lang="en-US" dirty="0"/>
              <a:t>), </a:t>
            </a:r>
            <a:r>
              <a:rPr lang="en-US" dirty="0" err="1"/>
              <a:t>Kiwikapawa</a:t>
            </a:r>
            <a:r>
              <a:rPr lang="en-US" dirty="0"/>
              <a:t> (Kickapoo), </a:t>
            </a:r>
            <a:r>
              <a:rPr lang="en-US" dirty="0" err="1"/>
              <a:t>Bodéwadmi</a:t>
            </a:r>
            <a:r>
              <a:rPr lang="en-US" dirty="0"/>
              <a:t> (Potawatomi), </a:t>
            </a:r>
            <a:r>
              <a:rPr lang="en-US" dirty="0" err="1"/>
              <a:t>Anishinaabe</a:t>
            </a:r>
            <a:r>
              <a:rPr lang="en-US" dirty="0"/>
              <a:t> (Ojibwa), </a:t>
            </a:r>
            <a:r>
              <a:rPr lang="en-US" dirty="0" err="1"/>
              <a:t>Mamaceqtaw</a:t>
            </a:r>
            <a:r>
              <a:rPr lang="en-US" dirty="0"/>
              <a:t> (Menomonee), and </a:t>
            </a:r>
            <a:r>
              <a:rPr lang="en-US" dirty="0" err="1"/>
              <a:t>Hoocąk-waaziija-hači</a:t>
            </a:r>
            <a:r>
              <a:rPr lang="en-US" dirty="0"/>
              <a:t> (Winnebago) peoples.  Telling the stories of those first peoples is an obligation the present owes to both the past and the future.</a:t>
            </a:r>
          </a:p>
          <a:p>
            <a:pPr marL="0" indent="0">
              <a:buNone/>
            </a:pPr>
            <a:endParaRPr lang="en-US" dirty="0"/>
          </a:p>
          <a:p>
            <a:endParaRPr lang="en-US" dirty="0"/>
          </a:p>
        </p:txBody>
      </p:sp>
      <p:pic>
        <p:nvPicPr>
          <p:cNvPr id="6" name="Picture 5" descr="cid:image003.jpg@01D54BE8.D994EF5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118731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t>What is racialized stress?</a:t>
            </a:r>
          </a:p>
        </p:txBody>
      </p:sp>
      <p:sp>
        <p:nvSpPr>
          <p:cNvPr id="3" name="Content Placeholder 2"/>
          <p:cNvSpPr>
            <a:spLocks noGrp="1"/>
          </p:cNvSpPr>
          <p:nvPr>
            <p:ph idx="1"/>
          </p:nvPr>
        </p:nvSpPr>
        <p:spPr>
          <a:xfrm>
            <a:off x="838200" y="2646218"/>
            <a:ext cx="10515600" cy="3948546"/>
          </a:xfrm>
        </p:spPr>
        <p:txBody>
          <a:bodyPr>
            <a:normAutofit/>
          </a:bodyPr>
          <a:lstStyle/>
          <a:p>
            <a:r>
              <a:rPr lang="en-US" sz="2400" dirty="0"/>
              <a:t>Racialized stress:  intense stress (&amp; often traumatic) reactions to racial </a:t>
            </a:r>
            <a:r>
              <a:rPr lang="en-US" sz="2400" dirty="0" err="1"/>
              <a:t>microaggressions</a:t>
            </a:r>
            <a:r>
              <a:rPr lang="en-US" sz="2400" dirty="0"/>
              <a:t>, societal events, or direct  or indirect racialized experiences </a:t>
            </a:r>
          </a:p>
          <a:p>
            <a:pPr marL="800100" lvl="1" indent="-342900"/>
            <a:r>
              <a:rPr lang="en-US" dirty="0"/>
              <a:t>Can impact all areas of one’s life</a:t>
            </a:r>
          </a:p>
          <a:p>
            <a:pPr marL="800100" lvl="1" indent="-342900"/>
            <a:r>
              <a:rPr lang="en-US" dirty="0"/>
              <a:t>Can disrupt life satisfaction</a:t>
            </a:r>
          </a:p>
          <a:p>
            <a:pPr marL="800100" lvl="1" indent="-342900"/>
            <a:r>
              <a:rPr lang="en-US" dirty="0"/>
              <a:t>Can negatively impact interpersonal relationships with significant others, family, friends, &amp; colleagues</a:t>
            </a:r>
          </a:p>
          <a:p>
            <a:pPr marL="800100" lvl="1" indent="-342900"/>
            <a:r>
              <a:rPr lang="en-US" dirty="0"/>
              <a:t>Salience of race in a particular situation</a:t>
            </a:r>
          </a:p>
          <a:p>
            <a:pPr lvl="1"/>
            <a:r>
              <a:rPr lang="en-US" b="1" i="1" dirty="0"/>
              <a:t>Minority stress model</a:t>
            </a:r>
            <a:r>
              <a:rPr lang="en-US" dirty="0"/>
              <a:t>:  </a:t>
            </a:r>
            <a:r>
              <a:rPr lang="en-US" dirty="0">
                <a:latin typeface="Arial" panose="020B0604020202020204" pitchFamily="34" charset="0"/>
              </a:rPr>
              <a:t> Minority stress theory summarizes these scientific studies to explain how difficult social situations lead to </a:t>
            </a:r>
            <a:r>
              <a:rPr lang="en-US" dirty="0">
                <a:latin typeface="Arial" panose="020B0604020202020204" pitchFamily="34" charset="0"/>
                <a:hlinkClick r:id="rId2" tooltip="Chronic stress">
                  <a:extLst>
                    <a:ext uri="{A12FA001-AC4F-418D-AE19-62706E023703}">
                      <ahyp:hlinkClr xmlns="" xmlns:ahyp="http://schemas.microsoft.com/office/drawing/2018/hyperlinkcolor" xmlns:lc="http://schemas.openxmlformats.org/drawingml/2006/lockedCanvas" val="tx"/>
                    </a:ext>
                  </a:extLst>
                </a:hlinkClick>
              </a:rPr>
              <a:t>chronic stress</a:t>
            </a:r>
            <a:r>
              <a:rPr lang="en-US" dirty="0">
                <a:latin typeface="Arial" panose="020B0604020202020204" pitchFamily="34" charset="0"/>
              </a:rPr>
              <a:t> and poor health among minority individuals. </a:t>
            </a:r>
            <a:endParaRPr lang="en-US" dirty="0"/>
          </a:p>
          <a:p>
            <a:endParaRPr lang="en-US" dirty="0"/>
          </a:p>
          <a:p>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04305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0413"/>
            <a:ext cx="10515600" cy="1325563"/>
          </a:xfrm>
        </p:spPr>
        <p:txBody>
          <a:bodyPr/>
          <a:lstStyle/>
          <a:p>
            <a:pPr algn="ctr"/>
            <a:r>
              <a:rPr lang="en-US" dirty="0"/>
              <a:t>The Traumatizing Impact of Racialized Stress</a:t>
            </a:r>
          </a:p>
        </p:txBody>
      </p:sp>
      <p:sp>
        <p:nvSpPr>
          <p:cNvPr id="8" name="Content Placeholder 7"/>
          <p:cNvSpPr>
            <a:spLocks noGrp="1"/>
          </p:cNvSpPr>
          <p:nvPr>
            <p:ph sz="half" idx="1"/>
          </p:nvPr>
        </p:nvSpPr>
        <p:spPr>
          <a:xfrm>
            <a:off x="838200" y="2141177"/>
            <a:ext cx="5181600" cy="4351338"/>
          </a:xfrm>
        </p:spPr>
        <p:txBody>
          <a:bodyPr>
            <a:normAutofit fontScale="92500"/>
          </a:bodyPr>
          <a:lstStyle/>
          <a:p>
            <a:pPr lvl="1"/>
            <a:r>
              <a:rPr lang="en-US" sz="2800" dirty="0"/>
              <a:t>Trust issues</a:t>
            </a:r>
          </a:p>
          <a:p>
            <a:pPr lvl="1"/>
            <a:r>
              <a:rPr lang="en-US" sz="2800" dirty="0" err="1"/>
              <a:t>Hypervigilence</a:t>
            </a:r>
            <a:endParaRPr lang="en-US" sz="2800" dirty="0"/>
          </a:p>
          <a:p>
            <a:pPr lvl="1"/>
            <a:r>
              <a:rPr lang="en-US" sz="2800" dirty="0"/>
              <a:t>Feelings of suspicion and racial mistrust</a:t>
            </a:r>
          </a:p>
          <a:p>
            <a:pPr lvl="1"/>
            <a:r>
              <a:rPr lang="en-US" sz="2800" dirty="0"/>
              <a:t>Physical stress, depressed immune response, hypertension, physiological arousal, decreased life span, consistent stress response</a:t>
            </a:r>
          </a:p>
          <a:p>
            <a:pPr lvl="1"/>
            <a:r>
              <a:rPr lang="en-US" sz="2800" dirty="0"/>
              <a:t>Re-living triggering experiences</a:t>
            </a:r>
          </a:p>
          <a:p>
            <a:endParaRPr lang="en-US" dirty="0"/>
          </a:p>
        </p:txBody>
      </p:sp>
      <p:sp>
        <p:nvSpPr>
          <p:cNvPr id="9" name="Content Placeholder 8"/>
          <p:cNvSpPr>
            <a:spLocks noGrp="1"/>
          </p:cNvSpPr>
          <p:nvPr>
            <p:ph sz="half" idx="2"/>
          </p:nvPr>
        </p:nvSpPr>
        <p:spPr>
          <a:xfrm>
            <a:off x="6172200" y="2141177"/>
            <a:ext cx="5181600" cy="4351338"/>
          </a:xfrm>
        </p:spPr>
        <p:txBody>
          <a:bodyPr>
            <a:normAutofit fontScale="92500"/>
          </a:bodyPr>
          <a:lstStyle/>
          <a:p>
            <a:pPr lvl="1"/>
            <a:r>
              <a:rPr lang="en-US" sz="2800" dirty="0"/>
              <a:t>Mental health:  depression, anxiety, anger, irritability, sadness, emotional disconnection/withdrawal from others; traumatic reactions</a:t>
            </a:r>
          </a:p>
          <a:p>
            <a:pPr lvl="1"/>
            <a:r>
              <a:rPr lang="en-US" sz="2800" dirty="0"/>
              <a:t>Decreased motivation, memory and concentration issues</a:t>
            </a:r>
          </a:p>
          <a:p>
            <a:pPr lvl="1"/>
            <a:r>
              <a:rPr lang="en-US" sz="2800" dirty="0"/>
              <a:t>Spiritual questions</a:t>
            </a:r>
          </a:p>
          <a:p>
            <a:pPr lvl="1"/>
            <a:r>
              <a:rPr lang="en-US" sz="2800" dirty="0"/>
              <a:t>Identity issues; self-confidence/self-esteem</a:t>
            </a:r>
          </a:p>
          <a:p>
            <a:pPr marL="0" indent="0">
              <a:buNone/>
            </a:pPr>
            <a:endParaRPr lang="en-US" dirty="0"/>
          </a:p>
        </p:txBody>
      </p:sp>
      <p:pic>
        <p:nvPicPr>
          <p:cNvPr id="6" name="Picture 5" descr="cid:image003.jpg@01D54BE8.D994EF5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98934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t>The Traumatizing Impact of Racialized </a:t>
            </a:r>
            <a:r>
              <a:rPr lang="en-US" dirty="0" smtClean="0"/>
              <a:t>Stress on Black Professionals</a:t>
            </a:r>
            <a:endParaRPr lang="en-US" dirty="0"/>
          </a:p>
        </p:txBody>
      </p:sp>
      <p:sp>
        <p:nvSpPr>
          <p:cNvPr id="3" name="Content Placeholder 2"/>
          <p:cNvSpPr>
            <a:spLocks noGrp="1"/>
          </p:cNvSpPr>
          <p:nvPr>
            <p:ph idx="1"/>
          </p:nvPr>
        </p:nvSpPr>
        <p:spPr>
          <a:xfrm>
            <a:off x="838200" y="3214254"/>
            <a:ext cx="10515600" cy="3269673"/>
          </a:xfrm>
        </p:spPr>
        <p:txBody>
          <a:bodyPr>
            <a:normAutofit/>
          </a:bodyPr>
          <a:lstStyle/>
          <a:p>
            <a:r>
              <a:rPr lang="en-US" dirty="0" smtClean="0"/>
              <a:t>Pressure to succeed and be the change that is needed in their respective fields (i.e. face of diversity and expected to be the major contributors of diversification efforts)</a:t>
            </a:r>
          </a:p>
          <a:p>
            <a:r>
              <a:rPr lang="en-US" dirty="0" smtClean="0"/>
              <a:t>Laboring to eradicate anti-Blackness</a:t>
            </a:r>
          </a:p>
          <a:p>
            <a:r>
              <a:rPr lang="en-US" dirty="0" smtClean="0"/>
              <a:t>Fear </a:t>
            </a:r>
            <a:r>
              <a:rPr lang="en-US" dirty="0"/>
              <a:t>(</a:t>
            </a:r>
            <a:r>
              <a:rPr lang="en-US" dirty="0" smtClean="0"/>
              <a:t>and exhaustion) of being </a:t>
            </a:r>
            <a:r>
              <a:rPr lang="en-US" dirty="0" smtClean="0"/>
              <a:t>the </a:t>
            </a:r>
            <a:r>
              <a:rPr lang="en-US" dirty="0" smtClean="0"/>
              <a:t>only </a:t>
            </a:r>
            <a:r>
              <a:rPr lang="en-US" dirty="0" smtClean="0"/>
              <a:t>one </a:t>
            </a:r>
          </a:p>
          <a:p>
            <a:endParaRPr lang="en-US" dirty="0" smtClean="0"/>
          </a:p>
          <a:p>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389111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smtClean="0"/>
              <a:t>Black Professionals are saying…</a:t>
            </a:r>
            <a:endParaRPr lang="en-US" dirty="0"/>
          </a:p>
        </p:txBody>
      </p:sp>
      <p:sp>
        <p:nvSpPr>
          <p:cNvPr id="3" name="Content Placeholder 2"/>
          <p:cNvSpPr>
            <a:spLocks noGrp="1"/>
          </p:cNvSpPr>
          <p:nvPr>
            <p:ph idx="1"/>
          </p:nvPr>
        </p:nvSpPr>
        <p:spPr>
          <a:xfrm>
            <a:off x="838200" y="2909454"/>
            <a:ext cx="10515600" cy="3796146"/>
          </a:xfrm>
        </p:spPr>
        <p:txBody>
          <a:bodyPr>
            <a:normAutofit/>
          </a:bodyPr>
          <a:lstStyle/>
          <a:p>
            <a:r>
              <a:rPr lang="en-US" dirty="0" smtClean="0"/>
              <a:t>“I am tired”.</a:t>
            </a:r>
          </a:p>
          <a:p>
            <a:r>
              <a:rPr lang="en-US" dirty="0" smtClean="0"/>
              <a:t>“I want my white brothers and sisters to stay in the </a:t>
            </a:r>
            <a:r>
              <a:rPr lang="en-US" dirty="0" smtClean="0"/>
              <a:t>struggle against anti-Blackness”.</a:t>
            </a:r>
            <a:endParaRPr lang="en-US" dirty="0" smtClean="0"/>
          </a:p>
          <a:p>
            <a:r>
              <a:rPr lang="en-US" i="1" dirty="0"/>
              <a:t>The “Paralyzing grief due to the continuous, systemic murders of my community” – </a:t>
            </a:r>
            <a:r>
              <a:rPr lang="en-US" dirty="0"/>
              <a:t>members of the Black community will </a:t>
            </a:r>
            <a:r>
              <a:rPr lang="en-US" dirty="0" smtClean="0"/>
              <a:t>not </a:t>
            </a:r>
            <a:r>
              <a:rPr lang="en-US" dirty="0"/>
              <a:t>have an acceptable accuse for the lack of competing in the job market. Career outlooks </a:t>
            </a:r>
            <a:r>
              <a:rPr lang="en-US" dirty="0" smtClean="0"/>
              <a:t>suffer </a:t>
            </a:r>
            <a:r>
              <a:rPr lang="en-US" dirty="0"/>
              <a:t>due to injustice on the community in which they belong</a:t>
            </a:r>
          </a:p>
          <a:p>
            <a:pPr marL="0" indent="0">
              <a:buNone/>
            </a:pPr>
            <a:endParaRPr lang="en-US" dirty="0" smtClean="0"/>
          </a:p>
          <a:p>
            <a:endParaRPr lang="en-US" dirty="0" smtClean="0"/>
          </a:p>
          <a:p>
            <a:endParaRPr lang="en-US" dirty="0" smtClean="0"/>
          </a:p>
          <a:p>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238541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latin typeface="Calibri Light" panose="020F0302020204030204" pitchFamily="34" charset="0"/>
                <a:cs typeface="Calibri Light" panose="020F0302020204030204" pitchFamily="34" charset="0"/>
              </a:rPr>
              <a:t>Double Consciousness: Teaching Race (and Chairing) While Black</a:t>
            </a:r>
          </a:p>
        </p:txBody>
      </p:sp>
      <p:sp>
        <p:nvSpPr>
          <p:cNvPr id="3" name="Content Placeholder 2"/>
          <p:cNvSpPr>
            <a:spLocks noGrp="1"/>
          </p:cNvSpPr>
          <p:nvPr>
            <p:ph idx="1"/>
          </p:nvPr>
        </p:nvSpPr>
        <p:spPr>
          <a:xfrm>
            <a:off x="838200" y="2909454"/>
            <a:ext cx="10515600" cy="3796146"/>
          </a:xfrm>
        </p:spPr>
        <p:txBody>
          <a:bodyPr>
            <a:normAutofit lnSpcReduction="10000"/>
          </a:bodyPr>
          <a:lstStyle/>
          <a:p>
            <a:pPr marL="0" indent="0">
              <a:buNone/>
            </a:pPr>
            <a:r>
              <a:rPr lang="en-US" dirty="0"/>
              <a:t>“One ever feels his twoness––an American, a negro: two souls, two thoughts, two unreconciled strivings, two warring ideals in one dark body, whose dogged strength alone keeps it from being torn asunder (Du Bois 1903: 2).”</a:t>
            </a:r>
          </a:p>
          <a:p>
            <a:pPr marL="0" indent="0">
              <a:buNone/>
            </a:pPr>
            <a:r>
              <a:rPr lang="en-US" dirty="0"/>
              <a:t>“My response to racism is anger. I have lived with that anger, on that anger, beneath that anger, on top of that anger, ignoring that anger, feeding upon that anger, learning to use that anger before it laid my visions to waste, for most of my life. Once I did it in silence, afraid of the weight of that anger. My fear of that anger taught me nothing. Your fear of that anger will teach you nothing, also (Lorde 1981).</a:t>
            </a:r>
          </a:p>
          <a:p>
            <a:pPr marL="0" indent="0">
              <a:buNone/>
            </a:pPr>
            <a:endParaRPr lang="en-US" dirty="0" smtClean="0"/>
          </a:p>
          <a:p>
            <a:endParaRPr lang="en-US" dirty="0" smtClean="0"/>
          </a:p>
          <a:p>
            <a:endParaRPr lang="en-US" dirty="0" smtClean="0"/>
          </a:p>
          <a:p>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358899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3489"/>
            <a:ext cx="10515600" cy="1325563"/>
          </a:xfrm>
        </p:spPr>
        <p:txBody>
          <a:bodyPr/>
          <a:lstStyle/>
          <a:p>
            <a:pPr algn="ctr"/>
            <a:r>
              <a:rPr lang="en-US" dirty="0"/>
              <a:t>The Traumatizing Impact of Racialized </a:t>
            </a:r>
            <a:r>
              <a:rPr lang="en-US" dirty="0" smtClean="0"/>
              <a:t>Stress on Black Students</a:t>
            </a:r>
            <a:endParaRPr lang="en-US" dirty="0"/>
          </a:p>
        </p:txBody>
      </p:sp>
      <p:sp>
        <p:nvSpPr>
          <p:cNvPr id="3" name="Content Placeholder 2"/>
          <p:cNvSpPr>
            <a:spLocks noGrp="1"/>
          </p:cNvSpPr>
          <p:nvPr>
            <p:ph idx="1"/>
          </p:nvPr>
        </p:nvSpPr>
        <p:spPr>
          <a:xfrm>
            <a:off x="838200" y="3256252"/>
            <a:ext cx="10515600" cy="2881312"/>
          </a:xfrm>
        </p:spPr>
        <p:txBody>
          <a:bodyPr>
            <a:normAutofit/>
          </a:bodyPr>
          <a:lstStyle/>
          <a:p>
            <a:r>
              <a:rPr lang="en-US" dirty="0"/>
              <a:t>Emotionally drained – intense emotions. Processing the pain while managing the productivity required for academic </a:t>
            </a:r>
            <a:r>
              <a:rPr lang="en-US" dirty="0" smtClean="0"/>
              <a:t>success</a:t>
            </a:r>
            <a:endParaRPr lang="en-US" dirty="0"/>
          </a:p>
          <a:p>
            <a:r>
              <a:rPr lang="en-US" dirty="0"/>
              <a:t>Exponentially difficult to focus due to “</a:t>
            </a:r>
            <a:r>
              <a:rPr lang="en-US" i="1" dirty="0" err="1"/>
              <a:t>retraumatization</a:t>
            </a:r>
            <a:r>
              <a:rPr lang="en-US" i="1" dirty="0"/>
              <a:t>”</a:t>
            </a:r>
          </a:p>
          <a:p>
            <a:r>
              <a:rPr lang="en-US" dirty="0"/>
              <a:t>Proving their humanity while there is an increased risk of police violence</a:t>
            </a:r>
          </a:p>
          <a:p>
            <a:pPr marL="0" indent="0">
              <a:buNone/>
            </a:pPr>
            <a:endParaRPr lang="en-US" dirty="0"/>
          </a:p>
          <a:p>
            <a:endParaRPr lang="en-US" dirty="0"/>
          </a:p>
        </p:txBody>
      </p:sp>
      <p:pic>
        <p:nvPicPr>
          <p:cNvPr id="6" name="Picture 5" descr="cid:image003.jpg@01D54BE8.D994EF5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192000" cy="1260764"/>
          </a:xfrm>
          <a:prstGeom prst="rect">
            <a:avLst/>
          </a:prstGeom>
          <a:noFill/>
          <a:ln>
            <a:noFill/>
          </a:ln>
        </p:spPr>
      </p:pic>
    </p:spTree>
    <p:extLst>
      <p:ext uri="{BB962C8B-B14F-4D97-AF65-F5344CB8AC3E}">
        <p14:creationId xmlns:p14="http://schemas.microsoft.com/office/powerpoint/2010/main" val="1848678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A0589FBAA1854888796914AF544541" ma:contentTypeVersion="5" ma:contentTypeDescription="Create a new document." ma:contentTypeScope="" ma:versionID="1af27302836ab757402eb17032f1b61a">
  <xsd:schema xmlns:xsd="http://www.w3.org/2001/XMLSchema" xmlns:xs="http://www.w3.org/2001/XMLSchema" xmlns:p="http://schemas.microsoft.com/office/2006/metadata/properties" xmlns:ns3="b75bc6e6-02cc-4346-83ae-23c24f16a137" xmlns:ns4="384699aa-cb19-4811-b3e5-1326c6ae188f" targetNamespace="http://schemas.microsoft.com/office/2006/metadata/properties" ma:root="true" ma:fieldsID="d5d4a32a7c673f1cca458f0914dab65a" ns3:_="" ns4:_="">
    <xsd:import namespace="b75bc6e6-02cc-4346-83ae-23c24f16a137"/>
    <xsd:import namespace="384699aa-cb19-4811-b3e5-1326c6ae188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5bc6e6-02cc-4346-83ae-23c24f16a1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4699aa-cb19-4811-b3e5-1326c6ae18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A3A0A41-CD0B-44D2-851F-6E3A05C55F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5bc6e6-02cc-4346-83ae-23c24f16a137"/>
    <ds:schemaRef ds:uri="384699aa-cb19-4811-b3e5-1326c6ae18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7277DA-1EBE-4C81-90F5-5FC8C7E00379}">
  <ds:schemaRefs>
    <ds:schemaRef ds:uri="http://schemas.microsoft.com/sharepoint/v3/contenttype/forms"/>
  </ds:schemaRefs>
</ds:datastoreItem>
</file>

<file path=customXml/itemProps3.xml><?xml version="1.0" encoding="utf-8"?>
<ds:datastoreItem xmlns:ds="http://schemas.openxmlformats.org/officeDocument/2006/customXml" ds:itemID="{E8DE31B1-B377-4CAF-AB4D-ED03A25A3177}">
  <ds:schemaRefs>
    <ds:schemaRef ds:uri="http://schemas.microsoft.com/office/2006/documentManagement/types"/>
    <ds:schemaRef ds:uri="http://www.w3.org/XML/1998/namespace"/>
    <ds:schemaRef ds:uri="http://purl.org/dc/terms/"/>
    <ds:schemaRef ds:uri="http://schemas.microsoft.com/office/2006/metadata/properties"/>
    <ds:schemaRef ds:uri="http://purl.org/dc/dcmitype/"/>
    <ds:schemaRef ds:uri="384699aa-cb19-4811-b3e5-1326c6ae188f"/>
    <ds:schemaRef ds:uri="http://purl.org/dc/elements/1.1/"/>
    <ds:schemaRef ds:uri="http://schemas.microsoft.com/office/infopath/2007/PartnerControls"/>
    <ds:schemaRef ds:uri="http://schemas.openxmlformats.org/package/2006/metadata/core-properties"/>
    <ds:schemaRef ds:uri="b75bc6e6-02cc-4346-83ae-23c24f16a137"/>
  </ds:schemaRefs>
</ds:datastoreItem>
</file>

<file path=docProps/app.xml><?xml version="1.0" encoding="utf-8"?>
<Properties xmlns="http://schemas.openxmlformats.org/officeDocument/2006/extended-properties" xmlns:vt="http://schemas.openxmlformats.org/officeDocument/2006/docPropsVTypes">
  <TotalTime>1002</TotalTime>
  <Words>2085</Words>
  <Application>Microsoft Office PowerPoint</Application>
  <PresentationFormat>Widescreen</PresentationFormat>
  <Paragraphs>102</Paragraphs>
  <Slides>15</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                      The Psychological Trauma of Black Students and Black Professionals on Campus After the Murder of George Floyd RISE Conference Friday, October 16, 2020 </vt:lpstr>
      <vt:lpstr>Land Acknowledgement Adapted from Portland Community College</vt:lpstr>
      <vt:lpstr>Land Acknowledgement</vt:lpstr>
      <vt:lpstr>What is racialized stress?</vt:lpstr>
      <vt:lpstr>The Traumatizing Impact of Racialized Stress</vt:lpstr>
      <vt:lpstr>The Traumatizing Impact of Racialized Stress on Black Professionals</vt:lpstr>
      <vt:lpstr>Black Professionals are saying…</vt:lpstr>
      <vt:lpstr>Double Consciousness: Teaching Race (and Chairing) While Black</vt:lpstr>
      <vt:lpstr>The Traumatizing Impact of Racialized Stress on Black Students</vt:lpstr>
      <vt:lpstr>Lewis Demographics</vt:lpstr>
      <vt:lpstr>Black students are saying…</vt:lpstr>
      <vt:lpstr>Black students are saying…</vt:lpstr>
      <vt:lpstr>Practical Strategies for Supporting Black Populations on Our Campuses</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Dr. Kristi J.</dc:creator>
  <cp:lastModifiedBy>Kelly, Dr. Kristi J.</cp:lastModifiedBy>
  <cp:revision>51</cp:revision>
  <dcterms:created xsi:type="dcterms:W3CDTF">2020-08-19T20:55:09Z</dcterms:created>
  <dcterms:modified xsi:type="dcterms:W3CDTF">2020-10-12T01:18:52Z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0x010100E8A0589FBAA1854888796914AF544541</vt:lpwstr>
  </property>
</Properties>
</file>