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58" r:id="rId4"/>
    <p:sldId id="259" r:id="rId5"/>
    <p:sldId id="262" r:id="rId6"/>
    <p:sldId id="269" r:id="rId7"/>
    <p:sldId id="266" r:id="rId8"/>
    <p:sldId id="261" r:id="rId9"/>
    <p:sldId id="267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2E40"/>
    <a:srgbClr val="386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0302A0-4439-CEB0-3F3E-D64F71ACE64F}" v="87" dt="2020-10-15T20:56:15.744"/>
    <p1510:client id="{06D3BC65-9BAC-9F45-0FD2-E5E68FE5B376}" v="330" dt="2020-10-13T19:06:45.991"/>
    <p1510:client id="{11EEBD1C-143D-1A0B-680F-D2520A104C11}" v="194" dt="2020-10-13T13:42:49.941"/>
    <p1510:client id="{40D62677-B940-83FE-B093-6B92C9CE07FD}" v="21" dt="2020-10-15T21:27:46.092"/>
    <p1510:client id="{54A9F952-8E48-8A9A-D878-C85C7B03685A}" v="4" dt="2020-10-12T20:35:46.126"/>
    <p1510:client id="{C4B24C24-1EBB-6F38-B03B-9BC8F5EC0F73}" v="2" dt="2020-10-15T21:51:25.694"/>
    <p1510:client id="{4525DF9C-2546-7D33-C4BB-B3F061A0AA1B}" v="273" dt="2020-10-13T20:01:40.598"/>
    <p1510:client id="{831A1F40-42BD-377A-F000-F45D5F622FFF}" v="38" dt="2020-10-15T20:32:47.292"/>
    <p1510:client id="{77B84425-5BD7-C2DF-2B1B-5049835BF4FE}" v="15" dt="2020-10-15T20:52:14.735"/>
    <p1510:client id="{AA495A5D-9E88-2BB4-5974-751C35A52640}" v="35" dt="2020-10-15T21:50:58.313"/>
    <p1510:client id="{BC19966E-5E77-1811-3D93-626A6EA09143}" v="21" dt="2020-10-15T16:11:18.762"/>
    <p1510:client id="{C6B48180-B2A4-17F5-34DC-5A8B33B6B028}" v="5" dt="2020-10-15T19:58:17.367"/>
    <p1510:client id="{FC4D8C69-3060-6224-C327-1239F8D2B8B4}" v="183" dt="2020-10-12T22:26:44.8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leverywhere.com/profile/edit" TargetMode="External"/><Relationship Id="rId2" Type="http://schemas.openxmlformats.org/officeDocument/2006/relationships/hyperlink" Target="https://pollev.com/zacharynewel96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olleverywhere.com/profile/coverage_area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04" y="5306052"/>
            <a:ext cx="8249690" cy="124214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5600" b="1">
                <a:latin typeface="Garamond"/>
              </a:rPr>
              <a:t>DEI as a Library Priority </a:t>
            </a:r>
            <a:endParaRPr lang="en-US" sz="5600"/>
          </a:p>
        </p:txBody>
      </p:sp>
      <p:pic>
        <p:nvPicPr>
          <p:cNvPr id="10" name="Picture 9" descr="A person sitting on a couch&#10;&#10;Description automatically generated">
            <a:extLst>
              <a:ext uri="{FF2B5EF4-FFF2-40B4-BE49-F238E27FC236}">
                <a16:creationId xmlns:a16="http://schemas.microsoft.com/office/drawing/2014/main" id="{418708C9-4CDF-4427-B249-C9B4E544C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04" r="-361" b="241"/>
          <a:stretch/>
        </p:blipFill>
        <p:spPr>
          <a:xfrm>
            <a:off x="7846988" y="1297526"/>
            <a:ext cx="2991151" cy="42210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1CBF65-6A43-4630-A26B-7B074B1AF997}"/>
              </a:ext>
            </a:extLst>
          </p:cNvPr>
          <p:cNvSpPr txBox="1"/>
          <p:nvPr/>
        </p:nvSpPr>
        <p:spPr>
          <a:xfrm>
            <a:off x="3790682" y="-62247"/>
            <a:ext cx="8452834" cy="1610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7200" b="1">
                <a:solidFill>
                  <a:schemeClr val="bg2"/>
                </a:solidFill>
                <a:latin typeface="Garamond"/>
              </a:rPr>
              <a:t>Built-in @ Booth </a:t>
            </a:r>
            <a:endParaRPr lang="en-US" sz="7200" b="1">
              <a:solidFill>
                <a:schemeClr val="bg2"/>
              </a:solidFill>
              <a:latin typeface="Garamond"/>
              <a:ea typeface="+mn-lt"/>
              <a:cs typeface="+mn-lt"/>
            </a:endParaRPr>
          </a:p>
          <a:p>
            <a:pPr algn="l"/>
            <a:endParaRPr lang="en-US"/>
          </a:p>
        </p:txBody>
      </p:sp>
      <p:pic>
        <p:nvPicPr>
          <p:cNvPr id="8" name="Picture 8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0273BCE7-3D33-4801-965A-CAF47FA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090" y="1297526"/>
            <a:ext cx="6220495" cy="386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90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56388"/>
          </a:xfrm>
        </p:spPr>
        <p:txBody>
          <a:bodyPr/>
          <a:lstStyle/>
          <a:p>
            <a:pPr algn="ctr"/>
            <a:r>
              <a:rPr lang="en-US" b="1">
                <a:latin typeface="Garamond" panose="02020404030301010803" pitchFamily="18" charset="0"/>
              </a:rPr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105637"/>
            <a:ext cx="9601200" cy="37617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83540" indent="-3835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latin typeface="Garamond"/>
              </a:rPr>
              <a:t>Kirstin Duffin</a:t>
            </a:r>
            <a:r>
              <a:rPr lang="en-US" sz="2400">
                <a:latin typeface="Garamond"/>
              </a:rPr>
              <a:t>, Associate Professor, Research, Engagement &amp; Scholarship Unit, </a:t>
            </a:r>
            <a:r>
              <a:rPr lang="en-US" sz="2400" b="1">
                <a:solidFill>
                  <a:schemeClr val="tx2">
                    <a:lumMod val="75000"/>
                    <a:lumOff val="25000"/>
                  </a:schemeClr>
                </a:solidFill>
                <a:latin typeface="Garamond"/>
              </a:rPr>
              <a:t>kduffin@eiu.edu</a:t>
            </a:r>
            <a:r>
              <a:rPr lang="en-US" sz="2400">
                <a:latin typeface="Garamond"/>
              </a:rPr>
              <a:t> </a:t>
            </a:r>
            <a:endParaRPr lang="en-US" sz="2400"/>
          </a:p>
          <a:p>
            <a:pPr marL="383540" indent="-3835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>
              <a:latin typeface="Garamond" panose="02020404030301010803" pitchFamily="18" charset="0"/>
            </a:endParaRPr>
          </a:p>
          <a:p>
            <a:pPr marL="383540" indent="-3835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latin typeface="Garamond"/>
              </a:rPr>
              <a:t>Beth </a:t>
            </a:r>
            <a:r>
              <a:rPr lang="en-US" sz="2400" b="1" err="1">
                <a:latin typeface="Garamond"/>
              </a:rPr>
              <a:t>Heldebrandt</a:t>
            </a:r>
            <a:r>
              <a:rPr lang="en-US" sz="2400">
                <a:latin typeface="Garamond"/>
              </a:rPr>
              <a:t>, PR Director, Booth Library, </a:t>
            </a:r>
            <a:r>
              <a:rPr lang="en-US" sz="2400" b="1">
                <a:solidFill>
                  <a:schemeClr val="tx2">
                    <a:lumMod val="75000"/>
                    <a:lumOff val="25000"/>
                  </a:schemeClr>
                </a:solidFill>
                <a:latin typeface="Garamond"/>
              </a:rPr>
              <a:t>emheldebrandt@eiu.edu</a:t>
            </a:r>
            <a:r>
              <a:rPr lang="en-US" sz="2400">
                <a:latin typeface="Garamond"/>
              </a:rPr>
              <a:t> </a:t>
            </a:r>
            <a:endParaRPr lang="en-US" sz="2400">
              <a:latin typeface="Garamond" panose="02020404030301010803" pitchFamily="18" charset="0"/>
            </a:endParaRPr>
          </a:p>
          <a:p>
            <a:pPr marL="383540" indent="-3835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>
              <a:latin typeface="Garamond" panose="02020404030301010803" pitchFamily="18" charset="0"/>
            </a:endParaRPr>
          </a:p>
          <a:p>
            <a:pPr marL="383540" indent="-3835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latin typeface="Garamond"/>
              </a:rPr>
              <a:t>Stacey Knight-Davis</a:t>
            </a:r>
            <a:r>
              <a:rPr lang="en-US" sz="2400">
                <a:latin typeface="Garamond"/>
              </a:rPr>
              <a:t>, Professor and Head of Library Technology Services, Library Services, </a:t>
            </a:r>
            <a:r>
              <a:rPr lang="en-US" sz="2400" b="1">
                <a:solidFill>
                  <a:schemeClr val="tx2">
                    <a:lumMod val="75000"/>
                    <a:lumOff val="25000"/>
                  </a:schemeClr>
                </a:solidFill>
                <a:latin typeface="Garamond"/>
              </a:rPr>
              <a:t>slknight@eiu.edu</a:t>
            </a:r>
            <a:r>
              <a:rPr lang="en-US" sz="2400">
                <a:latin typeface="Garamond"/>
              </a:rPr>
              <a:t> </a:t>
            </a:r>
            <a:endParaRPr lang="en-US" sz="2400">
              <a:latin typeface="Garamond" panose="02020404030301010803" pitchFamily="18" charset="0"/>
            </a:endParaRPr>
          </a:p>
          <a:p>
            <a:pPr marL="383540" indent="-3835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>
              <a:latin typeface="Garamond" panose="02020404030301010803" pitchFamily="18" charset="0"/>
            </a:endParaRPr>
          </a:p>
          <a:p>
            <a:pPr marL="383540" indent="-3835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chemeClr val="tx1"/>
                </a:solidFill>
                <a:latin typeface="Garamond"/>
              </a:rPr>
              <a:t>Zach Newell, </a:t>
            </a:r>
            <a:r>
              <a:rPr lang="en-US" sz="2400">
                <a:solidFill>
                  <a:schemeClr val="tx1"/>
                </a:solidFill>
                <a:latin typeface="Garamond"/>
              </a:rPr>
              <a:t>Dean of Library Services, </a:t>
            </a:r>
            <a:r>
              <a:rPr lang="en-US" sz="2400" b="1">
                <a:solidFill>
                  <a:schemeClr val="tx2">
                    <a:lumMod val="75000"/>
                    <a:lumOff val="25000"/>
                  </a:schemeClr>
                </a:solidFill>
                <a:latin typeface="Garamond"/>
              </a:rPr>
              <a:t>znewell@eiu.edu</a:t>
            </a:r>
            <a:endParaRPr lang="en-US" sz="2400">
              <a:solidFill>
                <a:schemeClr val="tx2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147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235279"/>
          </a:xfrm>
        </p:spPr>
        <p:txBody>
          <a:bodyPr>
            <a:normAutofit/>
          </a:bodyPr>
          <a:lstStyle/>
          <a:p>
            <a:pPr algn="ctr"/>
            <a:r>
              <a:rPr lang="en-US" sz="8000" b="1">
                <a:latin typeface="Garamond" panose="02020404030301010803" pitchFamily="18" charset="0"/>
              </a:rPr>
              <a:t>REACT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12BC3-7567-4540-B8D4-BDBFE3634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endParaRPr lang="en-US"/>
          </a:p>
          <a:p>
            <a:pPr marL="383540" indent="-383540" algn="ctr"/>
            <a:r>
              <a:rPr lang="en-US" sz="4000" b="1">
                <a:latin typeface="Garamond"/>
              </a:rPr>
              <a:t>What words come to mind when you hear “Library”?</a:t>
            </a:r>
          </a:p>
          <a:p>
            <a:pPr marL="383540" indent="-383540"/>
            <a:r>
              <a:rPr lang="en-US" sz="2800">
                <a:latin typeface="Garamond"/>
              </a:rPr>
              <a:t>Respond at </a:t>
            </a:r>
            <a:r>
              <a:rPr lang="en-US" sz="2800">
                <a:solidFill>
                  <a:srgbClr val="FF0000"/>
                </a:solidFill>
                <a:latin typeface="Garamo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PollEv.com/zacharynewel964</a:t>
            </a:r>
            <a:endParaRPr lang="en-US" sz="2800">
              <a:latin typeface="Garamond"/>
            </a:endParaRPr>
          </a:p>
          <a:p>
            <a:pPr marL="0" indent="0">
              <a:buNone/>
            </a:pPr>
            <a:r>
              <a:rPr lang="en-US" sz="2800">
                <a:latin typeface="Garamond"/>
              </a:rPr>
              <a:t>    OR text </a:t>
            </a:r>
            <a:r>
              <a:rPr lang="en-US" sz="2800">
                <a:solidFill>
                  <a:srgbClr val="FF0000"/>
                </a:solidFill>
                <a:latin typeface="Garamo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ZACHARYNEWEL964</a:t>
            </a:r>
            <a:r>
              <a:rPr lang="en-US" sz="2800">
                <a:latin typeface="Garamond"/>
              </a:rPr>
              <a:t> to </a:t>
            </a:r>
            <a:r>
              <a:rPr lang="en-US" sz="2800">
                <a:solidFill>
                  <a:srgbClr val="FF0000"/>
                </a:solidFill>
                <a:latin typeface="Garamo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22333</a:t>
            </a:r>
            <a:r>
              <a:rPr lang="en-US" sz="2800">
                <a:latin typeface="Garamond"/>
              </a:rPr>
              <a:t> </a:t>
            </a:r>
            <a:endParaRPr lang="en-US" sz="280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288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973" y="425606"/>
            <a:ext cx="10696576" cy="7331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>
                <a:latin typeface="Garamond"/>
                <a:ea typeface="+mj-lt"/>
                <a:cs typeface="+mj-lt"/>
              </a:rPr>
              <a:t>Booth Library Strategic Plan Objective: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FB4833-0DE3-4AAF-98E8-96A8C5F9B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5235" y="1999669"/>
            <a:ext cx="9954321" cy="442703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AutoNum type="arabicPeriod"/>
            </a:pPr>
            <a:r>
              <a:rPr lang="en-US" sz="2800" b="1">
                <a:solidFill>
                  <a:schemeClr val="tx2">
                    <a:lumMod val="75000"/>
                    <a:lumOff val="25000"/>
                  </a:schemeClr>
                </a:solidFill>
                <a:latin typeface="Garamond"/>
                <a:ea typeface="+mn-lt"/>
                <a:cs typeface="+mn-lt"/>
              </a:rPr>
              <a:t>Partner with stakeholder groups to promote diversity and inclusion in activities</a:t>
            </a:r>
            <a:endParaRPr lang="en-US" sz="2800" b="1">
              <a:solidFill>
                <a:schemeClr val="tx2">
                  <a:lumMod val="75000"/>
                  <a:lumOff val="25000"/>
                </a:schemeClr>
              </a:solidFill>
              <a:latin typeface="Garamond"/>
            </a:endParaRPr>
          </a:p>
          <a:p>
            <a:pPr marL="514350" indent="-514350">
              <a:buAutoNum type="arabicPeriod"/>
            </a:pPr>
            <a:r>
              <a:rPr lang="en-US" sz="2800" b="1">
                <a:solidFill>
                  <a:schemeClr val="tx2">
                    <a:lumMod val="75000"/>
                    <a:lumOff val="25000"/>
                  </a:schemeClr>
                </a:solidFill>
                <a:latin typeface="Garamond"/>
                <a:ea typeface="+mn-lt"/>
                <a:cs typeface="+mn-lt"/>
              </a:rPr>
              <a:t>Reflect diversity and inclusion in staffing</a:t>
            </a:r>
            <a:endParaRPr lang="en-US" sz="2800" b="1">
              <a:solidFill>
                <a:schemeClr val="tx2">
                  <a:lumMod val="75000"/>
                  <a:lumOff val="25000"/>
                </a:schemeClr>
              </a:solidFill>
              <a:latin typeface="Garamond"/>
            </a:endParaRPr>
          </a:p>
          <a:p>
            <a:pPr marL="514350" indent="-514350">
              <a:buAutoNum type="arabicPeriod"/>
            </a:pPr>
            <a:r>
              <a:rPr lang="en-US" sz="2800" b="1">
                <a:solidFill>
                  <a:schemeClr val="tx2">
                    <a:lumMod val="75000"/>
                    <a:lumOff val="25000"/>
                  </a:schemeClr>
                </a:solidFill>
                <a:latin typeface="Garamond"/>
                <a:ea typeface="+mn-lt"/>
                <a:cs typeface="+mn-lt"/>
              </a:rPr>
              <a:t>Promote diversity and inclusion in the Library and Information Studies career field</a:t>
            </a:r>
            <a:endParaRPr lang="en-US" sz="2800" b="1">
              <a:solidFill>
                <a:schemeClr val="tx2">
                  <a:lumMod val="75000"/>
                  <a:lumOff val="25000"/>
                </a:schemeClr>
              </a:solidFill>
              <a:latin typeface="Garamond"/>
            </a:endParaRPr>
          </a:p>
          <a:p>
            <a:pPr marL="514350" indent="-514350">
              <a:buAutoNum type="arabicPeriod"/>
            </a:pPr>
            <a:r>
              <a:rPr lang="en-US" sz="2800" b="1">
                <a:solidFill>
                  <a:schemeClr val="tx2">
                    <a:lumMod val="75000"/>
                    <a:lumOff val="25000"/>
                  </a:schemeClr>
                </a:solidFill>
                <a:latin typeface="Garamond"/>
                <a:ea typeface="+mn-lt"/>
                <a:cs typeface="+mn-lt"/>
              </a:rPr>
              <a:t>Emphasize intentionality</a:t>
            </a:r>
            <a:endParaRPr lang="en-US" sz="2800" b="1">
              <a:solidFill>
                <a:schemeClr val="tx2">
                  <a:lumMod val="75000"/>
                  <a:lumOff val="25000"/>
                </a:schemeClr>
              </a:solidFill>
              <a:latin typeface="Garamond"/>
            </a:endParaRPr>
          </a:p>
          <a:p>
            <a:pPr marL="514350" indent="-514350">
              <a:buAutoNum type="arabicPeriod"/>
            </a:pPr>
            <a:r>
              <a:rPr lang="en-US" sz="2800" b="1">
                <a:solidFill>
                  <a:schemeClr val="tx2">
                    <a:lumMod val="75000"/>
                    <a:lumOff val="25000"/>
                  </a:schemeClr>
                </a:solidFill>
                <a:latin typeface="Garamond"/>
                <a:ea typeface="+mn-lt"/>
                <a:cs typeface="+mn-lt"/>
              </a:rPr>
              <a:t>Collaborate with campus partners to support faculty, staff, and student retention for underrepresented members of our campus population</a:t>
            </a:r>
            <a:endParaRPr lang="en-US" sz="2800" b="1">
              <a:solidFill>
                <a:schemeClr val="tx2">
                  <a:lumMod val="75000"/>
                  <a:lumOff val="25000"/>
                </a:schemeClr>
              </a:solidFill>
              <a:latin typeface="Garamond"/>
            </a:endParaRPr>
          </a:p>
          <a:p>
            <a:pPr marL="383540" indent="-383540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8CFAEE-C9A5-4101-BD0F-916985B6C5FE}"/>
              </a:ext>
            </a:extLst>
          </p:cNvPr>
          <p:cNvSpPr txBox="1"/>
          <p:nvPr/>
        </p:nvSpPr>
        <p:spPr>
          <a:xfrm>
            <a:off x="8415423" y="6205420"/>
            <a:ext cx="33266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rgbClr val="1A2E40"/>
                </a:solidFill>
                <a:latin typeface="Garamond"/>
                <a:ea typeface="+mn-lt"/>
                <a:cs typeface="+mn-lt"/>
              </a:rPr>
              <a:t>http://booth.eiu.edu/plan</a:t>
            </a:r>
            <a:endParaRPr lang="en-US" sz="2400">
              <a:solidFill>
                <a:srgbClr val="1A2E40"/>
              </a:solidFill>
              <a:latin typeface="Garamon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A1E93-0CA6-44C8-B6EA-DD5BE21CF465}"/>
              </a:ext>
            </a:extLst>
          </p:cNvPr>
          <p:cNvSpPr txBox="1"/>
          <p:nvPr/>
        </p:nvSpPr>
        <p:spPr>
          <a:xfrm>
            <a:off x="1369741" y="126752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160A31-B734-4A47-ADC4-8E4E430084F2}"/>
              </a:ext>
            </a:extLst>
          </p:cNvPr>
          <p:cNvSpPr txBox="1">
            <a:spLocks/>
          </p:cNvSpPr>
          <p:nvPr/>
        </p:nvSpPr>
        <p:spPr>
          <a:xfrm>
            <a:off x="1194690" y="1367884"/>
            <a:ext cx="10696576" cy="7331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900" b="1">
              <a:latin typeface="Garamond"/>
              <a:ea typeface="+mj-lt"/>
              <a:cs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583019B-3253-434D-BCAC-E68108F23A53}"/>
              </a:ext>
            </a:extLst>
          </p:cNvPr>
          <p:cNvSpPr txBox="1">
            <a:spLocks/>
          </p:cNvSpPr>
          <p:nvPr/>
        </p:nvSpPr>
        <p:spPr>
          <a:xfrm>
            <a:off x="1194690" y="1302835"/>
            <a:ext cx="10696576" cy="7331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00" b="1">
                <a:latin typeface="Garamond"/>
                <a:ea typeface="+mj-lt"/>
                <a:cs typeface="+mj-lt"/>
              </a:rPr>
              <a:t>Build a culture that supports diversity and inclusion</a:t>
            </a:r>
          </a:p>
        </p:txBody>
      </p:sp>
    </p:spTree>
    <p:extLst>
      <p:ext uri="{BB962C8B-B14F-4D97-AF65-F5344CB8AC3E}">
        <p14:creationId xmlns:p14="http://schemas.microsoft.com/office/powerpoint/2010/main" val="54968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0EE791-B653-4BD9-89B3-35A680291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28" r="3899" b="7071"/>
          <a:stretch/>
        </p:blipFill>
        <p:spPr>
          <a:xfrm>
            <a:off x="1024504" y="1130136"/>
            <a:ext cx="5290930" cy="3615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722" y="267629"/>
            <a:ext cx="9601200" cy="1485900"/>
          </a:xfrm>
        </p:spPr>
        <p:txBody>
          <a:bodyPr/>
          <a:lstStyle/>
          <a:p>
            <a:r>
              <a:rPr lang="en-US" b="1" u="sng">
                <a:latin typeface="Garamond"/>
              </a:rPr>
              <a:t>Emphasis</a:t>
            </a:r>
            <a:r>
              <a:rPr lang="en-US" b="1">
                <a:latin typeface="Garamond"/>
              </a:rPr>
              <a:t>/Exhibits &amp; Programming</a:t>
            </a:r>
            <a:endParaRPr lang="en-US">
              <a:latin typeface="Franklin Gothic Book" panose="020B05030201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5495B-5A36-4152-93E1-7E6C79794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803" y="1360987"/>
            <a:ext cx="4947747" cy="4936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A picture containing indoor, building, sitting, table&#10;&#10;Description automatically generated">
            <a:extLst>
              <a:ext uri="{FF2B5EF4-FFF2-40B4-BE49-F238E27FC236}">
                <a16:creationId xmlns:a16="http://schemas.microsoft.com/office/drawing/2014/main" id="{402C49A1-4D3C-4724-8B67-5777849AED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13" t="8807" r="213" b="13352"/>
          <a:stretch/>
        </p:blipFill>
        <p:spPr>
          <a:xfrm>
            <a:off x="1840004" y="3685569"/>
            <a:ext cx="5039937" cy="29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660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9180" y="680928"/>
            <a:ext cx="8040807" cy="795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u="sng">
                <a:latin typeface="Garamond"/>
              </a:rPr>
              <a:t>Emphasis</a:t>
            </a:r>
            <a:r>
              <a:rPr lang="en-US" b="1">
                <a:latin typeface="Garamond"/>
              </a:rPr>
              <a:t>/Spaces &amp; Collections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7AF6989-0B05-4254-8494-7E589860C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8555349" y="3294366"/>
            <a:ext cx="3747017" cy="2805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A7B3DF-CC1F-4DF7-A135-52168D686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41" y="1924139"/>
            <a:ext cx="7906648" cy="4647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1961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930" y="553928"/>
            <a:ext cx="7767638" cy="795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u="sng">
                <a:latin typeface="Garamond"/>
              </a:rPr>
              <a:t>Emphasis</a:t>
            </a:r>
            <a:r>
              <a:rPr lang="en-US" b="1">
                <a:latin typeface="Garamond"/>
              </a:rPr>
              <a:t>/Personnel</a:t>
            </a:r>
            <a:endParaRPr lang="en-US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AB390E8-9615-4021-B254-A58F582EC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255004" y="851452"/>
            <a:ext cx="1990080" cy="1481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FD45A6AE-F046-44F3-80CD-4207900E4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28873" y="3100387"/>
            <a:ext cx="4810125" cy="347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17EE6E7-F953-4471-BDDF-160C55221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20" y="1608298"/>
            <a:ext cx="5273613" cy="4964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0" descr="A group of people in front of a computer screen&#10;&#10;Description automatically generated">
            <a:extLst>
              <a:ext uri="{FF2B5EF4-FFF2-40B4-BE49-F238E27FC236}">
                <a16:creationId xmlns:a16="http://schemas.microsoft.com/office/drawing/2014/main" id="{7F2AAD40-0816-4919-9DA8-B06B22A64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476" y="387875"/>
            <a:ext cx="3562710" cy="2430399"/>
          </a:xfrm>
          <a:prstGeom prst="rect">
            <a:avLst/>
          </a:prstGeom>
          <a:ln w="635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2354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 hotel room&#10;&#10;Description automatically generated">
            <a:extLst>
              <a:ext uri="{FF2B5EF4-FFF2-40B4-BE49-F238E27FC236}">
                <a16:creationId xmlns:a16="http://schemas.microsoft.com/office/drawing/2014/main" id="{844740FB-3177-4F05-9B09-246C510DE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69" r="79" b="9958"/>
          <a:stretch/>
        </p:blipFill>
        <p:spPr>
          <a:xfrm>
            <a:off x="669986" y="-2781"/>
            <a:ext cx="11518601" cy="6859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40102"/>
            <a:ext cx="9601200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900" b="1">
                <a:latin typeface="Garamond"/>
              </a:rPr>
              <a:t>REFLECT</a:t>
            </a:r>
            <a:br>
              <a:rPr lang="en-US" sz="7200" b="1">
                <a:latin typeface="Garamond" panose="02020404030301010803" pitchFamily="18" charset="0"/>
              </a:rPr>
            </a:br>
            <a:endParaRPr lang="en-US" sz="7200" b="1">
              <a:latin typeface="Garamond" panose="02020404030301010803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AB855-BE73-4370-A3F5-93450ADD7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4694" y="1365848"/>
            <a:ext cx="5727370" cy="35814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sz="4000" b="1" u="sng">
                <a:latin typeface="Garamond"/>
              </a:rPr>
              <a:t>Breakout</a:t>
            </a:r>
            <a:r>
              <a:rPr lang="en-US" sz="4000">
                <a:latin typeface="Garamond"/>
              </a:rPr>
              <a:t> Rooms</a:t>
            </a:r>
            <a:endParaRPr lang="en-US">
              <a:latin typeface="Garamond"/>
            </a:endParaRPr>
          </a:p>
          <a:p>
            <a:pPr marL="383540" indent="-383540"/>
            <a:endParaRPr lang="en-US" sz="1600">
              <a:latin typeface="Garamond"/>
            </a:endParaRPr>
          </a:p>
          <a:p>
            <a:pPr marL="383540" indent="-383540"/>
            <a:r>
              <a:rPr lang="en-US" sz="4000">
                <a:latin typeface="Garamond"/>
              </a:rPr>
              <a:t>Work on responses to questions </a:t>
            </a:r>
            <a:r>
              <a:rPr lang="en-US" sz="4000">
                <a:ea typeface="+mn-lt"/>
                <a:cs typeface="+mn-lt"/>
              </a:rPr>
              <a:t> --&gt;&gt;&gt;&gt;&gt;&gt;&gt;&gt;&gt;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EC69ED-DE3C-4184-AF84-54A98801A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1278" y="3163017"/>
            <a:ext cx="4283424" cy="3365741"/>
          </a:xfr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 sz="2600" b="1">
                <a:solidFill>
                  <a:schemeClr val="tx2">
                    <a:lumMod val="75000"/>
                    <a:lumOff val="25000"/>
                  </a:schemeClr>
                </a:solidFill>
                <a:latin typeface="Garamond"/>
              </a:rPr>
              <a:t>With whom can you (personally or as a department/organization) partner to enhance DEI initiatives?</a:t>
            </a:r>
            <a:endParaRPr lang="en-US" sz="2600">
              <a:solidFill>
                <a:schemeClr val="tx2">
                  <a:lumMod val="75000"/>
                  <a:lumOff val="25000"/>
                </a:schemeClr>
              </a:solidFill>
              <a:latin typeface="Garamond"/>
            </a:endParaRPr>
          </a:p>
          <a:p>
            <a:pPr marL="383540" indent="-383540"/>
            <a:r>
              <a:rPr lang="en-US" sz="2600" b="1">
                <a:solidFill>
                  <a:schemeClr val="tx2">
                    <a:lumMod val="75000"/>
                    <a:lumOff val="25000"/>
                  </a:schemeClr>
                </a:solidFill>
                <a:latin typeface="Garamond"/>
              </a:rPr>
              <a:t>What DEI initiatives are highest priority for your group?</a:t>
            </a:r>
          </a:p>
        </p:txBody>
      </p:sp>
    </p:spTree>
    <p:extLst>
      <p:ext uri="{BB962C8B-B14F-4D97-AF65-F5344CB8AC3E}">
        <p14:creationId xmlns:p14="http://schemas.microsoft.com/office/powerpoint/2010/main" val="425539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49624"/>
            <a:ext cx="9601200" cy="1485900"/>
          </a:xfrm>
        </p:spPr>
        <p:txBody>
          <a:bodyPr/>
          <a:lstStyle/>
          <a:p>
            <a:pPr algn="ctr"/>
            <a:r>
              <a:rPr lang="en-US" b="1">
                <a:latin typeface="Garamond" panose="02020404030301010803" pitchFamily="18" charset="0"/>
              </a:rPr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134174"/>
            <a:ext cx="9601200" cy="2108718"/>
          </a:xfrm>
        </p:spPr>
        <p:txBody>
          <a:bodyPr>
            <a:normAutofit/>
          </a:bodyPr>
          <a:lstStyle/>
          <a:p>
            <a:r>
              <a:rPr lang="en-US" sz="3600">
                <a:latin typeface="Garamond" panose="02020404030301010803" pitchFamily="18" charset="0"/>
              </a:rPr>
              <a:t>How do we continue to facilitate a conversation about diversity, equity and inclusion in the library?</a:t>
            </a:r>
          </a:p>
          <a:p>
            <a:r>
              <a:rPr lang="en-US" sz="3600">
                <a:latin typeface="Garamond" panose="02020404030301010803" pitchFamily="18" charset="0"/>
              </a:rPr>
              <a:t>How do we sustain partnerships?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73AF46-C8B8-40B0-80E2-9F4045A2D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027" y="3367089"/>
            <a:ext cx="4781551" cy="3183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6483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72888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en-US" sz="8000" b="1">
                <a:latin typeface="Garamond"/>
              </a:rPr>
              <a:t>WRITE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690B6-7C01-4BF7-B760-0718D119A8AD}"/>
              </a:ext>
            </a:extLst>
          </p:cNvPr>
          <p:cNvSpPr txBox="1">
            <a:spLocks/>
          </p:cNvSpPr>
          <p:nvPr/>
        </p:nvSpPr>
        <p:spPr>
          <a:xfrm>
            <a:off x="1371600" y="1794620"/>
            <a:ext cx="9601200" cy="210871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3540" indent="-383540"/>
            <a:r>
              <a:rPr lang="en-US" sz="3600">
                <a:latin typeface="Garamond"/>
                <a:ea typeface="+mn-lt"/>
                <a:cs typeface="+mn-lt"/>
              </a:rPr>
              <a:t>Jot down two action items that you’ll take away from this session.</a:t>
            </a:r>
            <a:endParaRPr lang="en-US">
              <a:latin typeface="Garamond"/>
            </a:endParaRPr>
          </a:p>
        </p:txBody>
      </p:sp>
      <p:pic>
        <p:nvPicPr>
          <p:cNvPr id="6" name="Picture 6" descr="A picture containing table, wooden, indoor, sitting&#10;&#10;Description automatically generated">
            <a:extLst>
              <a:ext uri="{FF2B5EF4-FFF2-40B4-BE49-F238E27FC236}">
                <a16:creationId xmlns:a16="http://schemas.microsoft.com/office/drawing/2014/main" id="{6769FED8-E1CD-4702-900D-6D4D45A0F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591" y="3156494"/>
            <a:ext cx="4612481" cy="3078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1361283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0</TotalTime>
  <Words>212</Words>
  <Application>Microsoft Office PowerPoint</Application>
  <PresentationFormat>Widescreen</PresentationFormat>
  <Paragraphs>37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Franklin Gothic Book</vt:lpstr>
      <vt:lpstr>Garamond</vt:lpstr>
      <vt:lpstr>Crop</vt:lpstr>
      <vt:lpstr>PowerPoint Presentation</vt:lpstr>
      <vt:lpstr>REACT</vt:lpstr>
      <vt:lpstr>Booth Library Strategic Plan Objective:</vt:lpstr>
      <vt:lpstr>Emphasis/Exhibits &amp; Programming</vt:lpstr>
      <vt:lpstr>Emphasis/Spaces &amp; Collections</vt:lpstr>
      <vt:lpstr>Emphasis/Personnel</vt:lpstr>
      <vt:lpstr>REFLECT </vt:lpstr>
      <vt:lpstr>Next Steps</vt:lpstr>
      <vt:lpstr>WRITE</vt:lpstr>
      <vt:lpstr>Thank you!</vt:lpstr>
    </vt:vector>
  </TitlesOfParts>
  <Company>Eastern Illinois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Zachary Newell</dc:creator>
  <cp:lastModifiedBy>Zachary Newell</cp:lastModifiedBy>
  <cp:revision>3</cp:revision>
  <dcterms:created xsi:type="dcterms:W3CDTF">2019-10-07T16:54:52Z</dcterms:created>
  <dcterms:modified xsi:type="dcterms:W3CDTF">2020-10-16T16:50:59Z</dcterms:modified>
</cp:coreProperties>
</file>