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9" r:id="rId3"/>
    <p:sldId id="262" r:id="rId4"/>
    <p:sldId id="260" r:id="rId5"/>
    <p:sldId id="257" r:id="rId6"/>
    <p:sldId id="261" r:id="rId7"/>
    <p:sldId id="258" r:id="rId8"/>
    <p:sldId id="276" r:id="rId9"/>
    <p:sldId id="265" r:id="rId10"/>
    <p:sldId id="266" r:id="rId11"/>
    <p:sldId id="267" r:id="rId12"/>
    <p:sldId id="264" r:id="rId13"/>
    <p:sldId id="271" r:id="rId14"/>
    <p:sldId id="268" r:id="rId15"/>
    <p:sldId id="269" r:id="rId16"/>
    <p:sldId id="274" r:id="rId17"/>
    <p:sldId id="273"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5" autoAdjust="0"/>
    <p:restoredTop sz="94660"/>
  </p:normalViewPr>
  <p:slideViewPr>
    <p:cSldViewPr snapToGrid="0">
      <p:cViewPr varScale="1">
        <p:scale>
          <a:sx n="64" d="100"/>
          <a:sy n="64" d="100"/>
        </p:scale>
        <p:origin x="22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AB3A824-1A51-4B26-AD58-A6D8E14F6C04}" type="datetimeFigureOut">
              <a:rPr lang="en-US" smtClean="0"/>
              <a:t>10/16/20</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
              </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543177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10/16/20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9418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3FFE419-2371-464F-8239-3959401C3561}" type="datetimeFigureOut">
              <a:rPr lang="en-US" smtClean="0"/>
              <a:t>10/16/20</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r>
              <a:rPr lang="en-US"/>
              <a:t>
              </a:t>
            </a:r>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690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10/16/20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347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3E5059C3-6A89-4494-99FF-5A4D6FFD50EB}" type="datetimeFigureOut">
              <a:rPr lang="en-US" smtClean="0"/>
              <a:t>10/16/20</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
              </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998323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10/16/20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436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10/16/20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269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10/16/20</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659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10/16/20</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5533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10/16/20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6997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10/16/20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249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3CBC1C18-307B-4F68-A007-B5B542270E8D}" type="datetimeFigureOut">
              <a:rPr lang="en-US" smtClean="0"/>
              <a:t>10/16/20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r>
              <a:rPr lang="en-US"/>
              <a:t>
              </a:t>
            </a:r>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3090772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2BAB1-6494-4231-90B6-0CB608DA9324}"/>
              </a:ext>
            </a:extLst>
          </p:cNvPr>
          <p:cNvSpPr>
            <a:spLocks noGrp="1"/>
          </p:cNvSpPr>
          <p:nvPr>
            <p:ph type="ctrTitle"/>
          </p:nvPr>
        </p:nvSpPr>
        <p:spPr/>
        <p:txBody>
          <a:bodyPr>
            <a:normAutofit/>
          </a:bodyPr>
          <a:lstStyle/>
          <a:p>
            <a:r>
              <a:rPr lang="en-US" sz="4000" dirty="0"/>
              <a:t>Disrupting Norms to Increase Diversity of Teacher Candidates: Restraining Forces for Junior Faculty</a:t>
            </a:r>
          </a:p>
        </p:txBody>
      </p:sp>
      <p:sp>
        <p:nvSpPr>
          <p:cNvPr id="3" name="Subtitle 2">
            <a:extLst>
              <a:ext uri="{FF2B5EF4-FFF2-40B4-BE49-F238E27FC236}">
                <a16:creationId xmlns:a16="http://schemas.microsoft.com/office/drawing/2014/main" id="{063D8D68-AE48-4EE2-94B1-138AE0EFE6FF}"/>
              </a:ext>
            </a:extLst>
          </p:cNvPr>
          <p:cNvSpPr>
            <a:spLocks noGrp="1"/>
          </p:cNvSpPr>
          <p:nvPr>
            <p:ph type="subTitle" idx="1"/>
          </p:nvPr>
        </p:nvSpPr>
        <p:spPr>
          <a:xfrm>
            <a:off x="342900" y="3915937"/>
            <a:ext cx="11506200" cy="1522961"/>
          </a:xfrm>
        </p:spPr>
        <p:txBody>
          <a:bodyPr>
            <a:normAutofit/>
          </a:bodyPr>
          <a:lstStyle/>
          <a:p>
            <a:r>
              <a:rPr lang="en-US" dirty="0"/>
              <a:t>Jennifer </a:t>
            </a:r>
            <a:r>
              <a:rPr lang="en-US" dirty="0" err="1"/>
              <a:t>Buchter</a:t>
            </a:r>
            <a:r>
              <a:rPr lang="en-US" dirty="0"/>
              <a:t>, Ph.D., MSW; Cori More, Ph.D., BCBA, Jennifer L. </a:t>
            </a:r>
            <a:r>
              <a:rPr lang="en-US" dirty="0" err="1"/>
              <a:t>Stringfellow</a:t>
            </a:r>
            <a:r>
              <a:rPr lang="en-US" dirty="0"/>
              <a:t>, Ph.D.</a:t>
            </a:r>
          </a:p>
          <a:p>
            <a:r>
              <a:rPr lang="en-US" dirty="0"/>
              <a:t>Department of Special Education</a:t>
            </a:r>
          </a:p>
          <a:p>
            <a:r>
              <a:rPr lang="en-US" dirty="0"/>
              <a:t>Eastern Illinois University</a:t>
            </a:r>
          </a:p>
        </p:txBody>
      </p:sp>
    </p:spTree>
    <p:extLst>
      <p:ext uri="{BB962C8B-B14F-4D97-AF65-F5344CB8AC3E}">
        <p14:creationId xmlns:p14="http://schemas.microsoft.com/office/powerpoint/2010/main" val="3521539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85B93-4887-4AC5-BE6B-745A37281FBC}"/>
              </a:ext>
            </a:extLst>
          </p:cNvPr>
          <p:cNvSpPr>
            <a:spLocks noGrp="1"/>
          </p:cNvSpPr>
          <p:nvPr>
            <p:ph type="title"/>
          </p:nvPr>
        </p:nvSpPr>
        <p:spPr/>
        <p:txBody>
          <a:bodyPr/>
          <a:lstStyle/>
          <a:p>
            <a:r>
              <a:rPr lang="en-US" dirty="0"/>
              <a:t>Barriers</a:t>
            </a:r>
          </a:p>
        </p:txBody>
      </p:sp>
      <p:sp>
        <p:nvSpPr>
          <p:cNvPr id="3" name="Content Placeholder 2">
            <a:extLst>
              <a:ext uri="{FF2B5EF4-FFF2-40B4-BE49-F238E27FC236}">
                <a16:creationId xmlns:a16="http://schemas.microsoft.com/office/drawing/2014/main" id="{A5577D2D-EBEA-4E7B-A725-14B37FBBFBB9}"/>
              </a:ext>
            </a:extLst>
          </p:cNvPr>
          <p:cNvSpPr>
            <a:spLocks noGrp="1"/>
          </p:cNvSpPr>
          <p:nvPr>
            <p:ph idx="1"/>
          </p:nvPr>
        </p:nvSpPr>
        <p:spPr/>
        <p:txBody>
          <a:bodyPr>
            <a:normAutofit/>
          </a:bodyPr>
          <a:lstStyle/>
          <a:p>
            <a:r>
              <a:rPr lang="en-US" dirty="0"/>
              <a:t>Instructional Practices</a:t>
            </a:r>
          </a:p>
          <a:p>
            <a:pPr lvl="1"/>
            <a:r>
              <a:rPr lang="en-US" dirty="0"/>
              <a:t>In IHEs, professors often have instructional freedom to teach the content of the course in the way they deem best which is an important driver for change. While there are generally agreed upon course objectives that should stay the same no matter who teaches the course, the instructional practices used to address content varies from instructor to instructor. </a:t>
            </a:r>
          </a:p>
          <a:p>
            <a:pPr lvl="1"/>
            <a:r>
              <a:rPr lang="en-US" dirty="0"/>
              <a:t>Inconsistencies related to rigor and grading can be a restraining force as perceived rigor can be a barrier (Chen, 2017; Lombardi et al., 2013). </a:t>
            </a:r>
          </a:p>
          <a:p>
            <a:pPr lvl="1"/>
            <a:r>
              <a:rPr lang="en-US" dirty="0"/>
              <a:t>When instructional practices are geared towards increasing expectations for rigor without increasing support and/or when the rigor is not geared towards performance or skills teacher candidates need to be successful in the field, it creates a barrier that must be disrupted in order to attract needed populations of students</a:t>
            </a:r>
          </a:p>
          <a:p>
            <a:pPr marL="0" indent="0">
              <a:buNone/>
            </a:pPr>
            <a:endParaRPr lang="en-US" dirty="0"/>
          </a:p>
        </p:txBody>
      </p:sp>
    </p:spTree>
    <p:extLst>
      <p:ext uri="{BB962C8B-B14F-4D97-AF65-F5344CB8AC3E}">
        <p14:creationId xmlns:p14="http://schemas.microsoft.com/office/powerpoint/2010/main" val="1149973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D5E31-F18E-4D1B-8B7D-05F618DFE434}"/>
              </a:ext>
            </a:extLst>
          </p:cNvPr>
          <p:cNvSpPr>
            <a:spLocks noGrp="1"/>
          </p:cNvSpPr>
          <p:nvPr>
            <p:ph type="title"/>
          </p:nvPr>
        </p:nvSpPr>
        <p:spPr/>
        <p:txBody>
          <a:bodyPr/>
          <a:lstStyle/>
          <a:p>
            <a:r>
              <a:rPr lang="en-US" dirty="0"/>
              <a:t>Barriers</a:t>
            </a:r>
          </a:p>
        </p:txBody>
      </p:sp>
      <p:sp>
        <p:nvSpPr>
          <p:cNvPr id="3" name="Content Placeholder 2">
            <a:extLst>
              <a:ext uri="{FF2B5EF4-FFF2-40B4-BE49-F238E27FC236}">
                <a16:creationId xmlns:a16="http://schemas.microsoft.com/office/drawing/2014/main" id="{D19D8604-3E2B-4135-9CF4-F091BF7BCD8B}"/>
              </a:ext>
            </a:extLst>
          </p:cNvPr>
          <p:cNvSpPr>
            <a:spLocks noGrp="1"/>
          </p:cNvSpPr>
          <p:nvPr>
            <p:ph idx="1"/>
          </p:nvPr>
        </p:nvSpPr>
        <p:spPr/>
        <p:txBody>
          <a:bodyPr>
            <a:normAutofit fontScale="92500"/>
          </a:bodyPr>
          <a:lstStyle/>
          <a:p>
            <a:r>
              <a:rPr lang="en-US" dirty="0"/>
              <a:t>Course Policies</a:t>
            </a:r>
          </a:p>
          <a:p>
            <a:pPr lvl="1"/>
            <a:r>
              <a:rPr lang="en-US" dirty="0"/>
              <a:t>In 2017, 43% of full-time students were employed at least 20 hours a week (Chen, 2017; United States Department of Education, 2016).</a:t>
            </a:r>
          </a:p>
          <a:p>
            <a:pPr lvl="2"/>
            <a:r>
              <a:rPr lang="en-US" dirty="0"/>
              <a:t>True for first generation college students, students from diverse backgrounds and life experiences, students as head of household, students who are parents, and students from lower socio-economic backgrounds (Chen, 2017; United States Department of Education, 2016).</a:t>
            </a:r>
          </a:p>
          <a:p>
            <a:pPr lvl="1"/>
            <a:r>
              <a:rPr lang="en-US" dirty="0"/>
              <a:t>Specific policies</a:t>
            </a:r>
          </a:p>
          <a:p>
            <a:pPr lvl="2"/>
            <a:r>
              <a:rPr lang="en-US" dirty="0"/>
              <a:t>related to attendance, when written rigidly, do not allow the unique needs for students to be met. A student who completes all assignments and exceeds expectations can be punished by a lack of attendance. When this occurs, attendance can become punitive rather than being geared towards increasing performance. While there should be an expectation that students attend classes, factors beyond students’ control (e.g., caregiver issues, illness, work rescheduling) can inhibit students, who may otherwise be successful teachers, from being successful in a teacher preparation program. Course policies such as the aforementioned become restraining forces for increasing diversity when students from diverse backgrounds are disproportionately impacted by course policies</a:t>
            </a:r>
          </a:p>
        </p:txBody>
      </p:sp>
    </p:spTree>
    <p:extLst>
      <p:ext uri="{BB962C8B-B14F-4D97-AF65-F5344CB8AC3E}">
        <p14:creationId xmlns:p14="http://schemas.microsoft.com/office/powerpoint/2010/main" val="1270148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4935E-1AD8-4799-BEEA-C5E8C53239EC}"/>
              </a:ext>
            </a:extLst>
          </p:cNvPr>
          <p:cNvSpPr>
            <a:spLocks noGrp="1"/>
          </p:cNvSpPr>
          <p:nvPr>
            <p:ph type="title"/>
          </p:nvPr>
        </p:nvSpPr>
        <p:spPr/>
        <p:txBody>
          <a:bodyPr/>
          <a:lstStyle/>
          <a:p>
            <a:r>
              <a:rPr lang="en-US" dirty="0"/>
              <a:t>Barriers</a:t>
            </a:r>
          </a:p>
        </p:txBody>
      </p:sp>
      <p:sp>
        <p:nvSpPr>
          <p:cNvPr id="3" name="Content Placeholder 2">
            <a:extLst>
              <a:ext uri="{FF2B5EF4-FFF2-40B4-BE49-F238E27FC236}">
                <a16:creationId xmlns:a16="http://schemas.microsoft.com/office/drawing/2014/main" id="{1C32A570-4E27-46F8-A0B2-30BE2D92EF02}"/>
              </a:ext>
            </a:extLst>
          </p:cNvPr>
          <p:cNvSpPr>
            <a:spLocks noGrp="1"/>
          </p:cNvSpPr>
          <p:nvPr>
            <p:ph idx="1"/>
          </p:nvPr>
        </p:nvSpPr>
        <p:spPr/>
        <p:txBody>
          <a:bodyPr>
            <a:normAutofit/>
          </a:bodyPr>
          <a:lstStyle/>
          <a:p>
            <a:r>
              <a:rPr lang="en-US" dirty="0"/>
              <a:t>Course Schedules</a:t>
            </a:r>
          </a:p>
          <a:p>
            <a:pPr lvl="1"/>
            <a:r>
              <a:rPr lang="en-US" dirty="0"/>
              <a:t>Course Times</a:t>
            </a:r>
          </a:p>
          <a:p>
            <a:pPr lvl="1"/>
            <a:r>
              <a:rPr lang="en-US" dirty="0"/>
              <a:t>Static Courses</a:t>
            </a:r>
          </a:p>
          <a:p>
            <a:pPr lvl="1"/>
            <a:r>
              <a:rPr lang="en-US" dirty="0"/>
              <a:t>Delay completion</a:t>
            </a:r>
          </a:p>
          <a:p>
            <a:pPr lvl="1"/>
            <a:r>
              <a:rPr lang="en-US" dirty="0"/>
              <a:t>Additional course requirements (Fieldwork/practicums) </a:t>
            </a:r>
          </a:p>
          <a:p>
            <a:pPr lvl="2"/>
            <a:r>
              <a:rPr lang="en-US" dirty="0"/>
              <a:t>Practicum hours and observation hours are beneficial for teacher candidates (</a:t>
            </a:r>
            <a:r>
              <a:rPr lang="en-US" dirty="0" err="1"/>
              <a:t>Barahas</a:t>
            </a:r>
            <a:r>
              <a:rPr lang="en-US" dirty="0"/>
              <a:t>, 2017) and most colleges and state licensure agencies have policies that prohibit students from being paid for their practicum work.</a:t>
            </a:r>
          </a:p>
          <a:p>
            <a:pPr lvl="2"/>
            <a:r>
              <a:rPr lang="en-US" dirty="0"/>
              <a:t> While the purpose of these policies may be related to mentorship and liability, this commitment of unpaid time can be a restraining force for all students, but especially students from diverse backgrounds who are often disproportionately working to support themselves through college (Chen, 2017). </a:t>
            </a:r>
          </a:p>
          <a:p>
            <a:pPr lvl="1"/>
            <a:endParaRPr lang="en-US" dirty="0"/>
          </a:p>
        </p:txBody>
      </p:sp>
    </p:spTree>
    <p:extLst>
      <p:ext uri="{BB962C8B-B14F-4D97-AF65-F5344CB8AC3E}">
        <p14:creationId xmlns:p14="http://schemas.microsoft.com/office/powerpoint/2010/main" val="2280986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4935E-1AD8-4799-BEEA-C5E8C53239EC}"/>
              </a:ext>
            </a:extLst>
          </p:cNvPr>
          <p:cNvSpPr>
            <a:spLocks noGrp="1"/>
          </p:cNvSpPr>
          <p:nvPr>
            <p:ph type="title"/>
          </p:nvPr>
        </p:nvSpPr>
        <p:spPr/>
        <p:txBody>
          <a:bodyPr/>
          <a:lstStyle/>
          <a:p>
            <a:r>
              <a:rPr lang="en-US" dirty="0"/>
              <a:t>Barriers</a:t>
            </a:r>
          </a:p>
        </p:txBody>
      </p:sp>
      <p:sp>
        <p:nvSpPr>
          <p:cNvPr id="3" name="Content Placeholder 2">
            <a:extLst>
              <a:ext uri="{FF2B5EF4-FFF2-40B4-BE49-F238E27FC236}">
                <a16:creationId xmlns:a16="http://schemas.microsoft.com/office/drawing/2014/main" id="{1C32A570-4E27-46F8-A0B2-30BE2D92EF02}"/>
              </a:ext>
            </a:extLst>
          </p:cNvPr>
          <p:cNvSpPr>
            <a:spLocks noGrp="1"/>
          </p:cNvSpPr>
          <p:nvPr>
            <p:ph idx="1"/>
          </p:nvPr>
        </p:nvSpPr>
        <p:spPr/>
        <p:txBody>
          <a:bodyPr>
            <a:normAutofit lnSpcReduction="10000"/>
          </a:bodyPr>
          <a:lstStyle/>
          <a:p>
            <a:r>
              <a:rPr lang="en-US" dirty="0"/>
              <a:t>Program Admittance Policies</a:t>
            </a:r>
          </a:p>
          <a:p>
            <a:r>
              <a:rPr lang="en-US" dirty="0"/>
              <a:t>Students are admitted and declare a major, but then must apply to be fully admitted/accepted into individual programs of their choice, such as teacher education. </a:t>
            </a:r>
          </a:p>
          <a:p>
            <a:r>
              <a:rPr lang="en-US" dirty="0"/>
              <a:t>Each program sets its own standards for admission, guided by accreditation standards and, if not periodically re-examined, act as a restraining force that results in maintaining the status quo. </a:t>
            </a:r>
          </a:p>
          <a:p>
            <a:r>
              <a:rPr lang="en-US" dirty="0"/>
              <a:t>Accreditation can encourage programs to strictly adhere to grade point average (GPA) standards, standardized test scores and other criteria. </a:t>
            </a:r>
          </a:p>
          <a:p>
            <a:pPr lvl="1"/>
            <a:r>
              <a:rPr lang="en-US" dirty="0"/>
              <a:t>In addition to being biased, these standards, however, may not be the best indicators of effectiveness in teaching (Barajas, 2016; Berry et al., 2018; Billingsley, 2019; Gist, 2017; </a:t>
            </a:r>
            <a:r>
              <a:rPr lang="en-US" dirty="0" err="1"/>
              <a:t>Grapin</a:t>
            </a:r>
            <a:r>
              <a:rPr lang="en-US" dirty="0"/>
              <a:t> &amp; </a:t>
            </a:r>
            <a:r>
              <a:rPr lang="en-US" dirty="0" err="1"/>
              <a:t>Pereoras</a:t>
            </a:r>
            <a:r>
              <a:rPr lang="en-US" dirty="0"/>
              <a:t>, 2019; Grissom et al., 2015; Leonardo, 2009).</a:t>
            </a:r>
          </a:p>
          <a:p>
            <a:endParaRPr lang="en-US" dirty="0"/>
          </a:p>
        </p:txBody>
      </p:sp>
    </p:spTree>
    <p:extLst>
      <p:ext uri="{BB962C8B-B14F-4D97-AF65-F5344CB8AC3E}">
        <p14:creationId xmlns:p14="http://schemas.microsoft.com/office/powerpoint/2010/main" val="318949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89EAA-39F2-4CF8-96EA-AEE05791C07A}"/>
              </a:ext>
            </a:extLst>
          </p:cNvPr>
          <p:cNvSpPr>
            <a:spLocks noGrp="1"/>
          </p:cNvSpPr>
          <p:nvPr>
            <p:ph type="title"/>
          </p:nvPr>
        </p:nvSpPr>
        <p:spPr/>
        <p:txBody>
          <a:bodyPr/>
          <a:lstStyle/>
          <a:p>
            <a:r>
              <a:rPr lang="en-US" dirty="0"/>
              <a:t>Junior Faculty as Change Agents</a:t>
            </a:r>
          </a:p>
        </p:txBody>
      </p:sp>
      <p:sp>
        <p:nvSpPr>
          <p:cNvPr id="3" name="Content Placeholder 2">
            <a:extLst>
              <a:ext uri="{FF2B5EF4-FFF2-40B4-BE49-F238E27FC236}">
                <a16:creationId xmlns:a16="http://schemas.microsoft.com/office/drawing/2014/main" id="{5D971250-FC4F-46D0-B1CF-E163EC58CD2D}"/>
              </a:ext>
            </a:extLst>
          </p:cNvPr>
          <p:cNvSpPr>
            <a:spLocks noGrp="1"/>
          </p:cNvSpPr>
          <p:nvPr>
            <p:ph idx="1"/>
          </p:nvPr>
        </p:nvSpPr>
        <p:spPr/>
        <p:txBody>
          <a:bodyPr>
            <a:normAutofit/>
          </a:bodyPr>
          <a:lstStyle/>
          <a:p>
            <a:r>
              <a:rPr lang="en-US" dirty="0"/>
              <a:t>Inherent risk in engaging in change activities </a:t>
            </a:r>
          </a:p>
          <a:p>
            <a:pPr lvl="1"/>
            <a:r>
              <a:rPr lang="en-US" dirty="0"/>
              <a:t>no guarantee that a proposed change will lead to a desired outcome</a:t>
            </a:r>
          </a:p>
          <a:p>
            <a:pPr lvl="1"/>
            <a:r>
              <a:rPr lang="en-US" dirty="0"/>
              <a:t>junior faculty are vulnerable.</a:t>
            </a:r>
          </a:p>
          <a:p>
            <a:pPr lvl="2"/>
            <a:r>
              <a:rPr lang="en-US" dirty="0"/>
              <a:t>“we have to protect our junior faculty” (Baker et al., 2012; Boyd et al., 2010; Constantine et al., 2008; Gillespie et al., 2004). </a:t>
            </a:r>
          </a:p>
          <a:p>
            <a:pPr lvl="1"/>
            <a:r>
              <a:rPr lang="en-US" dirty="0"/>
              <a:t>balancing choices within the framework of their career trajectory while working around said restraining forces. </a:t>
            </a:r>
          </a:p>
          <a:p>
            <a:pPr lvl="1"/>
            <a:r>
              <a:rPr lang="en-US" dirty="0"/>
              <a:t>conform to the restraining forces instead of identifying and engaging in driving forces, there is a postponement of disruptive critical work. </a:t>
            </a:r>
          </a:p>
          <a:p>
            <a:pPr lvl="1"/>
            <a:r>
              <a:rPr lang="en-US" dirty="0"/>
              <a:t>operate their change initiatives while working in conjunction with tenured faculty who, a) will vote on whether they achieve tenure and, b) have advantages within the Department/College in terms of power/ownership to limit impact or initiative of change. </a:t>
            </a:r>
          </a:p>
        </p:txBody>
      </p:sp>
    </p:spTree>
    <p:extLst>
      <p:ext uri="{BB962C8B-B14F-4D97-AF65-F5344CB8AC3E}">
        <p14:creationId xmlns:p14="http://schemas.microsoft.com/office/powerpoint/2010/main" val="447890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C5A9E-0518-4CE0-8D9D-8A7A5EC74E86}"/>
              </a:ext>
            </a:extLst>
          </p:cNvPr>
          <p:cNvSpPr>
            <a:spLocks noGrp="1"/>
          </p:cNvSpPr>
          <p:nvPr>
            <p:ph type="title"/>
          </p:nvPr>
        </p:nvSpPr>
        <p:spPr/>
        <p:txBody>
          <a:bodyPr/>
          <a:lstStyle/>
          <a:p>
            <a:r>
              <a:rPr lang="en-US" dirty="0"/>
              <a:t>Junior faculty as Change Agents</a:t>
            </a:r>
          </a:p>
        </p:txBody>
      </p:sp>
      <p:sp>
        <p:nvSpPr>
          <p:cNvPr id="3" name="Content Placeholder 2">
            <a:extLst>
              <a:ext uri="{FF2B5EF4-FFF2-40B4-BE49-F238E27FC236}">
                <a16:creationId xmlns:a16="http://schemas.microsoft.com/office/drawing/2014/main" id="{0F04E07F-3371-4BA8-BC23-5AE9F16B72E8}"/>
              </a:ext>
            </a:extLst>
          </p:cNvPr>
          <p:cNvSpPr>
            <a:spLocks noGrp="1"/>
          </p:cNvSpPr>
          <p:nvPr>
            <p:ph idx="1"/>
          </p:nvPr>
        </p:nvSpPr>
        <p:spPr/>
        <p:txBody>
          <a:bodyPr>
            <a:normAutofit fontScale="92500" lnSpcReduction="20000"/>
          </a:bodyPr>
          <a:lstStyle/>
          <a:p>
            <a:r>
              <a:rPr lang="en-US" dirty="0"/>
              <a:t>Tenure is important for the protection of science and creation of new knowledge within the academy</a:t>
            </a:r>
          </a:p>
          <a:p>
            <a:r>
              <a:rPr lang="en-US" dirty="0"/>
              <a:t>The process by which IHE grant tenure can impede the work of junior faculty who wish to address the restraining forces that inhibit the ability to diversify the teacher pipeline. </a:t>
            </a:r>
          </a:p>
          <a:p>
            <a:pPr lvl="1"/>
            <a:r>
              <a:rPr lang="en-US" dirty="0"/>
              <a:t>Trajectory in teaching, research, and service and comes with strict guidelines and timelines. </a:t>
            </a:r>
          </a:p>
          <a:p>
            <a:pPr lvl="2"/>
            <a:r>
              <a:rPr lang="en-US" dirty="0"/>
              <a:t>The promotion and tenure system is weighted more heavily to acknowledge permanent work products such as positive course evaluations from students and published research articles in peer reviewed journals vs. the process of promoting change and the failures that come with working towards change. </a:t>
            </a:r>
          </a:p>
          <a:p>
            <a:pPr lvl="1"/>
            <a:r>
              <a:rPr lang="en-US" dirty="0"/>
              <a:t>Dual Relationship: tenured faculty member is both a colleague and evaluator of the junior faculty member. </a:t>
            </a:r>
          </a:p>
          <a:p>
            <a:pPr lvl="2"/>
            <a:r>
              <a:rPr lang="en-US" dirty="0"/>
              <a:t>The ranks of assistant, associate, and full professor are provided as a framework for advancement but, in essence, establish a hierarchy.. </a:t>
            </a:r>
          </a:p>
          <a:p>
            <a:pPr lvl="2"/>
            <a:r>
              <a:rPr lang="en-US" dirty="0"/>
              <a:t>Further, if peers have a deeply held conviction that the traditional practices are rigorous and essential for teacher preparation, then the disruptive practices, such as flexible due dates or transformative content, may be interpreted as undoing the Department’s previously established work, or not preparing teachers for the “real world”. </a:t>
            </a:r>
          </a:p>
        </p:txBody>
      </p:sp>
    </p:spTree>
    <p:extLst>
      <p:ext uri="{BB962C8B-B14F-4D97-AF65-F5344CB8AC3E}">
        <p14:creationId xmlns:p14="http://schemas.microsoft.com/office/powerpoint/2010/main" val="371033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7810DC0-66C7-4366-88EA-6E664FD3C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3887812"/>
            <a:ext cx="12188952"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0">
            <a:extLst>
              <a:ext uri="{FF2B5EF4-FFF2-40B4-BE49-F238E27FC236}">
                <a16:creationId xmlns:a16="http://schemas.microsoft.com/office/drawing/2014/main" id="{042D072A-532A-416F-8B5A-995223B6FF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F7FABBE-05BA-43B7-8565-35E2FF0C4F7E}"/>
              </a:ext>
            </a:extLst>
          </p:cNvPr>
          <p:cNvSpPr>
            <a:spLocks noGrp="1"/>
          </p:cNvSpPr>
          <p:nvPr>
            <p:ph type="title"/>
          </p:nvPr>
        </p:nvSpPr>
        <p:spPr>
          <a:xfrm>
            <a:off x="6241144" y="2194560"/>
            <a:ext cx="5947808" cy="1739347"/>
          </a:xfrm>
        </p:spPr>
        <p:txBody>
          <a:bodyPr vert="horz" lIns="91440" tIns="45720" rIns="91440" bIns="45720" rtlCol="0" anchor="ctr">
            <a:noAutofit/>
          </a:bodyPr>
          <a:lstStyle/>
          <a:p>
            <a:pPr algn="ctr">
              <a:lnSpc>
                <a:spcPct val="80000"/>
              </a:lnSpc>
            </a:pPr>
            <a:r>
              <a:rPr lang="en-US" sz="4400" spc="150" dirty="0"/>
              <a:t>Theory of Change Lewin’s Force Field Analysis</a:t>
            </a:r>
          </a:p>
        </p:txBody>
      </p:sp>
      <p:sp>
        <p:nvSpPr>
          <p:cNvPr id="26" name="Rectangle 22">
            <a:extLst>
              <a:ext uri="{FF2B5EF4-FFF2-40B4-BE49-F238E27FC236}">
                <a16:creationId xmlns:a16="http://schemas.microsoft.com/office/drawing/2014/main" id="{2AB2BD0A-AF5F-4DBF-9E71-2806D4338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5" name="Content Placeholder 4">
            <a:extLst>
              <a:ext uri="{FF2B5EF4-FFF2-40B4-BE49-F238E27FC236}">
                <a16:creationId xmlns:a16="http://schemas.microsoft.com/office/drawing/2014/main" id="{B0DF5756-DE85-43A5-9E15-F729C8846CF0}"/>
              </a:ext>
            </a:extLst>
          </p:cNvPr>
          <p:cNvPicPr>
            <a:picLocks noGrp="1" noChangeAspect="1"/>
          </p:cNvPicPr>
          <p:nvPr>
            <p:ph idx="1"/>
          </p:nvPr>
        </p:nvPicPr>
        <p:blipFill rotWithShape="1">
          <a:blip r:embed="rId2"/>
          <a:srcRect t="6584"/>
          <a:stretch/>
        </p:blipFill>
        <p:spPr>
          <a:xfrm>
            <a:off x="0" y="-286657"/>
            <a:ext cx="6125497" cy="7144657"/>
          </a:xfrm>
          <a:prstGeom prst="rect">
            <a:avLst/>
          </a:prstGeom>
        </p:spPr>
      </p:pic>
    </p:spTree>
    <p:extLst>
      <p:ext uri="{BB962C8B-B14F-4D97-AF65-F5344CB8AC3E}">
        <p14:creationId xmlns:p14="http://schemas.microsoft.com/office/powerpoint/2010/main" val="1097261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563B-0246-4445-9F00-EC1807599E49}"/>
              </a:ext>
            </a:extLst>
          </p:cNvPr>
          <p:cNvSpPr>
            <a:spLocks noGrp="1"/>
          </p:cNvSpPr>
          <p:nvPr>
            <p:ph type="title"/>
          </p:nvPr>
        </p:nvSpPr>
        <p:spPr/>
        <p:txBody>
          <a:bodyPr/>
          <a:lstStyle/>
          <a:p>
            <a:r>
              <a:rPr lang="en-US" dirty="0"/>
              <a:t>Discussion</a:t>
            </a:r>
          </a:p>
        </p:txBody>
      </p:sp>
      <p:pic>
        <p:nvPicPr>
          <p:cNvPr id="5" name="Content Placeholder 4" descr="A close up of a toy&#10;&#10;Description automatically generated">
            <a:extLst>
              <a:ext uri="{FF2B5EF4-FFF2-40B4-BE49-F238E27FC236}">
                <a16:creationId xmlns:a16="http://schemas.microsoft.com/office/drawing/2014/main" id="{8269C091-FD71-47AB-9807-072377ECABDA}"/>
              </a:ext>
            </a:extLst>
          </p:cNvPr>
          <p:cNvPicPr>
            <a:picLocks noGrp="1" noChangeAspect="1"/>
          </p:cNvPicPr>
          <p:nvPr>
            <p:ph idx="1"/>
          </p:nvPr>
        </p:nvPicPr>
        <p:blipFill>
          <a:blip r:embed="rId2"/>
          <a:stretch>
            <a:fillRect/>
          </a:stretch>
        </p:blipFill>
        <p:spPr>
          <a:xfrm>
            <a:off x="3555206" y="2209800"/>
            <a:ext cx="5080000" cy="3810000"/>
          </a:xfrm>
        </p:spPr>
      </p:pic>
    </p:spTree>
    <p:extLst>
      <p:ext uri="{BB962C8B-B14F-4D97-AF65-F5344CB8AC3E}">
        <p14:creationId xmlns:p14="http://schemas.microsoft.com/office/powerpoint/2010/main" val="2272499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5DDEC08-CC15-4210-9D3F-2682AAC76B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8AB33E7-8030-402D-B850-4D02B6386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8B4BB20-BA7E-4B1C-8CBF-F56A34055A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910" y="176109"/>
            <a:ext cx="6059524" cy="1645919"/>
          </a:xfrm>
          <a:prstGeom prst="rect">
            <a:avLst/>
          </a:prstGeom>
          <a:solidFill>
            <a:schemeClr val="accent2">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rgbClr val="FFFFFF"/>
              </a:solidFill>
            </a:endParaRPr>
          </a:p>
        </p:txBody>
      </p:sp>
      <p:sp>
        <p:nvSpPr>
          <p:cNvPr id="6" name="Title 5">
            <a:extLst>
              <a:ext uri="{FF2B5EF4-FFF2-40B4-BE49-F238E27FC236}">
                <a16:creationId xmlns:a16="http://schemas.microsoft.com/office/drawing/2014/main" id="{B6939AA9-A010-410D-A4FE-B644D13692AA}"/>
              </a:ext>
            </a:extLst>
          </p:cNvPr>
          <p:cNvSpPr>
            <a:spLocks noGrp="1"/>
          </p:cNvSpPr>
          <p:nvPr>
            <p:ph type="title"/>
          </p:nvPr>
        </p:nvSpPr>
        <p:spPr>
          <a:xfrm>
            <a:off x="6449961" y="284176"/>
            <a:ext cx="5094980" cy="1508760"/>
          </a:xfrm>
        </p:spPr>
        <p:txBody>
          <a:bodyPr vert="horz" lIns="91440" tIns="45720" rIns="91440" bIns="45720" rtlCol="0" anchor="ctr">
            <a:normAutofit/>
          </a:bodyPr>
          <a:lstStyle/>
          <a:p>
            <a:endParaRPr lang="en-US"/>
          </a:p>
        </p:txBody>
      </p:sp>
      <p:pic>
        <p:nvPicPr>
          <p:cNvPr id="5" name="Content Placeholder 4" descr="A close up of a card&#10;&#10;Description automatically generated">
            <a:extLst>
              <a:ext uri="{FF2B5EF4-FFF2-40B4-BE49-F238E27FC236}">
                <a16:creationId xmlns:a16="http://schemas.microsoft.com/office/drawing/2014/main" id="{745576E7-2469-4BC0-B6E2-2F3DB06BFCB1}"/>
              </a:ext>
            </a:extLst>
          </p:cNvPr>
          <p:cNvPicPr>
            <a:picLocks noGrp="1" noChangeAspect="1"/>
          </p:cNvPicPr>
          <p:nvPr>
            <p:ph idx="1"/>
          </p:nvPr>
        </p:nvPicPr>
        <p:blipFill>
          <a:blip r:embed="rId2"/>
          <a:stretch>
            <a:fillRect/>
          </a:stretch>
        </p:blipFill>
        <p:spPr>
          <a:xfrm>
            <a:off x="634275" y="1789209"/>
            <a:ext cx="4851141" cy="3238136"/>
          </a:xfrm>
          <a:prstGeom prst="rect">
            <a:avLst/>
          </a:prstGeom>
        </p:spPr>
      </p:pic>
      <p:sp>
        <p:nvSpPr>
          <p:cNvPr id="7" name="Text Placeholder 6">
            <a:extLst>
              <a:ext uri="{FF2B5EF4-FFF2-40B4-BE49-F238E27FC236}">
                <a16:creationId xmlns:a16="http://schemas.microsoft.com/office/drawing/2014/main" id="{2CC6E8B3-7C71-4864-A6FB-9EAF1D552190}"/>
              </a:ext>
            </a:extLst>
          </p:cNvPr>
          <p:cNvSpPr>
            <a:spLocks noGrp="1"/>
          </p:cNvSpPr>
          <p:nvPr>
            <p:ph type="body" sz="half" idx="2"/>
          </p:nvPr>
        </p:nvSpPr>
        <p:spPr>
          <a:xfrm>
            <a:off x="6454363" y="2011680"/>
            <a:ext cx="5090578" cy="4206240"/>
          </a:xfrm>
        </p:spPr>
        <p:txBody>
          <a:bodyPr vert="horz" lIns="91440" tIns="45720" rIns="91440" bIns="45720" rtlCol="0">
            <a:normAutofit/>
          </a:bodyPr>
          <a:lstStyle/>
          <a:p>
            <a:pPr indent="-182880">
              <a:lnSpc>
                <a:spcPct val="90000"/>
              </a:lnSpc>
              <a:buFont typeface="Wingdings" pitchFamily="2" charset="2"/>
              <a:buChar char=""/>
            </a:pPr>
            <a:r>
              <a:rPr lang="en-US" dirty="0"/>
              <a:t>Dr. Jennifer </a:t>
            </a:r>
            <a:r>
              <a:rPr lang="en-US" dirty="0" err="1"/>
              <a:t>Buchter</a:t>
            </a:r>
            <a:endParaRPr lang="en-US" dirty="0"/>
          </a:p>
          <a:p>
            <a:pPr indent="-182880">
              <a:lnSpc>
                <a:spcPct val="90000"/>
              </a:lnSpc>
              <a:buFont typeface="Wingdings" pitchFamily="2" charset="2"/>
              <a:buChar char=""/>
            </a:pPr>
            <a:endParaRPr lang="en-US" dirty="0"/>
          </a:p>
          <a:p>
            <a:pPr indent="-182880">
              <a:lnSpc>
                <a:spcPct val="90000"/>
              </a:lnSpc>
              <a:buFont typeface="Wingdings" pitchFamily="2" charset="2"/>
              <a:buChar char=""/>
            </a:pPr>
            <a:r>
              <a:rPr lang="en-US" dirty="0"/>
              <a:t>Dr. Cori More</a:t>
            </a:r>
          </a:p>
          <a:p>
            <a:pPr indent="-182880">
              <a:lnSpc>
                <a:spcPct val="90000"/>
              </a:lnSpc>
              <a:buFont typeface="Wingdings" pitchFamily="2" charset="2"/>
              <a:buChar char=""/>
            </a:pPr>
            <a:endParaRPr lang="en-US" dirty="0"/>
          </a:p>
          <a:p>
            <a:pPr indent="-182880">
              <a:lnSpc>
                <a:spcPct val="90000"/>
              </a:lnSpc>
              <a:buFont typeface="Wingdings" pitchFamily="2" charset="2"/>
              <a:buChar char=""/>
            </a:pPr>
            <a:r>
              <a:rPr lang="en-US" dirty="0"/>
              <a:t>Dr. Jennifer </a:t>
            </a:r>
            <a:r>
              <a:rPr lang="en-US" dirty="0" err="1"/>
              <a:t>Stringfellow</a:t>
            </a:r>
            <a:endParaRPr lang="en-US" dirty="0"/>
          </a:p>
          <a:p>
            <a:pPr indent="-182880">
              <a:lnSpc>
                <a:spcPct val="90000"/>
              </a:lnSpc>
              <a:buFont typeface="Wingdings" pitchFamily="2" charset="2"/>
              <a:buChar char=""/>
            </a:pPr>
            <a:endParaRPr lang="en-US" dirty="0"/>
          </a:p>
          <a:p>
            <a:pPr indent="-182880">
              <a:lnSpc>
                <a:spcPct val="90000"/>
              </a:lnSpc>
              <a:buFont typeface="Wingdings" pitchFamily="2" charset="2"/>
              <a:buChar char=""/>
            </a:pPr>
            <a:r>
              <a:rPr lang="en-US" dirty="0"/>
              <a:t>Department of Special Education</a:t>
            </a:r>
          </a:p>
          <a:p>
            <a:pPr indent="-182880">
              <a:lnSpc>
                <a:spcPct val="90000"/>
              </a:lnSpc>
              <a:buFont typeface="Wingdings" pitchFamily="2" charset="2"/>
              <a:buChar char=""/>
            </a:pPr>
            <a:r>
              <a:rPr lang="en-US" dirty="0"/>
              <a:t>Eastern Illinois University</a:t>
            </a:r>
          </a:p>
        </p:txBody>
      </p:sp>
    </p:spTree>
    <p:extLst>
      <p:ext uri="{BB962C8B-B14F-4D97-AF65-F5344CB8AC3E}">
        <p14:creationId xmlns:p14="http://schemas.microsoft.com/office/powerpoint/2010/main" val="3901700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0C8FA-3066-4972-ADDA-59DFFB676FED}"/>
              </a:ext>
            </a:extLst>
          </p:cNvPr>
          <p:cNvSpPr>
            <a:spLocks noGrp="1"/>
          </p:cNvSpPr>
          <p:nvPr>
            <p:ph type="title"/>
          </p:nvPr>
        </p:nvSpPr>
        <p:spPr/>
        <p:txBody>
          <a:bodyPr/>
          <a:lstStyle/>
          <a:p>
            <a:r>
              <a:rPr lang="en-US" dirty="0" err="1"/>
              <a:t>OUtcomes</a:t>
            </a:r>
            <a:endParaRPr lang="en-US" dirty="0"/>
          </a:p>
        </p:txBody>
      </p:sp>
      <p:sp>
        <p:nvSpPr>
          <p:cNvPr id="3" name="Content Placeholder 2">
            <a:extLst>
              <a:ext uri="{FF2B5EF4-FFF2-40B4-BE49-F238E27FC236}">
                <a16:creationId xmlns:a16="http://schemas.microsoft.com/office/drawing/2014/main" id="{8F4BE9BC-A202-414B-BF10-810FCBF0D87B}"/>
              </a:ext>
            </a:extLst>
          </p:cNvPr>
          <p:cNvSpPr>
            <a:spLocks noGrp="1"/>
          </p:cNvSpPr>
          <p:nvPr>
            <p:ph idx="1"/>
          </p:nvPr>
        </p:nvSpPr>
        <p:spPr/>
        <p:txBody>
          <a:bodyPr/>
          <a:lstStyle/>
          <a:p>
            <a:r>
              <a:rPr lang="en-US" dirty="0"/>
              <a:t>Participants will identify how traditional practices act as barriers to diverse students</a:t>
            </a:r>
          </a:p>
          <a:p>
            <a:endParaRPr lang="en-US" dirty="0"/>
          </a:p>
          <a:p>
            <a:r>
              <a:rPr lang="en-US" dirty="0"/>
              <a:t>Participants will discuss how junior faculty can act as change agents within established systems.</a:t>
            </a:r>
          </a:p>
          <a:p>
            <a:endParaRPr lang="en-US" dirty="0"/>
          </a:p>
          <a:p>
            <a:r>
              <a:rPr lang="en-US" dirty="0"/>
              <a:t>Participants will examine their own goals and how they can work within university systems to support their work related to social justice.</a:t>
            </a:r>
          </a:p>
        </p:txBody>
      </p:sp>
    </p:spTree>
    <p:extLst>
      <p:ext uri="{BB962C8B-B14F-4D97-AF65-F5344CB8AC3E}">
        <p14:creationId xmlns:p14="http://schemas.microsoft.com/office/powerpoint/2010/main" val="3006164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9ED4-0852-421B-A27C-411BE6A120E8}"/>
              </a:ext>
            </a:extLst>
          </p:cNvPr>
          <p:cNvSpPr>
            <a:spLocks noGrp="1"/>
          </p:cNvSpPr>
          <p:nvPr>
            <p:ph type="title"/>
          </p:nvPr>
        </p:nvSpPr>
        <p:spPr/>
        <p:txBody>
          <a:bodyPr/>
          <a:lstStyle/>
          <a:p>
            <a:r>
              <a:rPr lang="en-US" dirty="0"/>
              <a:t>Session Organizer</a:t>
            </a:r>
          </a:p>
        </p:txBody>
      </p:sp>
      <p:sp>
        <p:nvSpPr>
          <p:cNvPr id="3" name="Content Placeholder 2">
            <a:extLst>
              <a:ext uri="{FF2B5EF4-FFF2-40B4-BE49-F238E27FC236}">
                <a16:creationId xmlns:a16="http://schemas.microsoft.com/office/drawing/2014/main" id="{3773ACDC-8B21-4AF6-9513-36252DA20407}"/>
              </a:ext>
            </a:extLst>
          </p:cNvPr>
          <p:cNvSpPr>
            <a:spLocks noGrp="1"/>
          </p:cNvSpPr>
          <p:nvPr>
            <p:ph idx="1"/>
          </p:nvPr>
        </p:nvSpPr>
        <p:spPr/>
        <p:txBody>
          <a:bodyPr/>
          <a:lstStyle/>
          <a:p>
            <a:r>
              <a:rPr lang="en-US" dirty="0"/>
              <a:t>Review Diversity in Teacher Education</a:t>
            </a:r>
          </a:p>
          <a:p>
            <a:r>
              <a:rPr lang="en-US" dirty="0"/>
              <a:t>Apply Concepts to University Systems in Other Departments</a:t>
            </a:r>
          </a:p>
          <a:p>
            <a:r>
              <a:rPr lang="en-US" dirty="0"/>
              <a:t>Engage in Discussion re: Similarities and Differences</a:t>
            </a:r>
          </a:p>
          <a:p>
            <a:r>
              <a:rPr lang="en-US" dirty="0"/>
              <a:t>Arrive at Possible Next Steps</a:t>
            </a:r>
          </a:p>
        </p:txBody>
      </p:sp>
    </p:spTree>
    <p:extLst>
      <p:ext uri="{BB962C8B-B14F-4D97-AF65-F5344CB8AC3E}">
        <p14:creationId xmlns:p14="http://schemas.microsoft.com/office/powerpoint/2010/main" val="1155731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F0B51-0FC8-4B5B-BA74-EFC9B34EF812}"/>
              </a:ext>
            </a:extLst>
          </p:cNvPr>
          <p:cNvSpPr>
            <a:spLocks noGrp="1"/>
          </p:cNvSpPr>
          <p:nvPr>
            <p:ph type="title"/>
          </p:nvPr>
        </p:nvSpPr>
        <p:spPr/>
        <p:txBody>
          <a:bodyPr/>
          <a:lstStyle/>
          <a:p>
            <a:r>
              <a:rPr lang="en-US" dirty="0"/>
              <a:t>How We Arrived at this Moment</a:t>
            </a:r>
          </a:p>
        </p:txBody>
      </p:sp>
      <p:sp>
        <p:nvSpPr>
          <p:cNvPr id="3" name="Content Placeholder 2">
            <a:extLst>
              <a:ext uri="{FF2B5EF4-FFF2-40B4-BE49-F238E27FC236}">
                <a16:creationId xmlns:a16="http://schemas.microsoft.com/office/drawing/2014/main" id="{E376CF90-A584-4695-89DC-FAE19768AB07}"/>
              </a:ext>
            </a:extLst>
          </p:cNvPr>
          <p:cNvSpPr>
            <a:spLocks noGrp="1"/>
          </p:cNvSpPr>
          <p:nvPr>
            <p:ph idx="1"/>
          </p:nvPr>
        </p:nvSpPr>
        <p:spPr/>
        <p:txBody>
          <a:bodyPr/>
          <a:lstStyle/>
          <a:p>
            <a:r>
              <a:rPr lang="en-US" dirty="0"/>
              <a:t>Teachers in the United States tend to be from a homogenous demographic group.</a:t>
            </a:r>
          </a:p>
          <a:p>
            <a:pPr lvl="1"/>
            <a:r>
              <a:rPr lang="en-US" dirty="0"/>
              <a:t>The majority of teachers are White, middle class, and identify as female (Barajas, 2016;Consta</a:t>
            </a:r>
            <a:r>
              <a:rPr lang="da-DK" dirty="0"/>
              <a:t>ntine et al., 2008; Proctor &amp; Truscott, 2012).</a:t>
            </a:r>
          </a:p>
          <a:p>
            <a:r>
              <a:rPr lang="en-US" dirty="0"/>
              <a:t>Faculty in institutions of higher education (IHE) mirror and maintain the lack of diversity of teachers in the American school system (Billingsley et al., 2019; </a:t>
            </a:r>
            <a:r>
              <a:rPr lang="en-US" dirty="0" err="1"/>
              <a:t>Constatine</a:t>
            </a:r>
            <a:r>
              <a:rPr lang="en-US" dirty="0"/>
              <a:t> et al., 2008; </a:t>
            </a:r>
            <a:r>
              <a:rPr lang="en-US" dirty="0" err="1"/>
              <a:t>Grapin</a:t>
            </a:r>
            <a:r>
              <a:rPr lang="en-US" dirty="0"/>
              <a:t> &amp; </a:t>
            </a:r>
            <a:r>
              <a:rPr lang="en-US" dirty="0" err="1"/>
              <a:t>Pereiras</a:t>
            </a:r>
            <a:r>
              <a:rPr lang="en-US" dirty="0"/>
              <a:t>, 2019; Sutherland Harris, n.d.)</a:t>
            </a:r>
          </a:p>
          <a:p>
            <a:r>
              <a:rPr lang="da-DK" dirty="0"/>
              <a:t>Increasing Diversity has been a goal for 60 years (</a:t>
            </a:r>
            <a:r>
              <a:rPr lang="en-US" dirty="0"/>
              <a:t>Barajas, 2016; </a:t>
            </a:r>
            <a:r>
              <a:rPr lang="en-US" dirty="0" err="1"/>
              <a:t>Widiputera</a:t>
            </a:r>
            <a:r>
              <a:rPr lang="en-US" dirty="0"/>
              <a:t>, 2010</a:t>
            </a:r>
            <a:r>
              <a:rPr lang="da-DK" dirty="0"/>
              <a:t>)</a:t>
            </a:r>
          </a:p>
          <a:p>
            <a:endParaRPr lang="da-DK" dirty="0"/>
          </a:p>
          <a:p>
            <a:pPr marL="0" indent="0" algn="ctr">
              <a:buNone/>
            </a:pPr>
            <a:r>
              <a:rPr lang="da-DK" sz="3600" dirty="0"/>
              <a:t>This is NOTHING NEW</a:t>
            </a:r>
            <a:endParaRPr lang="en-US" sz="3600" dirty="0"/>
          </a:p>
        </p:txBody>
      </p:sp>
    </p:spTree>
    <p:extLst>
      <p:ext uri="{BB962C8B-B14F-4D97-AF65-F5344CB8AC3E}">
        <p14:creationId xmlns:p14="http://schemas.microsoft.com/office/powerpoint/2010/main" val="289602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5E97D-E838-4FC8-820F-467787DD10D6}"/>
              </a:ext>
            </a:extLst>
          </p:cNvPr>
          <p:cNvSpPr>
            <a:spLocks noGrp="1"/>
          </p:cNvSpPr>
          <p:nvPr>
            <p:ph type="title"/>
          </p:nvPr>
        </p:nvSpPr>
        <p:spPr/>
        <p:txBody>
          <a:bodyPr/>
          <a:lstStyle/>
          <a:p>
            <a:r>
              <a:rPr lang="en-US" dirty="0"/>
              <a:t>Previous Efforts to Address Issues</a:t>
            </a:r>
          </a:p>
        </p:txBody>
      </p:sp>
      <p:sp>
        <p:nvSpPr>
          <p:cNvPr id="3" name="Content Placeholder 2">
            <a:extLst>
              <a:ext uri="{FF2B5EF4-FFF2-40B4-BE49-F238E27FC236}">
                <a16:creationId xmlns:a16="http://schemas.microsoft.com/office/drawing/2014/main" id="{3000A129-9401-4A91-BB54-A0469E4CB9A4}"/>
              </a:ext>
            </a:extLst>
          </p:cNvPr>
          <p:cNvSpPr>
            <a:spLocks noGrp="1"/>
          </p:cNvSpPr>
          <p:nvPr>
            <p:ph idx="1"/>
          </p:nvPr>
        </p:nvSpPr>
        <p:spPr/>
        <p:txBody>
          <a:bodyPr/>
          <a:lstStyle/>
          <a:p>
            <a:r>
              <a:rPr lang="en-US" dirty="0"/>
              <a:t>Recruitment efforts, Specialized Programs, Grow  Your Own, etc. have led to no significant change since 2003(U.S. Department of Education, 2016)</a:t>
            </a:r>
          </a:p>
          <a:p>
            <a:r>
              <a:rPr lang="en-US" dirty="0"/>
              <a:t>The numbers of diverse teachers in our programs do not keep pace with the diverse demographics. </a:t>
            </a:r>
          </a:p>
          <a:p>
            <a:pPr lvl="1"/>
            <a:r>
              <a:rPr lang="en-US" dirty="0"/>
              <a:t>Asian-American and Latinx suggesting may actually be decreasing despite efforts to increase teacher diversity (Berry et al., 2018; Billingsley et al., 2019; National Center for Educational Statistics, 2018)</a:t>
            </a:r>
          </a:p>
        </p:txBody>
      </p:sp>
    </p:spTree>
    <p:extLst>
      <p:ext uri="{BB962C8B-B14F-4D97-AF65-F5344CB8AC3E}">
        <p14:creationId xmlns:p14="http://schemas.microsoft.com/office/powerpoint/2010/main" val="2818259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2B50E-5C48-428F-89FD-1B12983AD555}"/>
              </a:ext>
            </a:extLst>
          </p:cNvPr>
          <p:cNvSpPr>
            <a:spLocks noGrp="1"/>
          </p:cNvSpPr>
          <p:nvPr>
            <p:ph type="title"/>
          </p:nvPr>
        </p:nvSpPr>
        <p:spPr/>
        <p:txBody>
          <a:bodyPr/>
          <a:lstStyle/>
          <a:p>
            <a:r>
              <a:rPr lang="en-US" dirty="0"/>
              <a:t>Why Does it Matter</a:t>
            </a:r>
          </a:p>
        </p:txBody>
      </p:sp>
      <p:sp>
        <p:nvSpPr>
          <p:cNvPr id="3" name="Content Placeholder 2">
            <a:extLst>
              <a:ext uri="{FF2B5EF4-FFF2-40B4-BE49-F238E27FC236}">
                <a16:creationId xmlns:a16="http://schemas.microsoft.com/office/drawing/2014/main" id="{577C9677-6A5A-4E2D-AC6C-C54B5652AEF5}"/>
              </a:ext>
            </a:extLst>
          </p:cNvPr>
          <p:cNvSpPr>
            <a:spLocks noGrp="1"/>
          </p:cNvSpPr>
          <p:nvPr>
            <p:ph idx="1"/>
          </p:nvPr>
        </p:nvSpPr>
        <p:spPr/>
        <p:txBody>
          <a:bodyPr/>
          <a:lstStyle/>
          <a:p>
            <a:r>
              <a:rPr lang="en-US" dirty="0"/>
              <a:t> The need for an increasing diversity of teacher candidates to enter the teaching workforce is seen as critical in supporting an increasingly diverse student school population (Gist, 2017; National Center for Educational Statistics, 2018).</a:t>
            </a:r>
          </a:p>
          <a:p>
            <a:r>
              <a:rPr lang="en-US" dirty="0"/>
              <a:t>Diversifying the teaching workforce shows promise in reducing disparities in the following:</a:t>
            </a:r>
          </a:p>
          <a:p>
            <a:pPr lvl="1"/>
            <a:r>
              <a:rPr lang="en-US" dirty="0"/>
              <a:t>suspension and expulsion rates</a:t>
            </a:r>
          </a:p>
          <a:p>
            <a:pPr lvl="1"/>
            <a:r>
              <a:rPr lang="en-US" dirty="0"/>
              <a:t>educational outcomes</a:t>
            </a:r>
          </a:p>
          <a:p>
            <a:pPr lvl="1"/>
            <a:r>
              <a:rPr lang="en-US" dirty="0"/>
              <a:t>retention</a:t>
            </a:r>
          </a:p>
          <a:p>
            <a:pPr lvl="1"/>
            <a:r>
              <a:rPr lang="en-US" dirty="0"/>
              <a:t>graduation rates</a:t>
            </a:r>
          </a:p>
          <a:p>
            <a:pPr marL="228600" lvl="1" indent="0">
              <a:buNone/>
            </a:pPr>
            <a:r>
              <a:rPr lang="en-US" dirty="0"/>
              <a:t>(Billingsley et al., 2019; Grissom et al., 2015; Peterson et al., 2016;Rocha &amp; Hawes, 2009; van den Bergh et al., 2010)</a:t>
            </a:r>
          </a:p>
        </p:txBody>
      </p:sp>
    </p:spTree>
    <p:extLst>
      <p:ext uri="{BB962C8B-B14F-4D97-AF65-F5344CB8AC3E}">
        <p14:creationId xmlns:p14="http://schemas.microsoft.com/office/powerpoint/2010/main" val="270575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7810DC0-66C7-4366-88EA-6E664FD3C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3887812"/>
            <a:ext cx="12188952"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42D072A-532A-416F-8B5A-995223B6FF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9AE18ED-C66E-47C0-B739-749A7C5A5EFA}"/>
              </a:ext>
            </a:extLst>
          </p:cNvPr>
          <p:cNvSpPr>
            <a:spLocks noGrp="1"/>
          </p:cNvSpPr>
          <p:nvPr>
            <p:ph type="title"/>
          </p:nvPr>
        </p:nvSpPr>
        <p:spPr>
          <a:xfrm>
            <a:off x="7242629" y="2194560"/>
            <a:ext cx="4949371" cy="1739347"/>
          </a:xfrm>
        </p:spPr>
        <p:txBody>
          <a:bodyPr vert="horz" lIns="91440" tIns="45720" rIns="91440" bIns="45720" rtlCol="0" anchor="ctr">
            <a:noAutofit/>
          </a:bodyPr>
          <a:lstStyle/>
          <a:p>
            <a:pPr algn="ctr">
              <a:lnSpc>
                <a:spcPct val="80000"/>
              </a:lnSpc>
            </a:pPr>
            <a:r>
              <a:rPr lang="en-US" spc="150" dirty="0"/>
              <a:t>Theory of Change Lewin’s Force Field Analysis</a:t>
            </a:r>
          </a:p>
        </p:txBody>
      </p:sp>
      <p:sp>
        <p:nvSpPr>
          <p:cNvPr id="15" name="Rectangle 14">
            <a:extLst>
              <a:ext uri="{FF2B5EF4-FFF2-40B4-BE49-F238E27FC236}">
                <a16:creationId xmlns:a16="http://schemas.microsoft.com/office/drawing/2014/main" id="{F0EEB33F-2378-4FB7-8EC9-D1B65853D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40358"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5" name="Content Placeholder 4" descr="Diagram&#10;&#10;Description automatically generated">
            <a:extLst>
              <a:ext uri="{FF2B5EF4-FFF2-40B4-BE49-F238E27FC236}">
                <a16:creationId xmlns:a16="http://schemas.microsoft.com/office/drawing/2014/main" id="{2C1A301B-5176-4E3E-B9B3-0BC6726FB30A}"/>
              </a:ext>
            </a:extLst>
          </p:cNvPr>
          <p:cNvPicPr>
            <a:picLocks noGrp="1" noChangeAspect="1"/>
          </p:cNvPicPr>
          <p:nvPr>
            <p:ph type="pic" idx="1"/>
          </p:nvPr>
        </p:nvPicPr>
        <p:blipFill rotWithShape="1">
          <a:blip r:embed="rId2"/>
          <a:srcRect l="10840" r="10840"/>
          <a:stretch/>
        </p:blipFill>
        <p:spPr>
          <a:xfrm>
            <a:off x="634275" y="1398149"/>
            <a:ext cx="6266001" cy="4020256"/>
          </a:xfrm>
          <a:prstGeom prst="rect">
            <a:avLst/>
          </a:prstGeom>
        </p:spPr>
      </p:pic>
    </p:spTree>
    <p:extLst>
      <p:ext uri="{BB962C8B-B14F-4D97-AF65-F5344CB8AC3E}">
        <p14:creationId xmlns:p14="http://schemas.microsoft.com/office/powerpoint/2010/main" val="313697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7810DC0-66C7-4366-88EA-6E664FD3C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3887812"/>
            <a:ext cx="12188952"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0">
            <a:extLst>
              <a:ext uri="{FF2B5EF4-FFF2-40B4-BE49-F238E27FC236}">
                <a16:creationId xmlns:a16="http://schemas.microsoft.com/office/drawing/2014/main" id="{042D072A-532A-416F-8B5A-995223B6FF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F7FABBE-05BA-43B7-8565-35E2FF0C4F7E}"/>
              </a:ext>
            </a:extLst>
          </p:cNvPr>
          <p:cNvSpPr>
            <a:spLocks noGrp="1"/>
          </p:cNvSpPr>
          <p:nvPr>
            <p:ph type="title"/>
          </p:nvPr>
        </p:nvSpPr>
        <p:spPr>
          <a:xfrm>
            <a:off x="6241144" y="2194560"/>
            <a:ext cx="5947808" cy="1739347"/>
          </a:xfrm>
        </p:spPr>
        <p:txBody>
          <a:bodyPr vert="horz" lIns="91440" tIns="45720" rIns="91440" bIns="45720" rtlCol="0" anchor="ctr">
            <a:noAutofit/>
          </a:bodyPr>
          <a:lstStyle/>
          <a:p>
            <a:pPr algn="ctr">
              <a:lnSpc>
                <a:spcPct val="80000"/>
              </a:lnSpc>
            </a:pPr>
            <a:r>
              <a:rPr lang="en-US" sz="4400" spc="150" dirty="0"/>
              <a:t>Theory of Change Lewin’s Force Field Analysis</a:t>
            </a:r>
          </a:p>
        </p:txBody>
      </p:sp>
      <p:sp>
        <p:nvSpPr>
          <p:cNvPr id="26" name="Rectangle 22">
            <a:extLst>
              <a:ext uri="{FF2B5EF4-FFF2-40B4-BE49-F238E27FC236}">
                <a16:creationId xmlns:a16="http://schemas.microsoft.com/office/drawing/2014/main" id="{2AB2BD0A-AF5F-4DBF-9E71-2806D4338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5" name="Content Placeholder 4">
            <a:extLst>
              <a:ext uri="{FF2B5EF4-FFF2-40B4-BE49-F238E27FC236}">
                <a16:creationId xmlns:a16="http://schemas.microsoft.com/office/drawing/2014/main" id="{B0DF5756-DE85-43A5-9E15-F729C8846CF0}"/>
              </a:ext>
            </a:extLst>
          </p:cNvPr>
          <p:cNvPicPr>
            <a:picLocks noGrp="1" noChangeAspect="1"/>
          </p:cNvPicPr>
          <p:nvPr>
            <p:ph idx="1"/>
          </p:nvPr>
        </p:nvPicPr>
        <p:blipFill rotWithShape="1">
          <a:blip r:embed="rId2"/>
          <a:srcRect t="6584"/>
          <a:stretch/>
        </p:blipFill>
        <p:spPr>
          <a:xfrm>
            <a:off x="0" y="-286657"/>
            <a:ext cx="6125497" cy="7144657"/>
          </a:xfrm>
          <a:prstGeom prst="rect">
            <a:avLst/>
          </a:prstGeom>
        </p:spPr>
      </p:pic>
    </p:spTree>
    <p:extLst>
      <p:ext uri="{BB962C8B-B14F-4D97-AF65-F5344CB8AC3E}">
        <p14:creationId xmlns:p14="http://schemas.microsoft.com/office/powerpoint/2010/main" val="1038270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85B93-4887-4AC5-BE6B-745A37281FBC}"/>
              </a:ext>
            </a:extLst>
          </p:cNvPr>
          <p:cNvSpPr>
            <a:spLocks noGrp="1"/>
          </p:cNvSpPr>
          <p:nvPr>
            <p:ph type="title"/>
          </p:nvPr>
        </p:nvSpPr>
        <p:spPr/>
        <p:txBody>
          <a:bodyPr/>
          <a:lstStyle/>
          <a:p>
            <a:r>
              <a:rPr lang="en-US" dirty="0"/>
              <a:t>Barriers</a:t>
            </a:r>
          </a:p>
        </p:txBody>
      </p:sp>
      <p:sp>
        <p:nvSpPr>
          <p:cNvPr id="3" name="Content Placeholder 2">
            <a:extLst>
              <a:ext uri="{FF2B5EF4-FFF2-40B4-BE49-F238E27FC236}">
                <a16:creationId xmlns:a16="http://schemas.microsoft.com/office/drawing/2014/main" id="{A5577D2D-EBEA-4E7B-A725-14B37FBBFBB9}"/>
              </a:ext>
            </a:extLst>
          </p:cNvPr>
          <p:cNvSpPr>
            <a:spLocks noGrp="1"/>
          </p:cNvSpPr>
          <p:nvPr>
            <p:ph idx="1"/>
          </p:nvPr>
        </p:nvSpPr>
        <p:spPr>
          <a:xfrm>
            <a:off x="1202919" y="2011680"/>
            <a:ext cx="9784080" cy="4664891"/>
          </a:xfrm>
        </p:spPr>
        <p:txBody>
          <a:bodyPr>
            <a:normAutofit/>
          </a:bodyPr>
          <a:lstStyle/>
          <a:p>
            <a:r>
              <a:rPr lang="en-US" dirty="0"/>
              <a:t>Traditional Curriculum</a:t>
            </a:r>
          </a:p>
          <a:p>
            <a:pPr lvl="1"/>
            <a:r>
              <a:rPr lang="en-US" dirty="0"/>
              <a:t>Curriculum can lack representation of diverse people and experiences as well as the contributions of diverse leaders in the field (</a:t>
            </a:r>
            <a:r>
              <a:rPr lang="en-US" dirty="0" err="1"/>
              <a:t>Hanesworth</a:t>
            </a:r>
            <a:r>
              <a:rPr lang="en-US" dirty="0"/>
              <a:t>, et al., 2019). </a:t>
            </a:r>
          </a:p>
          <a:p>
            <a:pPr lvl="1"/>
            <a:r>
              <a:rPr lang="en-US" dirty="0"/>
              <a:t>Educational systems can perpetuate whiteness as the standard or norm in which all others are measured (Ahmed, 2014; Gist, 2017; Haddix, 2016; Leonardo, 2009; </a:t>
            </a:r>
            <a:r>
              <a:rPr lang="en-US" dirty="0" err="1"/>
              <a:t>Puwar</a:t>
            </a:r>
            <a:r>
              <a:rPr lang="en-US" dirty="0"/>
              <a:t>, 2004; Rocha &amp; Hawes, 2009; </a:t>
            </a:r>
            <a:r>
              <a:rPr lang="en-US" dirty="0" err="1"/>
              <a:t>Souto</a:t>
            </a:r>
            <a:r>
              <a:rPr lang="en-US" dirty="0"/>
              <a:t>-Manning &amp; </a:t>
            </a:r>
            <a:r>
              <a:rPr lang="en-US" dirty="0" err="1"/>
              <a:t>Emdin</a:t>
            </a:r>
            <a:r>
              <a:rPr lang="en-US" dirty="0"/>
              <a:t>, 2018; Varghese, et al., 2019). </a:t>
            </a:r>
          </a:p>
          <a:p>
            <a:pPr lvl="1"/>
            <a:r>
              <a:rPr lang="en-US" dirty="0"/>
              <a:t>The overall bias and default to whiteness has historically influenced what is important and valuable, therefore excluding other researchers and perspectives (Gist, 2017; Haddix, 2016; Leonardo, 2009; </a:t>
            </a:r>
            <a:r>
              <a:rPr lang="en-US" dirty="0" err="1"/>
              <a:t>Souto</a:t>
            </a:r>
            <a:r>
              <a:rPr lang="en-US" dirty="0"/>
              <a:t>-Manning &amp; </a:t>
            </a:r>
            <a:r>
              <a:rPr lang="en-US" dirty="0" err="1"/>
              <a:t>Emdin</a:t>
            </a:r>
            <a:r>
              <a:rPr lang="en-US" dirty="0"/>
              <a:t>, 2018; Varghese, et al., 2019; </a:t>
            </a:r>
            <a:r>
              <a:rPr lang="en-US" dirty="0" err="1"/>
              <a:t>Widiputera</a:t>
            </a:r>
            <a:r>
              <a:rPr lang="en-US" dirty="0"/>
              <a:t> et al., 2017). </a:t>
            </a:r>
          </a:p>
          <a:p>
            <a:pPr lvl="1"/>
            <a:r>
              <a:rPr lang="en-US" dirty="0"/>
              <a:t>Perception of right or the norm, thereby placing individuals who do things differently in a position of being inherently wrong, biased in whiteness, become ingrained as the standard of measurement (Gist, 2017; Haddix, 2016; Leonardo, 2009; </a:t>
            </a:r>
            <a:r>
              <a:rPr lang="en-US" dirty="0" err="1"/>
              <a:t>Souto</a:t>
            </a:r>
            <a:r>
              <a:rPr lang="en-US" dirty="0"/>
              <a:t>-Manning &amp; </a:t>
            </a:r>
            <a:r>
              <a:rPr lang="en-US" dirty="0" err="1"/>
              <a:t>Emdin</a:t>
            </a:r>
            <a:r>
              <a:rPr lang="en-US" dirty="0"/>
              <a:t>, 2018; Varghese, et al., 2019).  </a:t>
            </a:r>
          </a:p>
          <a:p>
            <a:pPr marL="0" indent="0">
              <a:buNone/>
            </a:pPr>
            <a:endParaRPr lang="en-US" dirty="0"/>
          </a:p>
        </p:txBody>
      </p:sp>
    </p:spTree>
    <p:extLst>
      <p:ext uri="{BB962C8B-B14F-4D97-AF65-F5344CB8AC3E}">
        <p14:creationId xmlns:p14="http://schemas.microsoft.com/office/powerpoint/2010/main" val="2764149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otalTime>48</TotalTime>
  <Words>1640</Words>
  <Application>Microsoft Macintosh PowerPoint</Application>
  <PresentationFormat>Widescreen</PresentationFormat>
  <Paragraphs>93</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Corbel</vt:lpstr>
      <vt:lpstr>Wingdings</vt:lpstr>
      <vt:lpstr>Banded</vt:lpstr>
      <vt:lpstr>Disrupting Norms to Increase Diversity of Teacher Candidates: Restraining Forces for Junior Faculty</vt:lpstr>
      <vt:lpstr>OUtcomes</vt:lpstr>
      <vt:lpstr>Session Organizer</vt:lpstr>
      <vt:lpstr>How We Arrived at this Moment</vt:lpstr>
      <vt:lpstr>Previous Efforts to Address Issues</vt:lpstr>
      <vt:lpstr>Why Does it Matter</vt:lpstr>
      <vt:lpstr>Theory of Change Lewin’s Force Field Analysis</vt:lpstr>
      <vt:lpstr>Theory of Change Lewin’s Force Field Analysis</vt:lpstr>
      <vt:lpstr>Barriers</vt:lpstr>
      <vt:lpstr>Barriers</vt:lpstr>
      <vt:lpstr>Barriers</vt:lpstr>
      <vt:lpstr>Barriers</vt:lpstr>
      <vt:lpstr>Barriers</vt:lpstr>
      <vt:lpstr>Junior Faculty as Change Agents</vt:lpstr>
      <vt:lpstr>Junior faculty as Change Agents</vt:lpstr>
      <vt:lpstr>Theory of Change Lewin’s Force Field Analysis</vt:lpstr>
      <vt:lpstr>Discussion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Disrupting Norms to Increase Diversity of Teacher Candidates: Restraining Forces for Junior Faculty</dc:title>
  <dc:creator>Cori More</dc:creator>
  <cp:lastModifiedBy>Jennifer Buchter</cp:lastModifiedBy>
  <cp:revision>3</cp:revision>
  <dcterms:created xsi:type="dcterms:W3CDTF">2020-10-08T16:02:14Z</dcterms:created>
  <dcterms:modified xsi:type="dcterms:W3CDTF">2020-10-16T13:26:08Z</dcterms:modified>
</cp:coreProperties>
</file>