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kick off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0df5fe5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0df5fe5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b94097c6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b94097c6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b94097c63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b94097c63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b94097c63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b94097c63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4d5b173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4d5b173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4d5b173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b4d5b17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&amp; Alex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ee0d95a7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ee0d95a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1dcae0a7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1dcae0a7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b94097c63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b94097c63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- sensationalism--business as usual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Core Value- changing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 Committee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ee0d95a7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ee0d95a7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b3e3181a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b3e3181a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c4e22bd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c4e22bd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c4e22bd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c4e22bd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c4e22bd1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c4e22bd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b94097c63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b94097c63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b94097c6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b94097c6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0df5fe5e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0df5fe5e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Director of Student Development/Title IX Coordinator at Richland Community College. He is also a current Ph.D. student in the Educational Administration &amp; Foundations department at Illinois State University. Alex’s areas of research interest include Critical Whiteness Studies, discourses of whiteness, and has taken a recent interest in critical communication pedagogy.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 Student Success Coach at Richland Community College. She is a narrative inquirer with a research focus on teacher education, the school-to-prison nexus, and Black experiences in education.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ec0370f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ec0370f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Clarice/Alex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e0d95a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e0d95a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4d5b173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b4d5b173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b94097c63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b94097c63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4d5b17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4d5b17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or-vfugiIbQcgCA9WEeq1cL-Nu03Og1yqHmk8dv-JV8/edit?fbclid=IwAR2oGaGGl5eFzA531kYfH6PHbUdFBL-XrVhDqNuEfqybJsNbSHPx-JzaZhw#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journals.shareok.org/jcscore/article/view/87/58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aberry@richland.edu" TargetMode="External"/><Relationship Id="rId4" Type="http://schemas.openxmlformats.org/officeDocument/2006/relationships/hyperlink" Target="mailto:cthomas@richland.ed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-974450"/>
            <a:ext cx="8123100" cy="38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Striking a Match to Institutional Bridges: Co-Conspiring to Overcome Barriers to DEI Work  </a:t>
            </a:r>
            <a:endParaRPr sz="4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37"/>
            <a:ext cx="8123100" cy="12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Berry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Clarice Thomas, Ph.D.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Whiteness </a:t>
            </a:r>
            <a:endParaRPr/>
          </a:p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Matias &amp; Rucker (2018)</a:t>
            </a:r>
            <a:endParaRPr/>
          </a:p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4939500" y="0"/>
            <a:ext cx="3837000" cy="50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Whiteness Studies is defined as “a </a:t>
            </a:r>
            <a:r>
              <a:rPr lang="en"/>
              <a:t>transdisciplinary</a:t>
            </a:r>
            <a:r>
              <a:rPr lang="en"/>
              <a:t> field of inquiry that seeks to dismantle white supremacy by identifying whiteness as the source of the problem” (p. 105)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Core tenets: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CWS rejects the idea that people of color are the source of the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Moves away from viewing whiteness </a:t>
            </a:r>
            <a:r>
              <a:rPr lang="en"/>
              <a:t>solely</a:t>
            </a:r>
            <a:r>
              <a:rPr lang="en"/>
              <a:t> as a social construct with no true consequences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ALLY vs. CO-CONSPIRATOR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According to Bettina Love (2019), “allyship is working toward something that is mutually beneficial and supportive to all parties involved” (116).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Co-conspirators use their privilege and power to challenge anti-blackness.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Co-conspirators work towards social change while understanding their privilege, unlearning practices and habits that support systems of oppression, and develop authentic relationships.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725" y="3370325"/>
            <a:ext cx="2744749" cy="1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149425" y="98825"/>
            <a:ext cx="8790300" cy="12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Work: Advising to Coaching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63" y="1330625"/>
            <a:ext cx="13811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350" y="1187425"/>
            <a:ext cx="13811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025" y="1127775"/>
            <a:ext cx="14097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8900" y="2855850"/>
            <a:ext cx="1409700" cy="210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4725" y="2870075"/>
            <a:ext cx="14478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Non-Western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&amp;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Diversity Requirement </a:t>
            </a:r>
            <a:endParaRPr sz="2800"/>
          </a:p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All Associate in Arts &amp; Associate in Science students must satisfy an IAI Non-Western or Diversity course from either the Social &amp; Behavioral Sciences or the Humanities &amp; Fine Arts groups. 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142" name="Google Shape;142;p25"/>
          <p:cNvSpPr txBox="1"/>
          <p:nvPr>
            <p:ph idx="1" type="subTitle"/>
          </p:nvPr>
        </p:nvSpPr>
        <p:spPr>
          <a:xfrm>
            <a:off x="265500" y="3494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W</a:t>
            </a:r>
            <a:r>
              <a:rPr lang="en" sz="2700">
                <a:solidFill>
                  <a:schemeClr val="dk1"/>
                </a:solidFill>
              </a:rPr>
              <a:t>hat a process…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Nov. 2018 to Feb. 2020</a:t>
            </a:r>
            <a:r>
              <a:rPr lang="en" sz="42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Antiracism </a:t>
            </a:r>
            <a:endParaRPr/>
          </a:p>
        </p:txBody>
      </p:sp>
      <p:sp>
        <p:nvSpPr>
          <p:cNvPr id="148" name="Google Shape;148;p2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move from </a:t>
            </a:r>
            <a:r>
              <a:rPr b="1" i="1" lang="en"/>
              <a:t>not racist </a:t>
            </a:r>
            <a:r>
              <a:rPr lang="en"/>
              <a:t> to </a:t>
            </a:r>
            <a:r>
              <a:rPr b="1" i="1" lang="en"/>
              <a:t>antiracist</a:t>
            </a:r>
            <a:endParaRPr b="1" i="1"/>
          </a:p>
        </p:txBody>
      </p:sp>
      <p:sp>
        <p:nvSpPr>
          <p:cNvPr id="149" name="Google Shape;149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“The </a:t>
            </a:r>
            <a:r>
              <a:rPr lang="en" u="sng"/>
              <a:t>active process</a:t>
            </a:r>
            <a:r>
              <a:rPr lang="en"/>
              <a:t> of identifying and eliminating racism by changing systems, organizational structures, policies and practices and attitudes, so that power is redistributed and shared equitably.” -National Action Committee on Status of Women International Perspectives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Intersection of Antiracism &amp; Teaching </a:t>
            </a:r>
            <a:endParaRPr/>
          </a:p>
        </p:txBody>
      </p:sp>
      <p:sp>
        <p:nvSpPr>
          <p:cNvPr id="155" name="Google Shape;155;p2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Empower </a:t>
            </a:r>
            <a:r>
              <a:rPr lang="en"/>
              <a:t>and </a:t>
            </a:r>
            <a:r>
              <a:rPr lang="en" u="sng"/>
              <a:t>Power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Antiracism &amp; Allyship in the Classroom </a:t>
            </a:r>
            <a:endParaRPr/>
          </a:p>
        </p:txBody>
      </p:sp>
      <p:sp>
        <p:nvSpPr>
          <p:cNvPr id="156" name="Google Shape;156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be an Antiracist Educator (Simmons, 2019)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Engage in vigilant self-awareness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Acknowledge</a:t>
            </a:r>
            <a:r>
              <a:rPr lang="en"/>
              <a:t> racism and the ideology of white supremacy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Study and teach representative history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Talk about race with students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you see racism, do something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2109650" y="4236825"/>
            <a:ext cx="4862100" cy="8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From Taylor et al., 2019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Social Justice Syllabus Design Tool: A First Step in Doing Social Justice Pedagogy</a:t>
            </a:r>
            <a:endParaRPr sz="1600"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850" y="304800"/>
            <a:ext cx="7462299" cy="39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61000" y="1605150"/>
            <a:ext cx="4045200" cy="19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“All Your Skinfolk--Ain’t Your Kinfolk”</a:t>
            </a:r>
            <a:endParaRPr/>
          </a:p>
        </p:txBody>
      </p:sp>
      <p:sp>
        <p:nvSpPr>
          <p:cNvPr id="168" name="Google Shape;168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“Educators have to be cautious they are not using respectability politics to socialize students into a structure of White dominance.”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-Dr. S. F. Welch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708300" y="297075"/>
            <a:ext cx="7727400" cy="6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Aligning Values &amp; Actions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100" y="2861951"/>
            <a:ext cx="3503150" cy="204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725" y="1017726"/>
            <a:ext cx="3091775" cy="17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560" y="3242427"/>
            <a:ext cx="3270491" cy="16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0550" y="1261750"/>
            <a:ext cx="3309250" cy="18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“Not everything that is faced can be changed, but nothing can be changed until it is faced.”             -James Baldwin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000" y="926313"/>
            <a:ext cx="2659025" cy="32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8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 the height of national civil unrest, 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demands for justice can be heard over the silence of institutional racism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Two student affairs professionals co-conspire to address the 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need for equity and inclusion work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at their community college. Using their respective theoretical frameworks, the presenters discuss their 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efforts to change institutional requirements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for diversity coursework and professional development for faculty and staff. The presentation will highlight the college 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context of resistance, and changes that have been implemented in the most recent academic year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This session has implications for administrators and faculty members and will offer suggestions for others to engage in collective and individual practices that 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center a more just and equitable campus environment for all students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  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287" y="86163"/>
            <a:ext cx="5243425" cy="29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/>
        </p:nvSpPr>
        <p:spPr>
          <a:xfrm>
            <a:off x="1598100" y="3599100"/>
            <a:ext cx="63789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speak for; rather, speak </a:t>
            </a:r>
            <a:r>
              <a:rPr i="1"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with</a:t>
            </a:r>
            <a:r>
              <a:rPr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or </a:t>
            </a:r>
            <a:r>
              <a:rPr i="1"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 support of (Alcoff, 1991)</a:t>
            </a:r>
            <a:endParaRPr i="1"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 </a:t>
            </a:r>
            <a:endParaRPr/>
          </a:p>
        </p:txBody>
      </p:sp>
      <p:sp>
        <p:nvSpPr>
          <p:cNvPr id="195" name="Google Shape;195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Take a few minutes to think of some barriers at your own institution. What can be done to overcome those barriers? Who can be a co-conspirator?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questions do you have?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201" name="Google Shape;201;p34"/>
          <p:cNvSpPr txBox="1"/>
          <p:nvPr>
            <p:ph idx="1" type="subTitle"/>
          </p:nvPr>
        </p:nvSpPr>
        <p:spPr>
          <a:xfrm>
            <a:off x="510450" y="3182333"/>
            <a:ext cx="81231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us!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Alex: </a:t>
            </a:r>
            <a:r>
              <a:rPr lang="en" u="sng">
                <a:solidFill>
                  <a:schemeClr val="hlink"/>
                </a:solidFill>
                <a:hlinkClick r:id="rId3"/>
              </a:rPr>
              <a:t>aberry@richland.edu</a:t>
            </a:r>
            <a:r>
              <a:rPr lang="en"/>
              <a:t> | Clarice: </a:t>
            </a:r>
            <a:r>
              <a:rPr lang="en" u="sng">
                <a:solidFill>
                  <a:schemeClr val="hlink"/>
                </a:solidFill>
                <a:hlinkClick r:id="rId4"/>
              </a:rPr>
              <a:t>cthomas@richland.edu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311700" y="954350"/>
            <a:ext cx="85206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Love, B. (2019). </a:t>
            </a:r>
            <a:r>
              <a:rPr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want to do more than survive: Abolitionist teaching and the pursuit of educational freedom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Boston: Beacon Press.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Matias, C. E., &amp; Rucker, J. (2018). When whiteness creeps back in: An analytic look at whiteness in urban education school reform. </a:t>
            </a:r>
            <a:r>
              <a:rPr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Whiteness and Education,3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103-121. doi:10.1080/23793406.2018.1528476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oss, k.h. (2021). </a:t>
            </a:r>
            <a:r>
              <a:rPr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Black education: Anti-blackness, refusal, and resistance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 Grant et. al. </a:t>
            </a:r>
            <a:r>
              <a:rPr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future is Black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Pp. 7-15. New York: Taylor &amp; Francis.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Style. E. (1996) </a:t>
            </a:r>
            <a:r>
              <a:rPr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Curriculum as window and mirror.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Science Record. First published in Listening for All Voices, Oak Knoll School monograph, Summit, NJ, 1988.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Taylor, S., Veri, M., Eliason, M., Hermoso, J., Bolter, N., Van Olphen, J. (2019).  The social justice syllabus design tool: A first step in doing social justice pedagogy. </a:t>
            </a:r>
            <a:r>
              <a:rPr i="1" lang="en" sz="1400"/>
              <a:t>The Journal of the National Conference on Race and Ethnicity in American Higher Education.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Wilderson, F. (2020). </a:t>
            </a:r>
            <a:r>
              <a:rPr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Afropessimism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New York: Liveright Publishing. 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en" sz="2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Understand the importance of an explicit stance on Diversity, Equity, and Inclusion (DEI) work in an institution  </a:t>
            </a: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37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 startAt="2"/>
            </a:pPr>
            <a:r>
              <a:rPr lang="en" sz="2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Examine how DEI work contributes to student success in the classroom and beyond  </a:t>
            </a: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37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 startAt="3"/>
            </a:pPr>
            <a:r>
              <a:rPr lang="en" sz="2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Identify ways to enact an anti-racist pedagogy   </a:t>
            </a: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37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 startAt="4"/>
            </a:pPr>
            <a:r>
              <a:rPr lang="en" sz="2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Identify barriers that may exist in your institution  </a:t>
            </a: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Alex </a:t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Clarice </a:t>
            </a:r>
            <a:endParaRPr sz="36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425" y="2715425"/>
            <a:ext cx="1718683" cy="212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663" y="336275"/>
            <a:ext cx="1746191" cy="21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90875" y="526350"/>
            <a:ext cx="8830200" cy="11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Zones of Comfort--Where are You? </a:t>
            </a:r>
            <a:r>
              <a:rPr lang="en"/>
              <a:t> 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820688"/>
            <a:ext cx="54864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275" y="0"/>
            <a:ext cx="6835449" cy="49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65500" y="251125"/>
            <a:ext cx="4045200" cy="7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Anti-blackness </a:t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65500" y="1085975"/>
            <a:ext cx="4045200" cy="3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100">
                <a:solidFill>
                  <a:srgbClr val="000000"/>
                </a:solidFill>
              </a:rPr>
              <a:t>“There is no Black self that is not already suspect, that is not already targeted for death in the literal sense and in terms of ‘social death’” </a:t>
            </a:r>
            <a:r>
              <a:rPr lang="en" sz="3100">
                <a:solidFill>
                  <a:srgbClr val="000000"/>
                </a:solidFill>
              </a:rPr>
              <a:t>-Michael Dumas</a:t>
            </a:r>
            <a:r>
              <a:rPr lang="en"/>
              <a:t> </a:t>
            </a:r>
            <a:endParaRPr/>
          </a:p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49169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Anti-blackness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Acknowledges: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There is trauma associated with being racialized Black and navigating an anti-black world.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There is a structural reality that ties Blackness to slavery. 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Wilderson (2020) says, “One is born into social death as one is born into gender or a class; but it is also constructed by the violence and imagination of other sentient beings. </a:t>
            </a:r>
            <a:r>
              <a:rPr b="1" lang="en" sz="1900">
                <a:solidFill>
                  <a:srgbClr val="000000"/>
                </a:solidFill>
              </a:rPr>
              <a:t>Thus, like class and gender, which are also constructs; not divine designations, social death can be destroyed</a:t>
            </a:r>
            <a:r>
              <a:rPr lang="en" sz="1900">
                <a:solidFill>
                  <a:srgbClr val="000000"/>
                </a:solidFill>
              </a:rPr>
              <a:t>” (103).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i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Whiteness </a:t>
            </a:r>
            <a:endParaRPr/>
          </a:p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“In this country, American means white. Everybody else has to hyphenate.” -Toni Morrison </a:t>
            </a:r>
            <a:endParaRPr/>
          </a:p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White people’s customs, cultures, and beliefs serve as “normal.”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White feels </a:t>
            </a:r>
            <a:r>
              <a:rPr i="1" lang="en"/>
              <a:t>normal</a:t>
            </a:r>
            <a:r>
              <a:rPr lang="en"/>
              <a:t> and is viewed as </a:t>
            </a:r>
            <a:r>
              <a:rPr i="1" lang="en"/>
              <a:t>normal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Whiteness saturates our society and higher education. (Who was higher education built for?)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