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4"/>
  </p:sldMasterIdLst>
  <p:notesMasterIdLst>
    <p:notesMasterId r:id="rId43"/>
  </p:notesMasterIdLst>
  <p:sldIdLst>
    <p:sldId id="256" r:id="rId5"/>
    <p:sldId id="399" r:id="rId6"/>
    <p:sldId id="400" r:id="rId7"/>
    <p:sldId id="409" r:id="rId8"/>
    <p:sldId id="402" r:id="rId9"/>
    <p:sldId id="401" r:id="rId10"/>
    <p:sldId id="403" r:id="rId11"/>
    <p:sldId id="404" r:id="rId12"/>
    <p:sldId id="405" r:id="rId13"/>
    <p:sldId id="408" r:id="rId14"/>
    <p:sldId id="410" r:id="rId15"/>
    <p:sldId id="411" r:id="rId16"/>
    <p:sldId id="412" r:id="rId17"/>
    <p:sldId id="413" r:id="rId18"/>
    <p:sldId id="414" r:id="rId19"/>
    <p:sldId id="415" r:id="rId20"/>
    <p:sldId id="416" r:id="rId21"/>
    <p:sldId id="366" r:id="rId22"/>
    <p:sldId id="381" r:id="rId23"/>
    <p:sldId id="377" r:id="rId24"/>
    <p:sldId id="373" r:id="rId25"/>
    <p:sldId id="380" r:id="rId26"/>
    <p:sldId id="376" r:id="rId27"/>
    <p:sldId id="375" r:id="rId28"/>
    <p:sldId id="417" r:id="rId29"/>
    <p:sldId id="418" r:id="rId30"/>
    <p:sldId id="370" r:id="rId31"/>
    <p:sldId id="368" r:id="rId32"/>
    <p:sldId id="369" r:id="rId33"/>
    <p:sldId id="419" r:id="rId34"/>
    <p:sldId id="371" r:id="rId35"/>
    <p:sldId id="422" r:id="rId36"/>
    <p:sldId id="423" r:id="rId37"/>
    <p:sldId id="424" r:id="rId38"/>
    <p:sldId id="425" r:id="rId39"/>
    <p:sldId id="406" r:id="rId40"/>
    <p:sldId id="420" r:id="rId41"/>
    <p:sldId id="426" r:id="rId42"/>
  </p:sldIdLst>
  <p:sldSz cx="14630400" cy="8229600"/>
  <p:notesSz cx="14630400" cy="822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E"/>
    <a:srgbClr val="E0E0E0"/>
    <a:srgbClr val="003057"/>
    <a:srgbClr val="F4B82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3265" autoAdjust="0"/>
  </p:normalViewPr>
  <p:slideViewPr>
    <p:cSldViewPr>
      <p:cViewPr>
        <p:scale>
          <a:sx n="60" d="100"/>
          <a:sy n="60" d="100"/>
        </p:scale>
        <p:origin x="720" y="4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16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8112B-EA6D-4ADA-B61C-1DD13CF453AC}" type="doc">
      <dgm:prSet loTypeId="urn:microsoft.com/office/officeart/2005/8/layout/rings+Icon" loCatId="relationship" qsTypeId="urn:microsoft.com/office/officeart/2005/8/quickstyle/simple1" qsCatId="simple" csTypeId="urn:microsoft.com/office/officeart/2005/8/colors/accent1_4" csCatId="accent1" phldr="1"/>
      <dgm:spPr/>
      <dgm:t>
        <a:bodyPr/>
        <a:lstStyle/>
        <a:p>
          <a:endParaRPr lang="en-US"/>
        </a:p>
      </dgm:t>
    </dgm:pt>
    <dgm:pt modelId="{43A32457-B798-4778-8CC2-7E6F58394A2C}">
      <dgm:prSet phldrT="[Text]" custT="1"/>
      <dgm:spPr>
        <a:solidFill>
          <a:schemeClr val="accent4">
            <a:alpha val="50000"/>
          </a:schemeClr>
        </a:solidFill>
      </dgm:spPr>
      <dgm:t>
        <a:bodyPr/>
        <a:lstStyle/>
        <a:p>
          <a:r>
            <a:rPr lang="en-US" sz="1700" b="1" dirty="0">
              <a:latin typeface="+mn-lt"/>
            </a:rPr>
            <a:t>Sexual Orientation</a:t>
          </a:r>
        </a:p>
      </dgm:t>
    </dgm:pt>
    <dgm:pt modelId="{533B2E95-2095-490D-BFD0-BBB213F75E23}" type="parTrans" cxnId="{632E74AB-9E9B-41F7-8521-585A3306B408}">
      <dgm:prSet/>
      <dgm:spPr/>
      <dgm:t>
        <a:bodyPr/>
        <a:lstStyle/>
        <a:p>
          <a:endParaRPr lang="en-US"/>
        </a:p>
      </dgm:t>
    </dgm:pt>
    <dgm:pt modelId="{37367588-FCD8-4F51-AFB8-A46F90B03189}" type="sibTrans" cxnId="{632E74AB-9E9B-41F7-8521-585A3306B408}">
      <dgm:prSet/>
      <dgm:spPr/>
      <dgm:t>
        <a:bodyPr/>
        <a:lstStyle/>
        <a:p>
          <a:endParaRPr lang="en-US"/>
        </a:p>
      </dgm:t>
    </dgm:pt>
    <dgm:pt modelId="{05FFECED-8837-4D46-B3F7-982C75DB2263}">
      <dgm:prSet phldrT="[Text]" custT="1"/>
      <dgm:spPr>
        <a:solidFill>
          <a:schemeClr val="accent1">
            <a:alpha val="50000"/>
          </a:schemeClr>
        </a:solidFill>
      </dgm:spPr>
      <dgm:t>
        <a:bodyPr/>
        <a:lstStyle/>
        <a:p>
          <a:r>
            <a:rPr lang="en-US" sz="1700" b="1" dirty="0">
              <a:latin typeface="+mn-lt"/>
            </a:rPr>
            <a:t>Ability Status</a:t>
          </a:r>
        </a:p>
      </dgm:t>
    </dgm:pt>
    <dgm:pt modelId="{096BC3C2-397D-4173-A5A0-37F1E8A99E7B}" type="parTrans" cxnId="{12293C62-5415-40FD-8E1B-7119E8EB630E}">
      <dgm:prSet/>
      <dgm:spPr/>
      <dgm:t>
        <a:bodyPr/>
        <a:lstStyle/>
        <a:p>
          <a:endParaRPr lang="en-US"/>
        </a:p>
      </dgm:t>
    </dgm:pt>
    <dgm:pt modelId="{D170B9F7-F6B0-4D34-900C-49E643EC7E54}" type="sibTrans" cxnId="{12293C62-5415-40FD-8E1B-7119E8EB630E}">
      <dgm:prSet/>
      <dgm:spPr/>
      <dgm:t>
        <a:bodyPr/>
        <a:lstStyle/>
        <a:p>
          <a:endParaRPr lang="en-US"/>
        </a:p>
      </dgm:t>
    </dgm:pt>
    <dgm:pt modelId="{2DE0D5A7-96F1-42D4-ACAF-ECE60FEEC638}">
      <dgm:prSet phldrT="[Text]" custT="1"/>
      <dgm:spPr>
        <a:solidFill>
          <a:schemeClr val="tx2">
            <a:alpha val="50000"/>
          </a:schemeClr>
        </a:solidFill>
      </dgm:spPr>
      <dgm:t>
        <a:bodyPr/>
        <a:lstStyle/>
        <a:p>
          <a:r>
            <a:rPr lang="en-US" sz="1700" b="1" dirty="0">
              <a:latin typeface="+mn-lt"/>
            </a:rPr>
            <a:t>Gender</a:t>
          </a:r>
        </a:p>
      </dgm:t>
    </dgm:pt>
    <dgm:pt modelId="{BA0E19CD-A7DC-49C9-BCF4-8F12F542C97E}" type="parTrans" cxnId="{74BC7101-44B3-4D97-AD1E-CCA6FDC94A9B}">
      <dgm:prSet/>
      <dgm:spPr/>
      <dgm:t>
        <a:bodyPr/>
        <a:lstStyle/>
        <a:p>
          <a:endParaRPr lang="en-US"/>
        </a:p>
      </dgm:t>
    </dgm:pt>
    <dgm:pt modelId="{9B20EB4C-3FA3-43AD-B08B-1469947893AA}" type="sibTrans" cxnId="{74BC7101-44B3-4D97-AD1E-CCA6FDC94A9B}">
      <dgm:prSet/>
      <dgm:spPr/>
      <dgm:t>
        <a:bodyPr/>
        <a:lstStyle/>
        <a:p>
          <a:endParaRPr lang="en-US"/>
        </a:p>
      </dgm:t>
    </dgm:pt>
    <dgm:pt modelId="{9CDA9931-AFE1-41B2-BDBF-0E5B93B345EF}">
      <dgm:prSet phldrT="[Text]" custT="1"/>
      <dgm:spPr>
        <a:solidFill>
          <a:schemeClr val="accent3">
            <a:alpha val="50000"/>
          </a:schemeClr>
        </a:solidFill>
      </dgm:spPr>
      <dgm:t>
        <a:bodyPr/>
        <a:lstStyle/>
        <a:p>
          <a:r>
            <a:rPr lang="en-US" sz="1700" b="1" dirty="0">
              <a:latin typeface="+mn-lt"/>
            </a:rPr>
            <a:t>Ethnicity</a:t>
          </a:r>
        </a:p>
      </dgm:t>
    </dgm:pt>
    <dgm:pt modelId="{6548DCAF-6C4D-4811-BE50-F6B2D2B2B0BF}" type="parTrans" cxnId="{04C11D5F-750A-4B94-ACF1-357FF850BE15}">
      <dgm:prSet/>
      <dgm:spPr/>
      <dgm:t>
        <a:bodyPr/>
        <a:lstStyle/>
        <a:p>
          <a:endParaRPr lang="en-US"/>
        </a:p>
      </dgm:t>
    </dgm:pt>
    <dgm:pt modelId="{2E306F11-1EC5-48F9-9FFA-FB27DB7C6663}" type="sibTrans" cxnId="{04C11D5F-750A-4B94-ACF1-357FF850BE15}">
      <dgm:prSet/>
      <dgm:spPr/>
      <dgm:t>
        <a:bodyPr/>
        <a:lstStyle/>
        <a:p>
          <a:endParaRPr lang="en-US"/>
        </a:p>
      </dgm:t>
    </dgm:pt>
    <dgm:pt modelId="{210FA718-963B-4DC1-B623-B8608F48A3FD}">
      <dgm:prSet custT="1"/>
      <dgm:spPr>
        <a:solidFill>
          <a:schemeClr val="accent3">
            <a:alpha val="50000"/>
          </a:schemeClr>
        </a:solidFill>
      </dgm:spPr>
      <dgm:t>
        <a:bodyPr/>
        <a:lstStyle/>
        <a:p>
          <a:r>
            <a:rPr lang="en-US" sz="1700" b="1" dirty="0">
              <a:latin typeface="+mn-lt"/>
            </a:rPr>
            <a:t>Religion</a:t>
          </a:r>
        </a:p>
      </dgm:t>
    </dgm:pt>
    <dgm:pt modelId="{9F09D957-A1FE-449A-8F50-1B770F9F460C}" type="parTrans" cxnId="{04A73D0A-CF24-46D6-87CE-0C674EFE2E60}">
      <dgm:prSet/>
      <dgm:spPr/>
      <dgm:t>
        <a:bodyPr/>
        <a:lstStyle/>
        <a:p>
          <a:endParaRPr lang="en-US"/>
        </a:p>
      </dgm:t>
    </dgm:pt>
    <dgm:pt modelId="{9C808F17-5B01-4DF1-9190-AA49C69E85B7}" type="sibTrans" cxnId="{04A73D0A-CF24-46D6-87CE-0C674EFE2E60}">
      <dgm:prSet/>
      <dgm:spPr/>
      <dgm:t>
        <a:bodyPr/>
        <a:lstStyle/>
        <a:p>
          <a:endParaRPr lang="en-US"/>
        </a:p>
      </dgm:t>
    </dgm:pt>
    <dgm:pt modelId="{85EBE92D-70D7-4134-A4C4-437C2ADC7AF7}">
      <dgm:prSet custT="1"/>
      <dgm:spPr/>
      <dgm:t>
        <a:bodyPr/>
        <a:lstStyle/>
        <a:p>
          <a:r>
            <a:rPr lang="en-US" sz="1700" b="1" dirty="0">
              <a:latin typeface="+mn-lt"/>
            </a:rPr>
            <a:t>Class</a:t>
          </a:r>
        </a:p>
      </dgm:t>
    </dgm:pt>
    <dgm:pt modelId="{B507C503-B9A8-4656-BCCF-A4694765837D}" type="parTrans" cxnId="{82DAF6C2-7286-4480-B67F-377211B3ADFC}">
      <dgm:prSet/>
      <dgm:spPr/>
      <dgm:t>
        <a:bodyPr/>
        <a:lstStyle/>
        <a:p>
          <a:endParaRPr lang="en-US"/>
        </a:p>
      </dgm:t>
    </dgm:pt>
    <dgm:pt modelId="{08F61580-93E8-44F8-BB2F-C1B1631C0607}" type="sibTrans" cxnId="{82DAF6C2-7286-4480-B67F-377211B3ADFC}">
      <dgm:prSet/>
      <dgm:spPr/>
      <dgm:t>
        <a:bodyPr/>
        <a:lstStyle/>
        <a:p>
          <a:endParaRPr lang="en-US"/>
        </a:p>
      </dgm:t>
    </dgm:pt>
    <dgm:pt modelId="{5DB54479-8334-4761-8FD6-A56B47C8B1A1}">
      <dgm:prSet phldrT="[Text]" custT="1"/>
      <dgm:spPr>
        <a:solidFill>
          <a:schemeClr val="bg1">
            <a:lumMod val="65000"/>
            <a:alpha val="50000"/>
          </a:schemeClr>
        </a:solidFill>
      </dgm:spPr>
      <dgm:t>
        <a:bodyPr/>
        <a:lstStyle/>
        <a:p>
          <a:r>
            <a:rPr lang="en-US" sz="1700" b="1" dirty="0">
              <a:latin typeface="+mn-lt"/>
            </a:rPr>
            <a:t>Citizenship Status</a:t>
          </a:r>
        </a:p>
      </dgm:t>
    </dgm:pt>
    <dgm:pt modelId="{9A8225A8-FFC3-4909-9034-A5A26D48C1F8}" type="sibTrans" cxnId="{B0222B39-C604-47B4-A6A9-7799FE2B6BE9}">
      <dgm:prSet/>
      <dgm:spPr/>
      <dgm:t>
        <a:bodyPr/>
        <a:lstStyle/>
        <a:p>
          <a:endParaRPr lang="en-US"/>
        </a:p>
      </dgm:t>
    </dgm:pt>
    <dgm:pt modelId="{6C5ECD5D-1A66-4C23-89E6-2915C0AE1B5E}" type="parTrans" cxnId="{B0222B39-C604-47B4-A6A9-7799FE2B6BE9}">
      <dgm:prSet/>
      <dgm:spPr/>
      <dgm:t>
        <a:bodyPr/>
        <a:lstStyle/>
        <a:p>
          <a:endParaRPr lang="en-US"/>
        </a:p>
      </dgm:t>
    </dgm:pt>
    <dgm:pt modelId="{63EFC3C0-3A84-4D44-9FD6-85431DA84367}">
      <dgm:prSet phldrT="[Text]" custT="1"/>
      <dgm:spPr/>
    </dgm:pt>
    <dgm:pt modelId="{C6AA86B0-1B26-4A30-8D96-F451089286CA}" type="parTrans" cxnId="{220544A3-46BE-412E-BDB9-678B07243740}">
      <dgm:prSet/>
      <dgm:spPr/>
      <dgm:t>
        <a:bodyPr/>
        <a:lstStyle/>
        <a:p>
          <a:endParaRPr lang="en-US"/>
        </a:p>
      </dgm:t>
    </dgm:pt>
    <dgm:pt modelId="{1DC9C990-F7CC-4D54-A5FE-4B6B89D05062}" type="sibTrans" cxnId="{220544A3-46BE-412E-BDB9-678B07243740}">
      <dgm:prSet/>
      <dgm:spPr/>
      <dgm:t>
        <a:bodyPr/>
        <a:lstStyle/>
        <a:p>
          <a:endParaRPr lang="en-US"/>
        </a:p>
      </dgm:t>
    </dgm:pt>
    <dgm:pt modelId="{2DD2FEA8-4992-4AE5-9ECA-C6888CAFFD2B}" type="pres">
      <dgm:prSet presAssocID="{5508112B-EA6D-4ADA-B61C-1DD13CF453AC}" presName="Name0" presStyleCnt="0">
        <dgm:presLayoutVars>
          <dgm:chMax val="7"/>
          <dgm:dir/>
          <dgm:resizeHandles val="exact"/>
        </dgm:presLayoutVars>
      </dgm:prSet>
      <dgm:spPr/>
    </dgm:pt>
    <dgm:pt modelId="{5A379AA6-224A-4D4D-989B-2D4BEE2ACDEF}" type="pres">
      <dgm:prSet presAssocID="{5508112B-EA6D-4ADA-B61C-1DD13CF453AC}" presName="ellipse1" presStyleLbl="vennNode1" presStyleIdx="0" presStyleCnt="7" custLinFactNeighborX="68857" custLinFactNeighborY="58570">
        <dgm:presLayoutVars>
          <dgm:bulletEnabled val="1"/>
        </dgm:presLayoutVars>
      </dgm:prSet>
      <dgm:spPr/>
    </dgm:pt>
    <dgm:pt modelId="{D8B58596-95F1-48D8-B0D7-D7D41884B554}" type="pres">
      <dgm:prSet presAssocID="{5508112B-EA6D-4ADA-B61C-1DD13CF453AC}" presName="ellipse2" presStyleLbl="vennNode1" presStyleIdx="1" presStyleCnt="7" custLinFactNeighborX="-26757" custLinFactNeighborY="-70418">
        <dgm:presLayoutVars>
          <dgm:bulletEnabled val="1"/>
        </dgm:presLayoutVars>
      </dgm:prSet>
      <dgm:spPr/>
    </dgm:pt>
    <dgm:pt modelId="{9E3A8DFE-C06F-4864-AE47-C6930B22EBFD}" type="pres">
      <dgm:prSet presAssocID="{5508112B-EA6D-4ADA-B61C-1DD13CF453AC}" presName="ellipse3" presStyleLbl="vennNode1" presStyleIdx="2" presStyleCnt="7" custLinFactNeighborX="4129" custLinFactNeighborY="-22209">
        <dgm:presLayoutVars>
          <dgm:bulletEnabled val="1"/>
        </dgm:presLayoutVars>
      </dgm:prSet>
      <dgm:spPr/>
    </dgm:pt>
    <dgm:pt modelId="{83EC085B-FC07-4920-9494-262E3BCAFAC0}" type="pres">
      <dgm:prSet presAssocID="{5508112B-EA6D-4ADA-B61C-1DD13CF453AC}" presName="ellipse4" presStyleLbl="vennNode1" presStyleIdx="3" presStyleCnt="7" custLinFactNeighborX="1958" custLinFactNeighborY="-30763">
        <dgm:presLayoutVars>
          <dgm:bulletEnabled val="1"/>
        </dgm:presLayoutVars>
      </dgm:prSet>
      <dgm:spPr/>
    </dgm:pt>
    <dgm:pt modelId="{BA9775CD-8B4A-486E-9B1B-B7F90C3F9151}" type="pres">
      <dgm:prSet presAssocID="{5508112B-EA6D-4ADA-B61C-1DD13CF453AC}" presName="ellipse5" presStyleLbl="vennNode1" presStyleIdx="4" presStyleCnt="7" custLinFactNeighborX="-15340" custLinFactNeighborY="-32612">
        <dgm:presLayoutVars>
          <dgm:bulletEnabled val="1"/>
        </dgm:presLayoutVars>
      </dgm:prSet>
      <dgm:spPr/>
    </dgm:pt>
    <dgm:pt modelId="{B7AFDA76-6730-431D-A253-6811601A5573}" type="pres">
      <dgm:prSet presAssocID="{5508112B-EA6D-4ADA-B61C-1DD13CF453AC}" presName="ellipse6" presStyleLbl="vennNode1" presStyleIdx="5" presStyleCnt="7" custLinFactNeighborX="-28826" custLinFactNeighborY="22039">
        <dgm:presLayoutVars>
          <dgm:bulletEnabled val="1"/>
        </dgm:presLayoutVars>
      </dgm:prSet>
      <dgm:spPr/>
    </dgm:pt>
    <dgm:pt modelId="{97F7BE95-E8D7-4646-91C7-314848EE7C3D}" type="pres">
      <dgm:prSet presAssocID="{5508112B-EA6D-4ADA-B61C-1DD13CF453AC}" presName="ellipse7" presStyleLbl="vennNode1" presStyleIdx="6" presStyleCnt="7" custLinFactNeighborX="-64982" custLinFactNeighborY="26762">
        <dgm:presLayoutVars>
          <dgm:bulletEnabled val="1"/>
        </dgm:presLayoutVars>
      </dgm:prSet>
      <dgm:spPr/>
    </dgm:pt>
  </dgm:ptLst>
  <dgm:cxnLst>
    <dgm:cxn modelId="{74BC7101-44B3-4D97-AD1E-CCA6FDC94A9B}" srcId="{5508112B-EA6D-4ADA-B61C-1DD13CF453AC}" destId="{2DE0D5A7-96F1-42D4-ACAF-ECE60FEEC638}" srcOrd="4" destOrd="0" parTransId="{BA0E19CD-A7DC-49C9-BCF4-8F12F542C97E}" sibTransId="{9B20EB4C-3FA3-43AD-B08B-1469947893AA}"/>
    <dgm:cxn modelId="{EBB45501-B418-4EDF-8DCA-F841336E3955}" type="presOf" srcId="{2DE0D5A7-96F1-42D4-ACAF-ECE60FEEC638}" destId="{BA9775CD-8B4A-486E-9B1B-B7F90C3F9151}" srcOrd="0" destOrd="0" presId="urn:microsoft.com/office/officeart/2005/8/layout/rings+Icon"/>
    <dgm:cxn modelId="{6227A107-9A1E-403B-A787-19EE986A6802}" type="presOf" srcId="{05FFECED-8837-4D46-B3F7-982C75DB2263}" destId="{83EC085B-FC07-4920-9494-262E3BCAFAC0}" srcOrd="0" destOrd="0" presId="urn:microsoft.com/office/officeart/2005/8/layout/rings+Icon"/>
    <dgm:cxn modelId="{04A73D0A-CF24-46D6-87CE-0C674EFE2E60}" srcId="{5508112B-EA6D-4ADA-B61C-1DD13CF453AC}" destId="{210FA718-963B-4DC1-B623-B8608F48A3FD}" srcOrd="2" destOrd="0" parTransId="{9F09D957-A1FE-449A-8F50-1B770F9F460C}" sibTransId="{9C808F17-5B01-4DF1-9190-AA49C69E85B7}"/>
    <dgm:cxn modelId="{B0222B39-C604-47B4-A6A9-7799FE2B6BE9}" srcId="{5508112B-EA6D-4ADA-B61C-1DD13CF453AC}" destId="{5DB54479-8334-4761-8FD6-A56B47C8B1A1}" srcOrd="6" destOrd="0" parTransId="{6C5ECD5D-1A66-4C23-89E6-2915C0AE1B5E}" sibTransId="{9A8225A8-FFC3-4909-9034-A5A26D48C1F8}"/>
    <dgm:cxn modelId="{04C11D5F-750A-4B94-ACF1-357FF850BE15}" srcId="{5508112B-EA6D-4ADA-B61C-1DD13CF453AC}" destId="{9CDA9931-AFE1-41B2-BDBF-0E5B93B345EF}" srcOrd="5" destOrd="0" parTransId="{6548DCAF-6C4D-4811-BE50-F6B2D2B2B0BF}" sibTransId="{2E306F11-1EC5-48F9-9FFA-FB27DB7C6663}"/>
    <dgm:cxn modelId="{12293C62-5415-40FD-8E1B-7119E8EB630E}" srcId="{5508112B-EA6D-4ADA-B61C-1DD13CF453AC}" destId="{05FFECED-8837-4D46-B3F7-982C75DB2263}" srcOrd="3" destOrd="0" parTransId="{096BC3C2-397D-4173-A5A0-37F1E8A99E7B}" sibTransId="{D170B9F7-F6B0-4D34-900C-49E643EC7E54}"/>
    <dgm:cxn modelId="{08C56883-5AAA-4DD8-A3A8-9041BAE3F8AC}" type="presOf" srcId="{9CDA9931-AFE1-41B2-BDBF-0E5B93B345EF}" destId="{B7AFDA76-6730-431D-A253-6811601A5573}" srcOrd="0" destOrd="0" presId="urn:microsoft.com/office/officeart/2005/8/layout/rings+Icon"/>
    <dgm:cxn modelId="{220544A3-46BE-412E-BDB9-678B07243740}" srcId="{5508112B-EA6D-4ADA-B61C-1DD13CF453AC}" destId="{63EFC3C0-3A84-4D44-9FD6-85431DA84367}" srcOrd="7" destOrd="0" parTransId="{C6AA86B0-1B26-4A30-8D96-F451089286CA}" sibTransId="{1DC9C990-F7CC-4D54-A5FE-4B6B89D05062}"/>
    <dgm:cxn modelId="{79FEF3A3-6AB8-4707-BA98-036515948CED}" type="presOf" srcId="{43A32457-B798-4778-8CC2-7E6F58394A2C}" destId="{5A379AA6-224A-4D4D-989B-2D4BEE2ACDEF}" srcOrd="0" destOrd="0" presId="urn:microsoft.com/office/officeart/2005/8/layout/rings+Icon"/>
    <dgm:cxn modelId="{5A981EA8-B1F0-485E-873E-4246EF5E9961}" type="presOf" srcId="{85EBE92D-70D7-4134-A4C4-437C2ADC7AF7}" destId="{D8B58596-95F1-48D8-B0D7-D7D41884B554}" srcOrd="0" destOrd="0" presId="urn:microsoft.com/office/officeart/2005/8/layout/rings+Icon"/>
    <dgm:cxn modelId="{632E74AB-9E9B-41F7-8521-585A3306B408}" srcId="{5508112B-EA6D-4ADA-B61C-1DD13CF453AC}" destId="{43A32457-B798-4778-8CC2-7E6F58394A2C}" srcOrd="0" destOrd="0" parTransId="{533B2E95-2095-490D-BFD0-BBB213F75E23}" sibTransId="{37367588-FCD8-4F51-AFB8-A46F90B03189}"/>
    <dgm:cxn modelId="{542DF3B3-26D3-4CE5-A078-49AB9FC5EAE0}" type="presOf" srcId="{5DB54479-8334-4761-8FD6-A56B47C8B1A1}" destId="{97F7BE95-E8D7-4646-91C7-314848EE7C3D}" srcOrd="0" destOrd="0" presId="urn:microsoft.com/office/officeart/2005/8/layout/rings+Icon"/>
    <dgm:cxn modelId="{C86FC2B9-199D-4A26-8A0B-56D406A53B67}" type="presOf" srcId="{5508112B-EA6D-4ADA-B61C-1DD13CF453AC}" destId="{2DD2FEA8-4992-4AE5-9ECA-C6888CAFFD2B}" srcOrd="0" destOrd="0" presId="urn:microsoft.com/office/officeart/2005/8/layout/rings+Icon"/>
    <dgm:cxn modelId="{82DAF6C2-7286-4480-B67F-377211B3ADFC}" srcId="{5508112B-EA6D-4ADA-B61C-1DD13CF453AC}" destId="{85EBE92D-70D7-4134-A4C4-437C2ADC7AF7}" srcOrd="1" destOrd="0" parTransId="{B507C503-B9A8-4656-BCCF-A4694765837D}" sibTransId="{08F61580-93E8-44F8-BB2F-C1B1631C0607}"/>
    <dgm:cxn modelId="{333D45D0-922E-4F53-A983-3C80EC1AC8B4}" type="presOf" srcId="{210FA718-963B-4DC1-B623-B8608F48A3FD}" destId="{9E3A8DFE-C06F-4864-AE47-C6930B22EBFD}" srcOrd="0" destOrd="0" presId="urn:microsoft.com/office/officeart/2005/8/layout/rings+Icon"/>
    <dgm:cxn modelId="{5D891CF1-2D00-4D9E-B2F1-CD760639B3FD}" type="presParOf" srcId="{2DD2FEA8-4992-4AE5-9ECA-C6888CAFFD2B}" destId="{5A379AA6-224A-4D4D-989B-2D4BEE2ACDEF}" srcOrd="0" destOrd="0" presId="urn:microsoft.com/office/officeart/2005/8/layout/rings+Icon"/>
    <dgm:cxn modelId="{3FD0DFD0-BF62-45E8-9B6A-26D331573039}" type="presParOf" srcId="{2DD2FEA8-4992-4AE5-9ECA-C6888CAFFD2B}" destId="{D8B58596-95F1-48D8-B0D7-D7D41884B554}" srcOrd="1" destOrd="0" presId="urn:microsoft.com/office/officeart/2005/8/layout/rings+Icon"/>
    <dgm:cxn modelId="{AD47A0A4-8DD2-4D39-87DA-78DFD0525137}" type="presParOf" srcId="{2DD2FEA8-4992-4AE5-9ECA-C6888CAFFD2B}" destId="{9E3A8DFE-C06F-4864-AE47-C6930B22EBFD}" srcOrd="2" destOrd="0" presId="urn:microsoft.com/office/officeart/2005/8/layout/rings+Icon"/>
    <dgm:cxn modelId="{73E99BEF-8292-4067-B64C-E42DE6947523}" type="presParOf" srcId="{2DD2FEA8-4992-4AE5-9ECA-C6888CAFFD2B}" destId="{83EC085B-FC07-4920-9494-262E3BCAFAC0}" srcOrd="3" destOrd="0" presId="urn:microsoft.com/office/officeart/2005/8/layout/rings+Icon"/>
    <dgm:cxn modelId="{36381658-FEE7-4553-93FC-D74E3B7D9F11}" type="presParOf" srcId="{2DD2FEA8-4992-4AE5-9ECA-C6888CAFFD2B}" destId="{BA9775CD-8B4A-486E-9B1B-B7F90C3F9151}" srcOrd="4" destOrd="0" presId="urn:microsoft.com/office/officeart/2005/8/layout/rings+Icon"/>
    <dgm:cxn modelId="{21A6084B-D17F-4FB7-A347-2EE4B76E8C24}" type="presParOf" srcId="{2DD2FEA8-4992-4AE5-9ECA-C6888CAFFD2B}" destId="{B7AFDA76-6730-431D-A253-6811601A5573}" srcOrd="5" destOrd="0" presId="urn:microsoft.com/office/officeart/2005/8/layout/rings+Icon"/>
    <dgm:cxn modelId="{6F85B80F-0EF1-43FD-9F3D-4D98D13E916A}" type="presParOf" srcId="{2DD2FEA8-4992-4AE5-9ECA-C6888CAFFD2B}" destId="{97F7BE95-E8D7-4646-91C7-314848EE7C3D}"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BFE98-5DA4-8347-B78E-66961706A38C}" type="doc">
      <dgm:prSet loTypeId="urn:microsoft.com/office/officeart/2005/8/layout/arrow2" loCatId="" qsTypeId="urn:microsoft.com/office/officeart/2005/8/quickstyle/simple1" qsCatId="simple" csTypeId="urn:microsoft.com/office/officeart/2005/8/colors/accent1_2" csCatId="accent1" phldr="1"/>
      <dgm:spPr/>
    </dgm:pt>
    <dgm:pt modelId="{EF7560F4-F625-704A-9BF6-8D74FF7443F9}">
      <dgm:prSet phldrT="[Text]" custT="1"/>
      <dgm:spPr/>
      <dgm:t>
        <a:bodyPr/>
        <a:lstStyle/>
        <a:p>
          <a:pPr>
            <a:spcAft>
              <a:spcPts val="1068"/>
            </a:spcAft>
          </a:pPr>
          <a:r>
            <a:rPr lang="en-US" sz="5400" dirty="0">
              <a:solidFill>
                <a:srgbClr val="0089BE"/>
              </a:solidFill>
            </a:rPr>
            <a:t>10.9%</a:t>
          </a:r>
        </a:p>
      </dgm:t>
    </dgm:pt>
    <dgm:pt modelId="{3320C866-BE67-7244-9211-03F2E1C080CD}" type="parTrans" cxnId="{797D4660-C50F-5743-AC7B-D8967241601A}">
      <dgm:prSet/>
      <dgm:spPr/>
      <dgm:t>
        <a:bodyPr/>
        <a:lstStyle/>
        <a:p>
          <a:endParaRPr lang="en-US"/>
        </a:p>
      </dgm:t>
    </dgm:pt>
    <dgm:pt modelId="{58743369-8DE5-4E40-871A-A28DF3840224}" type="sibTrans" cxnId="{797D4660-C50F-5743-AC7B-D8967241601A}">
      <dgm:prSet/>
      <dgm:spPr/>
      <dgm:t>
        <a:bodyPr/>
        <a:lstStyle/>
        <a:p>
          <a:endParaRPr lang="en-US"/>
        </a:p>
      </dgm:t>
    </dgm:pt>
    <dgm:pt modelId="{3358677D-FAE5-7641-B56A-77118EDD0B48}">
      <dgm:prSet phldrT="[Text]" custT="1"/>
      <dgm:spPr/>
      <dgm:t>
        <a:bodyPr/>
        <a:lstStyle/>
        <a:p>
          <a:pPr>
            <a:spcAft>
              <a:spcPts val="1068"/>
            </a:spcAft>
          </a:pPr>
          <a:r>
            <a:rPr lang="en-US" sz="5400" dirty="0">
              <a:solidFill>
                <a:srgbClr val="0089BE"/>
              </a:solidFill>
            </a:rPr>
            <a:t>19.5%</a:t>
          </a:r>
        </a:p>
      </dgm:t>
    </dgm:pt>
    <dgm:pt modelId="{75DC34BC-7F17-CA4E-A68A-3B8FE76C6FFE}" type="parTrans" cxnId="{FAF69313-73B7-C54F-A09E-048FED780BD4}">
      <dgm:prSet/>
      <dgm:spPr/>
      <dgm:t>
        <a:bodyPr/>
        <a:lstStyle/>
        <a:p>
          <a:endParaRPr lang="en-US"/>
        </a:p>
      </dgm:t>
    </dgm:pt>
    <dgm:pt modelId="{391B30D8-E4DA-C04E-BB13-05861637BBA7}" type="sibTrans" cxnId="{FAF69313-73B7-C54F-A09E-048FED780BD4}">
      <dgm:prSet/>
      <dgm:spPr/>
      <dgm:t>
        <a:bodyPr/>
        <a:lstStyle/>
        <a:p>
          <a:endParaRPr lang="en-US"/>
        </a:p>
      </dgm:t>
    </dgm:pt>
    <dgm:pt modelId="{454438DA-13D9-9C4C-8D90-3D3108542BB6}">
      <dgm:prSet phldrT="[Text]" custT="1"/>
      <dgm:spPr/>
      <dgm:t>
        <a:bodyPr/>
        <a:lstStyle/>
        <a:p>
          <a:pPr>
            <a:spcAft>
              <a:spcPct val="15000"/>
            </a:spcAft>
          </a:pPr>
          <a:r>
            <a:rPr lang="en-US" sz="1800" i="1" dirty="0"/>
            <a:t>2015-2016</a:t>
          </a:r>
        </a:p>
      </dgm:t>
    </dgm:pt>
    <dgm:pt modelId="{2263BEC7-7EF2-6A4C-8407-EBA014D2BE63}" type="sibTrans" cxnId="{70A5E934-740E-EB48-827E-6F90A62B6A53}">
      <dgm:prSet/>
      <dgm:spPr/>
      <dgm:t>
        <a:bodyPr/>
        <a:lstStyle/>
        <a:p>
          <a:endParaRPr lang="en-US"/>
        </a:p>
      </dgm:t>
    </dgm:pt>
    <dgm:pt modelId="{D9FABA9A-D993-4D4B-98AB-399DF95C9A4E}" type="parTrans" cxnId="{70A5E934-740E-EB48-827E-6F90A62B6A53}">
      <dgm:prSet/>
      <dgm:spPr/>
      <dgm:t>
        <a:bodyPr/>
        <a:lstStyle/>
        <a:p>
          <a:endParaRPr lang="en-US"/>
        </a:p>
      </dgm:t>
    </dgm:pt>
    <dgm:pt modelId="{1C092545-E086-8B41-8F2C-A6D7ECDF7F1C}">
      <dgm:prSet phldrT="[Text]" custT="1"/>
      <dgm:spPr/>
      <dgm:t>
        <a:bodyPr/>
        <a:lstStyle/>
        <a:p>
          <a:pPr>
            <a:spcAft>
              <a:spcPct val="15000"/>
            </a:spcAft>
          </a:pPr>
          <a:r>
            <a:rPr lang="en-US" sz="1800" i="1" dirty="0"/>
            <a:t>2007-2008</a:t>
          </a:r>
        </a:p>
      </dgm:t>
    </dgm:pt>
    <dgm:pt modelId="{D1DDD5D7-42F2-DF4B-8A13-50024F2B16B9}" type="parTrans" cxnId="{C1FD3112-E465-584E-AE58-1DA64483593A}">
      <dgm:prSet/>
      <dgm:spPr/>
      <dgm:t>
        <a:bodyPr/>
        <a:lstStyle/>
        <a:p>
          <a:endParaRPr lang="en-US"/>
        </a:p>
      </dgm:t>
    </dgm:pt>
    <dgm:pt modelId="{805B112F-219F-B440-A64F-04E11733FEE0}" type="sibTrans" cxnId="{C1FD3112-E465-584E-AE58-1DA64483593A}">
      <dgm:prSet/>
      <dgm:spPr/>
      <dgm:t>
        <a:bodyPr/>
        <a:lstStyle/>
        <a:p>
          <a:endParaRPr lang="en-US"/>
        </a:p>
      </dgm:t>
    </dgm:pt>
    <dgm:pt modelId="{1B61A592-4755-034B-873B-063E1D8F779B}" type="pres">
      <dgm:prSet presAssocID="{183BFE98-5DA4-8347-B78E-66961706A38C}" presName="arrowDiagram" presStyleCnt="0">
        <dgm:presLayoutVars>
          <dgm:chMax val="5"/>
          <dgm:dir/>
          <dgm:resizeHandles val="exact"/>
        </dgm:presLayoutVars>
      </dgm:prSet>
      <dgm:spPr/>
    </dgm:pt>
    <dgm:pt modelId="{0B4C76A8-0788-D043-921D-5B7FF899D89C}" type="pres">
      <dgm:prSet presAssocID="{183BFE98-5DA4-8347-B78E-66961706A38C}" presName="arrow" presStyleLbl="bgShp" presStyleIdx="0" presStyleCnt="1" custScaleY="100000"/>
      <dgm:spPr>
        <a:solidFill>
          <a:srgbClr val="E0E0E0"/>
        </a:solidFill>
      </dgm:spPr>
    </dgm:pt>
    <dgm:pt modelId="{E5CB0722-EF1F-F24B-B7BA-0E2A2EF71DAA}" type="pres">
      <dgm:prSet presAssocID="{183BFE98-5DA4-8347-B78E-66961706A38C}" presName="arrowDiagram2" presStyleCnt="0"/>
      <dgm:spPr/>
    </dgm:pt>
    <dgm:pt modelId="{9EA3DFD9-F328-2045-A161-A0DC40C368B0}" type="pres">
      <dgm:prSet presAssocID="{EF7560F4-F625-704A-9BF6-8D74FF7443F9}" presName="bullet2a" presStyleLbl="node1" presStyleIdx="0" presStyleCnt="2" custScaleX="100000" custLinFactX="-100000" custLinFactY="100000" custLinFactNeighborX="-199099" custLinFactNeighborY="139968"/>
      <dgm:spPr>
        <a:solidFill>
          <a:schemeClr val="tx2"/>
        </a:solidFill>
      </dgm:spPr>
    </dgm:pt>
    <dgm:pt modelId="{D450FEA4-7F7C-6A41-AE96-4532EFB4474F}" type="pres">
      <dgm:prSet presAssocID="{EF7560F4-F625-704A-9BF6-8D74FF7443F9}" presName="textBox2a" presStyleLbl="revTx" presStyleIdx="0" presStyleCnt="2" custScaleY="77671" custLinFactNeighborX="-27582" custLinFactNeighborY="1744">
        <dgm:presLayoutVars>
          <dgm:bulletEnabled val="1"/>
        </dgm:presLayoutVars>
      </dgm:prSet>
      <dgm:spPr/>
    </dgm:pt>
    <dgm:pt modelId="{57F05CD9-650D-F94D-B76C-301689327FF5}" type="pres">
      <dgm:prSet presAssocID="{3358677D-FAE5-7641-B56A-77118EDD0B48}" presName="bullet2b" presStyleLbl="node1" presStyleIdx="1" presStyleCnt="2" custLinFactNeighborX="-41583" custLinFactNeighborY="10122"/>
      <dgm:spPr>
        <a:solidFill>
          <a:schemeClr val="tx2"/>
        </a:solidFill>
      </dgm:spPr>
    </dgm:pt>
    <dgm:pt modelId="{ECD8B620-7735-734B-AE9B-9902683A7DA2}" type="pres">
      <dgm:prSet presAssocID="{3358677D-FAE5-7641-B56A-77118EDD0B48}" presName="textBox2b" presStyleLbl="revTx" presStyleIdx="1" presStyleCnt="2" custScaleY="51392" custLinFactNeighborX="-3156" custLinFactNeighborY="-37189">
        <dgm:presLayoutVars>
          <dgm:bulletEnabled val="1"/>
        </dgm:presLayoutVars>
      </dgm:prSet>
      <dgm:spPr/>
    </dgm:pt>
  </dgm:ptLst>
  <dgm:cxnLst>
    <dgm:cxn modelId="{C1FD3112-E465-584E-AE58-1DA64483593A}" srcId="{EF7560F4-F625-704A-9BF6-8D74FF7443F9}" destId="{1C092545-E086-8B41-8F2C-A6D7ECDF7F1C}" srcOrd="0" destOrd="0" parTransId="{D1DDD5D7-42F2-DF4B-8A13-50024F2B16B9}" sibTransId="{805B112F-219F-B440-A64F-04E11733FEE0}"/>
    <dgm:cxn modelId="{FAF69313-73B7-C54F-A09E-048FED780BD4}" srcId="{183BFE98-5DA4-8347-B78E-66961706A38C}" destId="{3358677D-FAE5-7641-B56A-77118EDD0B48}" srcOrd="1" destOrd="0" parTransId="{75DC34BC-7F17-CA4E-A68A-3B8FE76C6FFE}" sibTransId="{391B30D8-E4DA-C04E-BB13-05861637BBA7}"/>
    <dgm:cxn modelId="{70A5E934-740E-EB48-827E-6F90A62B6A53}" srcId="{3358677D-FAE5-7641-B56A-77118EDD0B48}" destId="{454438DA-13D9-9C4C-8D90-3D3108542BB6}" srcOrd="0" destOrd="0" parTransId="{D9FABA9A-D993-4D4B-98AB-399DF95C9A4E}" sibTransId="{2263BEC7-7EF2-6A4C-8407-EBA014D2BE63}"/>
    <dgm:cxn modelId="{797D4660-C50F-5743-AC7B-D8967241601A}" srcId="{183BFE98-5DA4-8347-B78E-66961706A38C}" destId="{EF7560F4-F625-704A-9BF6-8D74FF7443F9}" srcOrd="0" destOrd="0" parTransId="{3320C866-BE67-7244-9211-03F2E1C080CD}" sibTransId="{58743369-8DE5-4E40-871A-A28DF3840224}"/>
    <dgm:cxn modelId="{C5271C6E-1691-8D46-AF22-67FB4BE6644C}" type="presOf" srcId="{3358677D-FAE5-7641-B56A-77118EDD0B48}" destId="{ECD8B620-7735-734B-AE9B-9902683A7DA2}" srcOrd="0" destOrd="0" presId="urn:microsoft.com/office/officeart/2005/8/layout/arrow2"/>
    <dgm:cxn modelId="{6F47C752-88A3-A84E-BF45-D63BC8DE5F8D}" type="presOf" srcId="{183BFE98-5DA4-8347-B78E-66961706A38C}" destId="{1B61A592-4755-034B-873B-063E1D8F779B}" srcOrd="0" destOrd="0" presId="urn:microsoft.com/office/officeart/2005/8/layout/arrow2"/>
    <dgm:cxn modelId="{5E8F219D-DDA6-674E-9179-41872D6408E3}" type="presOf" srcId="{EF7560F4-F625-704A-9BF6-8D74FF7443F9}" destId="{D450FEA4-7F7C-6A41-AE96-4532EFB4474F}" srcOrd="0" destOrd="0" presId="urn:microsoft.com/office/officeart/2005/8/layout/arrow2"/>
    <dgm:cxn modelId="{509F32AC-D7CD-9645-94F8-D190DF0954AB}" type="presOf" srcId="{1C092545-E086-8B41-8F2C-A6D7ECDF7F1C}" destId="{D450FEA4-7F7C-6A41-AE96-4532EFB4474F}" srcOrd="0" destOrd="1" presId="urn:microsoft.com/office/officeart/2005/8/layout/arrow2"/>
    <dgm:cxn modelId="{FC31D0B9-0D14-0E40-8BAD-DAB8C1F2181E}" type="presOf" srcId="{454438DA-13D9-9C4C-8D90-3D3108542BB6}" destId="{ECD8B620-7735-734B-AE9B-9902683A7DA2}" srcOrd="0" destOrd="1" presId="urn:microsoft.com/office/officeart/2005/8/layout/arrow2"/>
    <dgm:cxn modelId="{E0685AB9-7AA7-0245-A8DC-86352EEC2F17}" type="presParOf" srcId="{1B61A592-4755-034B-873B-063E1D8F779B}" destId="{0B4C76A8-0788-D043-921D-5B7FF899D89C}" srcOrd="0" destOrd="0" presId="urn:microsoft.com/office/officeart/2005/8/layout/arrow2"/>
    <dgm:cxn modelId="{B9AE865E-1965-0D40-A67E-6DCB5CD2D447}" type="presParOf" srcId="{1B61A592-4755-034B-873B-063E1D8F779B}" destId="{E5CB0722-EF1F-F24B-B7BA-0E2A2EF71DAA}" srcOrd="1" destOrd="0" presId="urn:microsoft.com/office/officeart/2005/8/layout/arrow2"/>
    <dgm:cxn modelId="{9AF8D65E-7E24-544E-93A1-AB1042F081D4}" type="presParOf" srcId="{E5CB0722-EF1F-F24B-B7BA-0E2A2EF71DAA}" destId="{9EA3DFD9-F328-2045-A161-A0DC40C368B0}" srcOrd="0" destOrd="0" presId="urn:microsoft.com/office/officeart/2005/8/layout/arrow2"/>
    <dgm:cxn modelId="{05273A31-A9F9-914C-A12E-22AE0A0BF03C}" type="presParOf" srcId="{E5CB0722-EF1F-F24B-B7BA-0E2A2EF71DAA}" destId="{D450FEA4-7F7C-6A41-AE96-4532EFB4474F}" srcOrd="1" destOrd="0" presId="urn:microsoft.com/office/officeart/2005/8/layout/arrow2"/>
    <dgm:cxn modelId="{85BB7742-2C86-994A-A243-95F1DF5B64B5}" type="presParOf" srcId="{E5CB0722-EF1F-F24B-B7BA-0E2A2EF71DAA}" destId="{57F05CD9-650D-F94D-B76C-301689327FF5}" srcOrd="2" destOrd="0" presId="urn:microsoft.com/office/officeart/2005/8/layout/arrow2"/>
    <dgm:cxn modelId="{D046082F-0E78-2F47-B041-05431DCB5AA2}" type="presParOf" srcId="{E5CB0722-EF1F-F24B-B7BA-0E2A2EF71DAA}" destId="{ECD8B620-7735-734B-AE9B-9902683A7DA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90CBD-316C-0741-A549-A54455FEB2C0}" type="doc">
      <dgm:prSet loTypeId="urn:microsoft.com/office/officeart/2005/8/layout/matrix1" loCatId="relationship" qsTypeId="urn:microsoft.com/office/officeart/2005/8/quickstyle/simple1" qsCatId="simple" csTypeId="urn:microsoft.com/office/officeart/2005/8/colors/accent1_2" csCatId="accent1" phldr="1"/>
      <dgm:spPr/>
      <dgm:t>
        <a:bodyPr/>
        <a:lstStyle/>
        <a:p>
          <a:endParaRPr lang="en-US"/>
        </a:p>
      </dgm:t>
    </dgm:pt>
    <dgm:pt modelId="{3883BDE1-0989-E645-B920-F56EE48CA36D}">
      <dgm:prSet phldrT="[Text]" custT="1"/>
      <dgm:spPr>
        <a:solidFill>
          <a:srgbClr val="003057"/>
        </a:solidFill>
      </dgm:spPr>
      <dgm:t>
        <a:bodyPr/>
        <a:lstStyle/>
        <a:p>
          <a:pPr>
            <a:buNone/>
          </a:pPr>
          <a:r>
            <a:rPr lang="en-US" sz="4400" b="1" dirty="0">
              <a:solidFill>
                <a:schemeClr val="bg1"/>
              </a:solidFill>
            </a:rPr>
            <a:t>Self-Advocacy</a:t>
          </a:r>
          <a:endParaRPr lang="en-US" sz="4400" dirty="0"/>
        </a:p>
      </dgm:t>
    </dgm:pt>
    <dgm:pt modelId="{6078273D-B63F-6643-A2C6-2305ADFEF1B6}" type="parTrans" cxnId="{2684FB74-71CA-E047-9E6C-1681C777246E}">
      <dgm:prSet/>
      <dgm:spPr/>
      <dgm:t>
        <a:bodyPr/>
        <a:lstStyle/>
        <a:p>
          <a:endParaRPr lang="en-US"/>
        </a:p>
      </dgm:t>
    </dgm:pt>
    <dgm:pt modelId="{A556A964-5B7A-2241-BB29-5A246BBFEA08}" type="sibTrans" cxnId="{2684FB74-71CA-E047-9E6C-1681C777246E}">
      <dgm:prSet/>
      <dgm:spPr/>
      <dgm:t>
        <a:bodyPr/>
        <a:lstStyle/>
        <a:p>
          <a:endParaRPr lang="en-US"/>
        </a:p>
      </dgm:t>
    </dgm:pt>
    <dgm:pt modelId="{D4BA92BB-691B-4040-A4AA-7A67A5B4AB78}">
      <dgm:prSet phldrT="[Text]" custT="1"/>
      <dgm:spPr>
        <a:solidFill>
          <a:srgbClr val="E0E0E0"/>
        </a:solidFill>
        <a:ln w="28575">
          <a:solidFill>
            <a:srgbClr val="0089BE"/>
          </a:solidFill>
        </a:ln>
      </dgm:spPr>
      <dgm:t>
        <a:bodyPr/>
        <a:lstStyle/>
        <a:p>
          <a:pPr>
            <a:buNone/>
          </a:pPr>
          <a:r>
            <a:rPr lang="en-US" sz="2400" b="1" dirty="0">
              <a:solidFill>
                <a:schemeClr val="tx1"/>
              </a:solidFill>
            </a:rPr>
            <a:t>Disability Support Models</a:t>
          </a:r>
          <a:endParaRPr lang="en-US" sz="2400" dirty="0">
            <a:solidFill>
              <a:schemeClr val="tx1"/>
            </a:solidFill>
          </a:endParaRPr>
        </a:p>
      </dgm:t>
    </dgm:pt>
    <dgm:pt modelId="{B4F25104-4E79-DB4C-981A-DE06FA614FA7}" type="parTrans" cxnId="{C66926A0-7D24-3847-A329-A48F12569DE2}">
      <dgm:prSet/>
      <dgm:spPr/>
      <dgm:t>
        <a:bodyPr/>
        <a:lstStyle/>
        <a:p>
          <a:endParaRPr lang="en-US"/>
        </a:p>
      </dgm:t>
    </dgm:pt>
    <dgm:pt modelId="{3734C7F4-2D91-6147-900D-BD9AA4827108}" type="sibTrans" cxnId="{C66926A0-7D24-3847-A329-A48F12569DE2}">
      <dgm:prSet/>
      <dgm:spPr/>
      <dgm:t>
        <a:bodyPr/>
        <a:lstStyle/>
        <a:p>
          <a:endParaRPr lang="en-US"/>
        </a:p>
      </dgm:t>
    </dgm:pt>
    <dgm:pt modelId="{B6769D10-AED9-C04B-A638-4428C3CE538D}">
      <dgm:prSet phldrT="[Text]" custT="1"/>
      <dgm:spPr>
        <a:solidFill>
          <a:srgbClr val="E0E0E0"/>
        </a:solidFill>
        <a:ln w="28575">
          <a:solidFill>
            <a:srgbClr val="0089BE"/>
          </a:solidFill>
        </a:ln>
      </dgm:spPr>
      <dgm:t>
        <a:bodyPr/>
        <a:lstStyle/>
        <a:p>
          <a:pPr>
            <a:buNone/>
          </a:pPr>
          <a:r>
            <a:rPr lang="en-US" sz="2400" b="1" i="0" dirty="0">
              <a:solidFill>
                <a:schemeClr val="tx1"/>
              </a:solidFill>
            </a:rPr>
            <a:t>Disclosure</a:t>
          </a:r>
          <a:endParaRPr lang="en-US" sz="2400" dirty="0">
            <a:solidFill>
              <a:schemeClr val="tx1"/>
            </a:solidFill>
          </a:endParaRPr>
        </a:p>
      </dgm:t>
    </dgm:pt>
    <dgm:pt modelId="{4A11AFF9-D0DD-4D40-94CF-3B00C01B3037}" type="parTrans" cxnId="{30CD4DB6-0442-284B-83E5-04FE1EF78D53}">
      <dgm:prSet/>
      <dgm:spPr/>
      <dgm:t>
        <a:bodyPr/>
        <a:lstStyle/>
        <a:p>
          <a:endParaRPr lang="en-US"/>
        </a:p>
      </dgm:t>
    </dgm:pt>
    <dgm:pt modelId="{94EC3061-E9AD-E942-8B7F-D0EB7A73052F}" type="sibTrans" cxnId="{30CD4DB6-0442-284B-83E5-04FE1EF78D53}">
      <dgm:prSet/>
      <dgm:spPr/>
      <dgm:t>
        <a:bodyPr/>
        <a:lstStyle/>
        <a:p>
          <a:endParaRPr lang="en-US"/>
        </a:p>
      </dgm:t>
    </dgm:pt>
    <dgm:pt modelId="{4E4B7BC6-D4FE-144D-8791-C41A87981CD0}">
      <dgm:prSet phldrT="[Text]" custT="1"/>
      <dgm:spPr>
        <a:solidFill>
          <a:srgbClr val="E0E0E0"/>
        </a:solidFill>
        <a:ln w="28575">
          <a:solidFill>
            <a:srgbClr val="0089BE"/>
          </a:solidFill>
        </a:ln>
      </dgm:spPr>
      <dgm:t>
        <a:bodyPr/>
        <a:lstStyle/>
        <a:p>
          <a:pPr>
            <a:buNone/>
          </a:pPr>
          <a:r>
            <a:rPr lang="en-US" sz="2400" b="1" dirty="0">
              <a:solidFill>
                <a:schemeClr val="tx1"/>
              </a:solidFill>
            </a:rPr>
            <a:t>Institutional Structures Impacting Degree Completion</a:t>
          </a:r>
          <a:endParaRPr lang="en-US" sz="2400" dirty="0">
            <a:solidFill>
              <a:schemeClr val="tx1"/>
            </a:solidFill>
          </a:endParaRPr>
        </a:p>
      </dgm:t>
    </dgm:pt>
    <dgm:pt modelId="{3A3D882E-A4D1-FB43-9ABB-B509D49A995B}" type="parTrans" cxnId="{9CF8671C-3DE3-7544-8C5D-A962C3C81677}">
      <dgm:prSet/>
      <dgm:spPr/>
      <dgm:t>
        <a:bodyPr/>
        <a:lstStyle/>
        <a:p>
          <a:endParaRPr lang="en-US"/>
        </a:p>
      </dgm:t>
    </dgm:pt>
    <dgm:pt modelId="{40471BCE-427B-A147-9E94-3962AB65D1B9}" type="sibTrans" cxnId="{9CF8671C-3DE3-7544-8C5D-A962C3C81677}">
      <dgm:prSet/>
      <dgm:spPr/>
      <dgm:t>
        <a:bodyPr/>
        <a:lstStyle/>
        <a:p>
          <a:endParaRPr lang="en-US"/>
        </a:p>
      </dgm:t>
    </dgm:pt>
    <dgm:pt modelId="{CCADF1BB-3FE1-3547-9558-AF951E622F67}">
      <dgm:prSet phldrT="[Text]" custT="1"/>
      <dgm:spPr>
        <a:solidFill>
          <a:srgbClr val="E0E0E0"/>
        </a:solidFill>
        <a:ln w="28575">
          <a:solidFill>
            <a:srgbClr val="0089BE"/>
          </a:solidFill>
        </a:ln>
      </dgm:spPr>
      <dgm:t>
        <a:bodyPr/>
        <a:lstStyle/>
        <a:p>
          <a:pPr>
            <a:buNone/>
          </a:pPr>
          <a:r>
            <a:rPr lang="en-US" sz="2400" b="1" dirty="0">
              <a:solidFill>
                <a:schemeClr val="tx1"/>
              </a:solidFill>
            </a:rPr>
            <a:t>Access to Disability services</a:t>
          </a:r>
        </a:p>
      </dgm:t>
    </dgm:pt>
    <dgm:pt modelId="{9337A9EC-4E40-3846-8814-610BA57453DA}" type="parTrans" cxnId="{13CF8346-BE6A-8F4B-AD52-1F5428D27F78}">
      <dgm:prSet/>
      <dgm:spPr/>
      <dgm:t>
        <a:bodyPr/>
        <a:lstStyle/>
        <a:p>
          <a:endParaRPr lang="en-US"/>
        </a:p>
      </dgm:t>
    </dgm:pt>
    <dgm:pt modelId="{A2C0C62C-35E7-324E-90C3-C9D8510AB650}" type="sibTrans" cxnId="{13CF8346-BE6A-8F4B-AD52-1F5428D27F78}">
      <dgm:prSet/>
      <dgm:spPr/>
      <dgm:t>
        <a:bodyPr/>
        <a:lstStyle/>
        <a:p>
          <a:endParaRPr lang="en-US"/>
        </a:p>
      </dgm:t>
    </dgm:pt>
    <dgm:pt modelId="{2C3ACD12-9E9F-5F40-8A44-EA82639AC3CF}" type="pres">
      <dgm:prSet presAssocID="{4A290CBD-316C-0741-A549-A54455FEB2C0}" presName="diagram" presStyleCnt="0">
        <dgm:presLayoutVars>
          <dgm:chMax val="1"/>
          <dgm:dir/>
          <dgm:animLvl val="ctr"/>
          <dgm:resizeHandles val="exact"/>
        </dgm:presLayoutVars>
      </dgm:prSet>
      <dgm:spPr/>
    </dgm:pt>
    <dgm:pt modelId="{5A6FAEB0-36A1-6940-BF3B-870B6F5BD24F}" type="pres">
      <dgm:prSet presAssocID="{4A290CBD-316C-0741-A549-A54455FEB2C0}" presName="matrix" presStyleCnt="0"/>
      <dgm:spPr/>
    </dgm:pt>
    <dgm:pt modelId="{0F0B0D85-75EC-3247-A855-68BC67D7F72B}" type="pres">
      <dgm:prSet presAssocID="{4A290CBD-316C-0741-A549-A54455FEB2C0}" presName="tile1" presStyleLbl="node1" presStyleIdx="0" presStyleCnt="4"/>
      <dgm:spPr/>
    </dgm:pt>
    <dgm:pt modelId="{3DEFAE94-F1DF-254D-AA17-F28F4B2B8B07}" type="pres">
      <dgm:prSet presAssocID="{4A290CBD-316C-0741-A549-A54455FEB2C0}" presName="tile1text" presStyleLbl="node1" presStyleIdx="0" presStyleCnt="4">
        <dgm:presLayoutVars>
          <dgm:chMax val="0"/>
          <dgm:chPref val="0"/>
          <dgm:bulletEnabled val="1"/>
        </dgm:presLayoutVars>
      </dgm:prSet>
      <dgm:spPr/>
    </dgm:pt>
    <dgm:pt modelId="{EE179BDA-FE62-E94B-B32E-1F400F4243AC}" type="pres">
      <dgm:prSet presAssocID="{4A290CBD-316C-0741-A549-A54455FEB2C0}" presName="tile2" presStyleLbl="node1" presStyleIdx="1" presStyleCnt="4" custScaleX="100001"/>
      <dgm:spPr/>
    </dgm:pt>
    <dgm:pt modelId="{7B78A2B6-5DDC-E448-812E-30A43DC3BBE1}" type="pres">
      <dgm:prSet presAssocID="{4A290CBD-316C-0741-A549-A54455FEB2C0}" presName="tile2text" presStyleLbl="node1" presStyleIdx="1" presStyleCnt="4">
        <dgm:presLayoutVars>
          <dgm:chMax val="0"/>
          <dgm:chPref val="0"/>
          <dgm:bulletEnabled val="1"/>
        </dgm:presLayoutVars>
      </dgm:prSet>
      <dgm:spPr/>
    </dgm:pt>
    <dgm:pt modelId="{6F133587-8AB5-DD44-BA10-304D9455D84B}" type="pres">
      <dgm:prSet presAssocID="{4A290CBD-316C-0741-A549-A54455FEB2C0}" presName="tile3" presStyleLbl="node1" presStyleIdx="2" presStyleCnt="4"/>
      <dgm:spPr/>
    </dgm:pt>
    <dgm:pt modelId="{BFA47467-59F3-FE44-AF44-D9DA734A0D67}" type="pres">
      <dgm:prSet presAssocID="{4A290CBD-316C-0741-A549-A54455FEB2C0}" presName="tile3text" presStyleLbl="node1" presStyleIdx="2" presStyleCnt="4">
        <dgm:presLayoutVars>
          <dgm:chMax val="0"/>
          <dgm:chPref val="0"/>
          <dgm:bulletEnabled val="1"/>
        </dgm:presLayoutVars>
      </dgm:prSet>
      <dgm:spPr/>
    </dgm:pt>
    <dgm:pt modelId="{06E1E18B-8D64-664B-A69E-37334017BBF6}" type="pres">
      <dgm:prSet presAssocID="{4A290CBD-316C-0741-A549-A54455FEB2C0}" presName="tile4" presStyleLbl="node1" presStyleIdx="3" presStyleCnt="4"/>
      <dgm:spPr/>
    </dgm:pt>
    <dgm:pt modelId="{19C2CF03-631B-B840-B964-5DE81BD18905}" type="pres">
      <dgm:prSet presAssocID="{4A290CBD-316C-0741-A549-A54455FEB2C0}" presName="tile4text" presStyleLbl="node1" presStyleIdx="3" presStyleCnt="4">
        <dgm:presLayoutVars>
          <dgm:chMax val="0"/>
          <dgm:chPref val="0"/>
          <dgm:bulletEnabled val="1"/>
        </dgm:presLayoutVars>
      </dgm:prSet>
      <dgm:spPr/>
    </dgm:pt>
    <dgm:pt modelId="{45FE6A4D-1036-B840-9095-4DBA74068862}" type="pres">
      <dgm:prSet presAssocID="{4A290CBD-316C-0741-A549-A54455FEB2C0}" presName="centerTile" presStyleLbl="fgShp" presStyleIdx="0" presStyleCnt="1" custScaleX="133100" custScaleY="133100">
        <dgm:presLayoutVars>
          <dgm:chMax val="0"/>
          <dgm:chPref val="0"/>
        </dgm:presLayoutVars>
      </dgm:prSet>
      <dgm:spPr/>
    </dgm:pt>
  </dgm:ptLst>
  <dgm:cxnLst>
    <dgm:cxn modelId="{746DB70E-3712-544E-95D7-76E9383DC549}" type="presOf" srcId="{4E4B7BC6-D4FE-144D-8791-C41A87981CD0}" destId="{BFA47467-59F3-FE44-AF44-D9DA734A0D67}" srcOrd="1" destOrd="0" presId="urn:microsoft.com/office/officeart/2005/8/layout/matrix1"/>
    <dgm:cxn modelId="{9CF8671C-3DE3-7544-8C5D-A962C3C81677}" srcId="{3883BDE1-0989-E645-B920-F56EE48CA36D}" destId="{4E4B7BC6-D4FE-144D-8791-C41A87981CD0}" srcOrd="2" destOrd="0" parTransId="{3A3D882E-A4D1-FB43-9ABB-B509D49A995B}" sibTransId="{40471BCE-427B-A147-9E94-3962AB65D1B9}"/>
    <dgm:cxn modelId="{6D89B62B-BE9E-A24F-8A2A-F2EA8B9479B6}" type="presOf" srcId="{3883BDE1-0989-E645-B920-F56EE48CA36D}" destId="{45FE6A4D-1036-B840-9095-4DBA74068862}" srcOrd="0" destOrd="0" presId="urn:microsoft.com/office/officeart/2005/8/layout/matrix1"/>
    <dgm:cxn modelId="{13CF8346-BE6A-8F4B-AD52-1F5428D27F78}" srcId="{3883BDE1-0989-E645-B920-F56EE48CA36D}" destId="{CCADF1BB-3FE1-3547-9558-AF951E622F67}" srcOrd="3" destOrd="0" parTransId="{9337A9EC-4E40-3846-8814-610BA57453DA}" sibTransId="{A2C0C62C-35E7-324E-90C3-C9D8510AB650}"/>
    <dgm:cxn modelId="{1A2E096A-1F18-1C46-A685-0DF7A3F217A3}" type="presOf" srcId="{D4BA92BB-691B-4040-A4AA-7A67A5B4AB78}" destId="{0F0B0D85-75EC-3247-A855-68BC67D7F72B}" srcOrd="0" destOrd="0" presId="urn:microsoft.com/office/officeart/2005/8/layout/matrix1"/>
    <dgm:cxn modelId="{2684FB74-71CA-E047-9E6C-1681C777246E}" srcId="{4A290CBD-316C-0741-A549-A54455FEB2C0}" destId="{3883BDE1-0989-E645-B920-F56EE48CA36D}" srcOrd="0" destOrd="0" parTransId="{6078273D-B63F-6643-A2C6-2305ADFEF1B6}" sibTransId="{A556A964-5B7A-2241-BB29-5A246BBFEA08}"/>
    <dgm:cxn modelId="{30B47893-0D14-A146-9990-1D8D96A80985}" type="presOf" srcId="{4E4B7BC6-D4FE-144D-8791-C41A87981CD0}" destId="{6F133587-8AB5-DD44-BA10-304D9455D84B}" srcOrd="0" destOrd="0" presId="urn:microsoft.com/office/officeart/2005/8/layout/matrix1"/>
    <dgm:cxn modelId="{C66926A0-7D24-3847-A329-A48F12569DE2}" srcId="{3883BDE1-0989-E645-B920-F56EE48CA36D}" destId="{D4BA92BB-691B-4040-A4AA-7A67A5B4AB78}" srcOrd="0" destOrd="0" parTransId="{B4F25104-4E79-DB4C-981A-DE06FA614FA7}" sibTransId="{3734C7F4-2D91-6147-900D-BD9AA4827108}"/>
    <dgm:cxn modelId="{6C6D7CAA-FBE9-5041-B062-8896AF109632}" type="presOf" srcId="{D4BA92BB-691B-4040-A4AA-7A67A5B4AB78}" destId="{3DEFAE94-F1DF-254D-AA17-F28F4B2B8B07}" srcOrd="1" destOrd="0" presId="urn:microsoft.com/office/officeart/2005/8/layout/matrix1"/>
    <dgm:cxn modelId="{30CD4DB6-0442-284B-83E5-04FE1EF78D53}" srcId="{3883BDE1-0989-E645-B920-F56EE48CA36D}" destId="{B6769D10-AED9-C04B-A638-4428C3CE538D}" srcOrd="1" destOrd="0" parTransId="{4A11AFF9-D0DD-4D40-94CF-3B00C01B3037}" sibTransId="{94EC3061-E9AD-E942-8B7F-D0EB7A73052F}"/>
    <dgm:cxn modelId="{995D8FB9-DFD0-F046-9296-235D0C0DBF81}" type="presOf" srcId="{4A290CBD-316C-0741-A549-A54455FEB2C0}" destId="{2C3ACD12-9E9F-5F40-8A44-EA82639AC3CF}" srcOrd="0" destOrd="0" presId="urn:microsoft.com/office/officeart/2005/8/layout/matrix1"/>
    <dgm:cxn modelId="{C5D0F2C4-0FBB-F94F-96D9-2FCFAD97111E}" type="presOf" srcId="{B6769D10-AED9-C04B-A638-4428C3CE538D}" destId="{EE179BDA-FE62-E94B-B32E-1F400F4243AC}" srcOrd="0" destOrd="0" presId="urn:microsoft.com/office/officeart/2005/8/layout/matrix1"/>
    <dgm:cxn modelId="{A1FF80C9-3A62-F040-B290-7304E4825BA9}" type="presOf" srcId="{CCADF1BB-3FE1-3547-9558-AF951E622F67}" destId="{06E1E18B-8D64-664B-A69E-37334017BBF6}" srcOrd="0" destOrd="0" presId="urn:microsoft.com/office/officeart/2005/8/layout/matrix1"/>
    <dgm:cxn modelId="{849DFECA-46B0-F048-9444-208D3B876B76}" type="presOf" srcId="{CCADF1BB-3FE1-3547-9558-AF951E622F67}" destId="{19C2CF03-631B-B840-B964-5DE81BD18905}" srcOrd="1" destOrd="0" presId="urn:microsoft.com/office/officeart/2005/8/layout/matrix1"/>
    <dgm:cxn modelId="{F99595CC-05BE-9445-9409-547A16BA1741}" type="presOf" srcId="{B6769D10-AED9-C04B-A638-4428C3CE538D}" destId="{7B78A2B6-5DDC-E448-812E-30A43DC3BBE1}" srcOrd="1" destOrd="0" presId="urn:microsoft.com/office/officeart/2005/8/layout/matrix1"/>
    <dgm:cxn modelId="{CC4F5A09-F6AB-D14E-B118-72DE92BB0C8C}" type="presParOf" srcId="{2C3ACD12-9E9F-5F40-8A44-EA82639AC3CF}" destId="{5A6FAEB0-36A1-6940-BF3B-870B6F5BD24F}" srcOrd="0" destOrd="0" presId="urn:microsoft.com/office/officeart/2005/8/layout/matrix1"/>
    <dgm:cxn modelId="{91700B3E-AC9F-B342-83EA-58370116B420}" type="presParOf" srcId="{5A6FAEB0-36A1-6940-BF3B-870B6F5BD24F}" destId="{0F0B0D85-75EC-3247-A855-68BC67D7F72B}" srcOrd="0" destOrd="0" presId="urn:microsoft.com/office/officeart/2005/8/layout/matrix1"/>
    <dgm:cxn modelId="{7BA41BDC-F418-BE44-9056-1EC4D9A0682B}" type="presParOf" srcId="{5A6FAEB0-36A1-6940-BF3B-870B6F5BD24F}" destId="{3DEFAE94-F1DF-254D-AA17-F28F4B2B8B07}" srcOrd="1" destOrd="0" presId="urn:microsoft.com/office/officeart/2005/8/layout/matrix1"/>
    <dgm:cxn modelId="{6942109D-D443-644B-8688-A54DB1A22AEB}" type="presParOf" srcId="{5A6FAEB0-36A1-6940-BF3B-870B6F5BD24F}" destId="{EE179BDA-FE62-E94B-B32E-1F400F4243AC}" srcOrd="2" destOrd="0" presId="urn:microsoft.com/office/officeart/2005/8/layout/matrix1"/>
    <dgm:cxn modelId="{7851B151-E539-DF46-AC63-9BD735F96C83}" type="presParOf" srcId="{5A6FAEB0-36A1-6940-BF3B-870B6F5BD24F}" destId="{7B78A2B6-5DDC-E448-812E-30A43DC3BBE1}" srcOrd="3" destOrd="0" presId="urn:microsoft.com/office/officeart/2005/8/layout/matrix1"/>
    <dgm:cxn modelId="{A7DC00F0-0182-E548-B21F-D8A64978578F}" type="presParOf" srcId="{5A6FAEB0-36A1-6940-BF3B-870B6F5BD24F}" destId="{6F133587-8AB5-DD44-BA10-304D9455D84B}" srcOrd="4" destOrd="0" presId="urn:microsoft.com/office/officeart/2005/8/layout/matrix1"/>
    <dgm:cxn modelId="{815F01A2-7803-074E-9110-BA620D3A97DD}" type="presParOf" srcId="{5A6FAEB0-36A1-6940-BF3B-870B6F5BD24F}" destId="{BFA47467-59F3-FE44-AF44-D9DA734A0D67}" srcOrd="5" destOrd="0" presId="urn:microsoft.com/office/officeart/2005/8/layout/matrix1"/>
    <dgm:cxn modelId="{185E1849-BB80-AB47-B374-EC4FBEC980CB}" type="presParOf" srcId="{5A6FAEB0-36A1-6940-BF3B-870B6F5BD24F}" destId="{06E1E18B-8D64-664B-A69E-37334017BBF6}" srcOrd="6" destOrd="0" presId="urn:microsoft.com/office/officeart/2005/8/layout/matrix1"/>
    <dgm:cxn modelId="{4ED77A5E-0750-E041-9616-FF0479B65A9B}" type="presParOf" srcId="{5A6FAEB0-36A1-6940-BF3B-870B6F5BD24F}" destId="{19C2CF03-631B-B840-B964-5DE81BD18905}" srcOrd="7" destOrd="0" presId="urn:microsoft.com/office/officeart/2005/8/layout/matrix1"/>
    <dgm:cxn modelId="{DAB3534F-3E05-C14D-B94E-FBE30DA29645}" type="presParOf" srcId="{2C3ACD12-9E9F-5F40-8A44-EA82639AC3CF}" destId="{45FE6A4D-1036-B840-9095-4DBA740688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5267C-4310-DE4C-B09E-CBA1679ACBD9}" type="doc">
      <dgm:prSet loTypeId="urn:microsoft.com/office/officeart/2005/8/layout/vList5" loCatId="relationship" qsTypeId="urn:microsoft.com/office/officeart/2005/8/quickstyle/simple1" qsCatId="simple" csTypeId="urn:microsoft.com/office/officeart/2005/8/colors/accent1_2" csCatId="accent1" phldr="1"/>
      <dgm:spPr/>
      <dgm:t>
        <a:bodyPr/>
        <a:lstStyle/>
        <a:p>
          <a:endParaRPr lang="en-US"/>
        </a:p>
      </dgm:t>
    </dgm:pt>
    <dgm:pt modelId="{5F441B78-FE5D-ED41-9367-480332CB2BE6}">
      <dgm:prSet phldrT="[Text]" custT="1"/>
      <dgm:spPr>
        <a:solidFill>
          <a:srgbClr val="003057"/>
        </a:solidFill>
      </dgm:spPr>
      <dgm:t>
        <a:bodyPr/>
        <a:lstStyle/>
        <a:p>
          <a:r>
            <a:rPr lang="en-US" sz="2800" dirty="0"/>
            <a:t>Establish cross-institutional partnerships developing a pipeline for students with disabilities with desired academic profiles</a:t>
          </a:r>
        </a:p>
      </dgm:t>
    </dgm:pt>
    <dgm:pt modelId="{FFD92297-951F-B544-A57C-02CDEC6A1690}" type="parTrans" cxnId="{5029964E-A671-AF40-9005-1E2C66E67FB5}">
      <dgm:prSet/>
      <dgm:spPr/>
      <dgm:t>
        <a:bodyPr/>
        <a:lstStyle/>
        <a:p>
          <a:endParaRPr lang="en-US"/>
        </a:p>
      </dgm:t>
    </dgm:pt>
    <dgm:pt modelId="{40EEA2DF-139F-4944-BA26-49C4205D0984}" type="sibTrans" cxnId="{5029964E-A671-AF40-9005-1E2C66E67FB5}">
      <dgm:prSet/>
      <dgm:spPr/>
      <dgm:t>
        <a:bodyPr/>
        <a:lstStyle/>
        <a:p>
          <a:endParaRPr lang="en-US"/>
        </a:p>
      </dgm:t>
    </dgm:pt>
    <dgm:pt modelId="{90ECC9F7-98E8-0741-B97A-FD58442E4DC3}">
      <dgm:prSet phldrT="[Text]" custT="1"/>
      <dgm:spPr/>
      <dgm:t>
        <a:bodyPr/>
        <a:lstStyle/>
        <a:p>
          <a:r>
            <a:rPr lang="en-US" sz="2800" dirty="0"/>
            <a:t>Create bridge programming that provides students with the opportunity to:</a:t>
          </a:r>
        </a:p>
      </dgm:t>
    </dgm:pt>
    <dgm:pt modelId="{7712D249-0E8C-444C-86DE-1BB402F836D6}" type="parTrans" cxnId="{175ABFD5-F2C4-C746-B4A0-065061D7D99C}">
      <dgm:prSet/>
      <dgm:spPr/>
      <dgm:t>
        <a:bodyPr/>
        <a:lstStyle/>
        <a:p>
          <a:endParaRPr lang="en-US"/>
        </a:p>
      </dgm:t>
    </dgm:pt>
    <dgm:pt modelId="{4140DFFD-71ED-AD40-9F6C-8583DEAB06DF}" type="sibTrans" cxnId="{175ABFD5-F2C4-C746-B4A0-065061D7D99C}">
      <dgm:prSet/>
      <dgm:spPr/>
      <dgm:t>
        <a:bodyPr/>
        <a:lstStyle/>
        <a:p>
          <a:endParaRPr lang="en-US"/>
        </a:p>
      </dgm:t>
    </dgm:pt>
    <dgm:pt modelId="{FC9C4378-30C1-6E43-A397-80A6D6EF5700}">
      <dgm:prSet phldrT="[Text]" custT="1"/>
      <dgm:spPr/>
      <dgm:t>
        <a:bodyPr/>
        <a:lstStyle/>
        <a:p>
          <a:r>
            <a:rPr lang="en-US" sz="2400" dirty="0">
              <a:latin typeface="+mj-lt"/>
            </a:rPr>
            <a:t>Understand the accommodations process at the university level </a:t>
          </a:r>
        </a:p>
      </dgm:t>
    </dgm:pt>
    <dgm:pt modelId="{975B3714-C72E-FF46-AC8D-A5BB76F0018B}" type="parTrans" cxnId="{EC45FFFB-4AC0-DF41-A137-F70E713034C6}">
      <dgm:prSet/>
      <dgm:spPr/>
      <dgm:t>
        <a:bodyPr/>
        <a:lstStyle/>
        <a:p>
          <a:endParaRPr lang="en-US"/>
        </a:p>
      </dgm:t>
    </dgm:pt>
    <dgm:pt modelId="{67C851C6-8BB2-FC43-98D4-7AFC7CB603A8}" type="sibTrans" cxnId="{EC45FFFB-4AC0-DF41-A137-F70E713034C6}">
      <dgm:prSet/>
      <dgm:spPr/>
      <dgm:t>
        <a:bodyPr/>
        <a:lstStyle/>
        <a:p>
          <a:endParaRPr lang="en-US"/>
        </a:p>
      </dgm:t>
    </dgm:pt>
    <dgm:pt modelId="{8757B8F8-1A88-9542-9719-97BF7DE68468}">
      <dgm:prSet custT="1"/>
      <dgm:spPr/>
      <dgm:t>
        <a:bodyPr/>
        <a:lstStyle/>
        <a:p>
          <a:r>
            <a:rPr lang="en-US" sz="2400" dirty="0">
              <a:latin typeface="+mj-lt"/>
            </a:rPr>
            <a:t>Practice engaging in self-advocacy</a:t>
          </a:r>
        </a:p>
      </dgm:t>
    </dgm:pt>
    <dgm:pt modelId="{5C16D657-214B-3847-896D-1DEF3A94B98F}" type="parTrans" cxnId="{632E2BE9-B8AD-4040-9534-61D6EF97B218}">
      <dgm:prSet/>
      <dgm:spPr/>
      <dgm:t>
        <a:bodyPr/>
        <a:lstStyle/>
        <a:p>
          <a:endParaRPr lang="en-US"/>
        </a:p>
      </dgm:t>
    </dgm:pt>
    <dgm:pt modelId="{9E21AE37-B129-B148-BB4A-422486751D08}" type="sibTrans" cxnId="{632E2BE9-B8AD-4040-9534-61D6EF97B218}">
      <dgm:prSet/>
      <dgm:spPr/>
      <dgm:t>
        <a:bodyPr/>
        <a:lstStyle/>
        <a:p>
          <a:endParaRPr lang="en-US"/>
        </a:p>
      </dgm:t>
    </dgm:pt>
    <dgm:pt modelId="{C799B28D-C473-084C-ADC1-8EA96BCDFCAC}">
      <dgm:prSet custT="1"/>
      <dgm:spPr/>
      <dgm:t>
        <a:bodyPr/>
        <a:lstStyle/>
        <a:p>
          <a:r>
            <a:rPr lang="en-US" sz="2400" dirty="0">
              <a:latin typeface="+mj-lt"/>
            </a:rPr>
            <a:t>Develop a network of on-campus supports within and outside of Disability Support Services</a:t>
          </a:r>
        </a:p>
      </dgm:t>
    </dgm:pt>
    <dgm:pt modelId="{CF7F2744-D422-674D-A9A9-A6AFCE8C0EEE}" type="parTrans" cxnId="{DD5210E4-2A91-D443-83B9-6B76512845D4}">
      <dgm:prSet/>
      <dgm:spPr/>
      <dgm:t>
        <a:bodyPr/>
        <a:lstStyle/>
        <a:p>
          <a:endParaRPr lang="en-US"/>
        </a:p>
      </dgm:t>
    </dgm:pt>
    <dgm:pt modelId="{55490932-ABDB-B64A-AFAE-026ED20CA30D}" type="sibTrans" cxnId="{DD5210E4-2A91-D443-83B9-6B76512845D4}">
      <dgm:prSet/>
      <dgm:spPr/>
      <dgm:t>
        <a:bodyPr/>
        <a:lstStyle/>
        <a:p>
          <a:endParaRPr lang="en-US"/>
        </a:p>
      </dgm:t>
    </dgm:pt>
    <dgm:pt modelId="{18A4D755-DAED-8B43-83F7-D44613307162}">
      <dgm:prSet custT="1"/>
      <dgm:spPr/>
      <dgm:t>
        <a:bodyPr/>
        <a:lstStyle/>
        <a:p>
          <a:r>
            <a:rPr lang="en-US" sz="2400" dirty="0">
              <a:latin typeface="+mj-lt"/>
            </a:rPr>
            <a:t>Provide pre-enrollment course options for credit to allow for credit buffering and timely degree completion</a:t>
          </a:r>
        </a:p>
      </dgm:t>
    </dgm:pt>
    <dgm:pt modelId="{B7E6CB94-5243-164C-95C4-1E140B14ACD9}" type="parTrans" cxnId="{D680BA02-5998-CB4A-8AA0-47451FF38EFF}">
      <dgm:prSet/>
      <dgm:spPr/>
      <dgm:t>
        <a:bodyPr/>
        <a:lstStyle/>
        <a:p>
          <a:endParaRPr lang="en-US"/>
        </a:p>
      </dgm:t>
    </dgm:pt>
    <dgm:pt modelId="{4DFF1726-CBF4-2A43-82D5-1CEEB4C4A567}" type="sibTrans" cxnId="{D680BA02-5998-CB4A-8AA0-47451FF38EFF}">
      <dgm:prSet/>
      <dgm:spPr/>
      <dgm:t>
        <a:bodyPr/>
        <a:lstStyle/>
        <a:p>
          <a:endParaRPr lang="en-US"/>
        </a:p>
      </dgm:t>
    </dgm:pt>
    <dgm:pt modelId="{258171AE-3A73-C840-9657-E1E53646262B}" type="pres">
      <dgm:prSet presAssocID="{8E25267C-4310-DE4C-B09E-CBA1679ACBD9}" presName="Name0" presStyleCnt="0">
        <dgm:presLayoutVars>
          <dgm:dir/>
          <dgm:animLvl val="lvl"/>
          <dgm:resizeHandles val="exact"/>
        </dgm:presLayoutVars>
      </dgm:prSet>
      <dgm:spPr/>
    </dgm:pt>
    <dgm:pt modelId="{E885D9D0-D1BE-EF47-9A0B-9C8968CCE8F1}" type="pres">
      <dgm:prSet presAssocID="{5F441B78-FE5D-ED41-9367-480332CB2BE6}" presName="linNode" presStyleCnt="0"/>
      <dgm:spPr/>
    </dgm:pt>
    <dgm:pt modelId="{6A2F8207-70A1-A04D-8ED8-AB6AFBB90521}" type="pres">
      <dgm:prSet presAssocID="{5F441B78-FE5D-ED41-9367-480332CB2BE6}" presName="parentText" presStyleLbl="node1" presStyleIdx="0" presStyleCnt="2" custScaleX="277778" custScaleY="30359" custLinFactNeighborY="-1728">
        <dgm:presLayoutVars>
          <dgm:chMax val="1"/>
          <dgm:bulletEnabled val="1"/>
        </dgm:presLayoutVars>
      </dgm:prSet>
      <dgm:spPr/>
    </dgm:pt>
    <dgm:pt modelId="{FA0FC3F9-0983-7E48-B02B-02CBDDC079FB}" type="pres">
      <dgm:prSet presAssocID="{40EEA2DF-139F-4944-BA26-49C4205D0984}" presName="sp" presStyleCnt="0"/>
      <dgm:spPr/>
    </dgm:pt>
    <dgm:pt modelId="{7778FA8F-29B9-F542-8BF6-5108FE670231}" type="pres">
      <dgm:prSet presAssocID="{90ECC9F7-98E8-0741-B97A-FD58442E4DC3}" presName="linNode" presStyleCnt="0"/>
      <dgm:spPr/>
    </dgm:pt>
    <dgm:pt modelId="{BBA7559C-556A-FB4B-B56B-9C49EF404954}" type="pres">
      <dgm:prSet presAssocID="{90ECC9F7-98E8-0741-B97A-FD58442E4DC3}" presName="parentText" presStyleLbl="node1" presStyleIdx="1" presStyleCnt="2" custScaleY="82645">
        <dgm:presLayoutVars>
          <dgm:chMax val="1"/>
          <dgm:bulletEnabled val="1"/>
        </dgm:presLayoutVars>
      </dgm:prSet>
      <dgm:spPr/>
    </dgm:pt>
    <dgm:pt modelId="{3A52A32F-ADB5-DE45-9B85-1472920E5995}" type="pres">
      <dgm:prSet presAssocID="{90ECC9F7-98E8-0741-B97A-FD58442E4DC3}" presName="descendantText" presStyleLbl="alignAccFollowNode1" presStyleIdx="0" presStyleCnt="1" custScaleY="75132">
        <dgm:presLayoutVars>
          <dgm:bulletEnabled val="1"/>
        </dgm:presLayoutVars>
      </dgm:prSet>
      <dgm:spPr/>
    </dgm:pt>
  </dgm:ptLst>
  <dgm:cxnLst>
    <dgm:cxn modelId="{D680BA02-5998-CB4A-8AA0-47451FF38EFF}" srcId="{90ECC9F7-98E8-0741-B97A-FD58442E4DC3}" destId="{18A4D755-DAED-8B43-83F7-D44613307162}" srcOrd="3" destOrd="0" parTransId="{B7E6CB94-5243-164C-95C4-1E140B14ACD9}" sibTransId="{4DFF1726-CBF4-2A43-82D5-1CEEB4C4A567}"/>
    <dgm:cxn modelId="{A9547505-C0B0-B142-BB0F-A328396D18B3}" type="presOf" srcId="{8E25267C-4310-DE4C-B09E-CBA1679ACBD9}" destId="{258171AE-3A73-C840-9657-E1E53646262B}" srcOrd="0" destOrd="0" presId="urn:microsoft.com/office/officeart/2005/8/layout/vList5"/>
    <dgm:cxn modelId="{E250E20D-E9AB-F242-A72D-F3EAC62E72E1}" type="presOf" srcId="{8757B8F8-1A88-9542-9719-97BF7DE68468}" destId="{3A52A32F-ADB5-DE45-9B85-1472920E5995}" srcOrd="0" destOrd="1" presId="urn:microsoft.com/office/officeart/2005/8/layout/vList5"/>
    <dgm:cxn modelId="{5029964E-A671-AF40-9005-1E2C66E67FB5}" srcId="{8E25267C-4310-DE4C-B09E-CBA1679ACBD9}" destId="{5F441B78-FE5D-ED41-9367-480332CB2BE6}" srcOrd="0" destOrd="0" parTransId="{FFD92297-951F-B544-A57C-02CDEC6A1690}" sibTransId="{40EEA2DF-139F-4944-BA26-49C4205D0984}"/>
    <dgm:cxn modelId="{0649D580-7346-4F46-8151-0A83B48F2F0F}" type="presOf" srcId="{18A4D755-DAED-8B43-83F7-D44613307162}" destId="{3A52A32F-ADB5-DE45-9B85-1472920E5995}" srcOrd="0" destOrd="3" presId="urn:microsoft.com/office/officeart/2005/8/layout/vList5"/>
    <dgm:cxn modelId="{D94D77AF-DBFC-AB4D-A7C6-AECC4FA01609}" type="presOf" srcId="{5F441B78-FE5D-ED41-9367-480332CB2BE6}" destId="{6A2F8207-70A1-A04D-8ED8-AB6AFBB90521}" srcOrd="0" destOrd="0" presId="urn:microsoft.com/office/officeart/2005/8/layout/vList5"/>
    <dgm:cxn modelId="{F8C09CD4-8C0A-C94A-9EEF-652272CB6115}" type="presOf" srcId="{C799B28D-C473-084C-ADC1-8EA96BCDFCAC}" destId="{3A52A32F-ADB5-DE45-9B85-1472920E5995}" srcOrd="0" destOrd="2" presId="urn:microsoft.com/office/officeart/2005/8/layout/vList5"/>
    <dgm:cxn modelId="{175ABFD5-F2C4-C746-B4A0-065061D7D99C}" srcId="{8E25267C-4310-DE4C-B09E-CBA1679ACBD9}" destId="{90ECC9F7-98E8-0741-B97A-FD58442E4DC3}" srcOrd="1" destOrd="0" parTransId="{7712D249-0E8C-444C-86DE-1BB402F836D6}" sibTransId="{4140DFFD-71ED-AD40-9F6C-8583DEAB06DF}"/>
    <dgm:cxn modelId="{5F22E3D6-9ED6-0A42-9DCD-8024174BC717}" type="presOf" srcId="{90ECC9F7-98E8-0741-B97A-FD58442E4DC3}" destId="{BBA7559C-556A-FB4B-B56B-9C49EF404954}" srcOrd="0" destOrd="0" presId="urn:microsoft.com/office/officeart/2005/8/layout/vList5"/>
    <dgm:cxn modelId="{DD5210E4-2A91-D443-83B9-6B76512845D4}" srcId="{90ECC9F7-98E8-0741-B97A-FD58442E4DC3}" destId="{C799B28D-C473-084C-ADC1-8EA96BCDFCAC}" srcOrd="2" destOrd="0" parTransId="{CF7F2744-D422-674D-A9A9-A6AFCE8C0EEE}" sibTransId="{55490932-ABDB-B64A-AFAE-026ED20CA30D}"/>
    <dgm:cxn modelId="{632E2BE9-B8AD-4040-9534-61D6EF97B218}" srcId="{90ECC9F7-98E8-0741-B97A-FD58442E4DC3}" destId="{8757B8F8-1A88-9542-9719-97BF7DE68468}" srcOrd="1" destOrd="0" parTransId="{5C16D657-214B-3847-896D-1DEF3A94B98F}" sibTransId="{9E21AE37-B129-B148-BB4A-422486751D08}"/>
    <dgm:cxn modelId="{EC45FFFB-4AC0-DF41-A137-F70E713034C6}" srcId="{90ECC9F7-98E8-0741-B97A-FD58442E4DC3}" destId="{FC9C4378-30C1-6E43-A397-80A6D6EF5700}" srcOrd="0" destOrd="0" parTransId="{975B3714-C72E-FF46-AC8D-A5BB76F0018B}" sibTransId="{67C851C6-8BB2-FC43-98D4-7AFC7CB603A8}"/>
    <dgm:cxn modelId="{A621A4FE-E551-924F-BF63-F39A72CE81F7}" type="presOf" srcId="{FC9C4378-30C1-6E43-A397-80A6D6EF5700}" destId="{3A52A32F-ADB5-DE45-9B85-1472920E5995}" srcOrd="0" destOrd="0" presId="urn:microsoft.com/office/officeart/2005/8/layout/vList5"/>
    <dgm:cxn modelId="{2CF22982-FDAB-964A-B12F-9CF89E32DB89}" type="presParOf" srcId="{258171AE-3A73-C840-9657-E1E53646262B}" destId="{E885D9D0-D1BE-EF47-9A0B-9C8968CCE8F1}" srcOrd="0" destOrd="0" presId="urn:microsoft.com/office/officeart/2005/8/layout/vList5"/>
    <dgm:cxn modelId="{C8C49141-0595-A645-AA9B-7CD376376248}" type="presParOf" srcId="{E885D9D0-D1BE-EF47-9A0B-9C8968CCE8F1}" destId="{6A2F8207-70A1-A04D-8ED8-AB6AFBB90521}" srcOrd="0" destOrd="0" presId="urn:microsoft.com/office/officeart/2005/8/layout/vList5"/>
    <dgm:cxn modelId="{E6572FFD-B96D-ED48-A943-48A6D2E04EB5}" type="presParOf" srcId="{258171AE-3A73-C840-9657-E1E53646262B}" destId="{FA0FC3F9-0983-7E48-B02B-02CBDDC079FB}" srcOrd="1" destOrd="0" presId="urn:microsoft.com/office/officeart/2005/8/layout/vList5"/>
    <dgm:cxn modelId="{B9BEDDCD-EB36-7443-9B63-D485ECAC932D}" type="presParOf" srcId="{258171AE-3A73-C840-9657-E1E53646262B}" destId="{7778FA8F-29B9-F542-8BF6-5108FE670231}" srcOrd="2" destOrd="0" presId="urn:microsoft.com/office/officeart/2005/8/layout/vList5"/>
    <dgm:cxn modelId="{AD827DBE-B8CE-754A-BF97-138DA408E765}" type="presParOf" srcId="{7778FA8F-29B9-F542-8BF6-5108FE670231}" destId="{BBA7559C-556A-FB4B-B56B-9C49EF404954}" srcOrd="0" destOrd="0" presId="urn:microsoft.com/office/officeart/2005/8/layout/vList5"/>
    <dgm:cxn modelId="{FE8551A3-D75E-D54C-8B53-4EF6B7FE7FFA}" type="presParOf" srcId="{7778FA8F-29B9-F542-8BF6-5108FE670231}" destId="{3A52A32F-ADB5-DE45-9B85-1472920E59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402811-3F49-46C2-B4DC-BC0CF27392DD}" type="doc">
      <dgm:prSet loTypeId="urn:microsoft.com/office/officeart/2005/8/layout/hList1" loCatId="relationship" qsTypeId="urn:microsoft.com/office/officeart/2005/8/quickstyle/simple4" qsCatId="simple" csTypeId="urn:microsoft.com/office/officeart/2005/8/colors/accent1_2" csCatId="accent1" phldr="1"/>
      <dgm:spPr/>
      <dgm:t>
        <a:bodyPr/>
        <a:lstStyle/>
        <a:p>
          <a:endParaRPr lang="en-US"/>
        </a:p>
      </dgm:t>
    </dgm:pt>
    <dgm:pt modelId="{247571E6-E1BC-4794-B60B-0446DAEB7DD2}">
      <dgm:prSet custT="1"/>
      <dgm:spPr>
        <a:solidFill>
          <a:srgbClr val="E0E0E0">
            <a:alpha val="90000"/>
          </a:srgbClr>
        </a:solidFill>
      </dgm:spPr>
      <dgm:t>
        <a:bodyPr/>
        <a:lstStyle/>
        <a:p>
          <a:r>
            <a:rPr lang="en-US" sz="2000" dirty="0">
              <a:latin typeface="+mj-lt"/>
            </a:rPr>
            <a:t>You ask the students in your Physics I class to pair up. You see that the only two black students in the class are in opposite corners. You watch as people mull about - everyone else pairs up and the two of them eventually find each other.</a:t>
          </a:r>
        </a:p>
        <a:p>
          <a:endParaRPr lang="en-US" sz="2000" dirty="0">
            <a:latin typeface="+mj-lt"/>
          </a:endParaRPr>
        </a:p>
        <a:p>
          <a:r>
            <a:rPr lang="en-US" sz="2000" dirty="0">
              <a:latin typeface="+mj-lt"/>
            </a:rPr>
            <a:t>What could you have done to lessen (rather than highlight) the marginalization of the two students?</a:t>
          </a:r>
        </a:p>
      </dgm:t>
    </dgm:pt>
    <dgm:pt modelId="{B443EC09-C90D-4697-B097-35845763DC7A}" type="parTrans" cxnId="{7331603F-81D5-497F-A05A-E5812C5C47BF}">
      <dgm:prSet/>
      <dgm:spPr/>
      <dgm:t>
        <a:bodyPr/>
        <a:lstStyle/>
        <a:p>
          <a:endParaRPr lang="en-US"/>
        </a:p>
      </dgm:t>
    </dgm:pt>
    <dgm:pt modelId="{76332D61-07FB-4A82-B971-C7A73FEE4527}" type="sibTrans" cxnId="{7331603F-81D5-497F-A05A-E5812C5C47BF}">
      <dgm:prSet phldrT="01" phldr="0"/>
      <dgm:spPr/>
    </dgm:pt>
    <dgm:pt modelId="{92AA7C3A-8A9F-47A9-B4FA-73CA28E60415}">
      <dgm:prSet custT="1"/>
      <dgm:spPr>
        <a:solidFill>
          <a:srgbClr val="E0E0E0">
            <a:alpha val="90000"/>
          </a:srgbClr>
        </a:solidFill>
      </dgm:spPr>
      <dgm:t>
        <a:bodyPr/>
        <a:lstStyle/>
        <a:p>
          <a:pPr>
            <a:lnSpc>
              <a:spcPct val="90000"/>
            </a:lnSpc>
          </a:pPr>
          <a:r>
            <a:rPr lang="en-US" sz="2000" dirty="0">
              <a:latin typeface="+mj-lt"/>
            </a:rPr>
            <a:t>Calculus students in your class are asked to work in groups of 3. </a:t>
          </a:r>
        </a:p>
        <a:p>
          <a:pPr>
            <a:lnSpc>
              <a:spcPct val="100000"/>
            </a:lnSpc>
          </a:pPr>
          <a:endParaRPr lang="en-US" sz="1400" dirty="0">
            <a:latin typeface="+mj-lt"/>
          </a:endParaRPr>
        </a:p>
        <a:p>
          <a:pPr>
            <a:lnSpc>
              <a:spcPct val="90000"/>
            </a:lnSpc>
          </a:pPr>
          <a:r>
            <a:rPr lang="en-US" sz="2000" dirty="0">
              <a:latin typeface="+mj-lt"/>
            </a:rPr>
            <a:t>Tori is an outgoing – and very good – student, but one day she finds herself  in a group with two guys. You notice that she is not participating as usual.  When asked after class, she tells you that the boys kept interrupting her &amp; ignoring her ideas – so she decided to just work by herself.</a:t>
          </a:r>
        </a:p>
        <a:p>
          <a:pPr>
            <a:lnSpc>
              <a:spcPct val="90000"/>
            </a:lnSpc>
          </a:pPr>
          <a:endParaRPr lang="en-US" sz="1400" dirty="0">
            <a:latin typeface="+mj-lt"/>
          </a:endParaRPr>
        </a:p>
        <a:p>
          <a:pPr>
            <a:lnSpc>
              <a:spcPct val="90000"/>
            </a:lnSpc>
          </a:pPr>
          <a:r>
            <a:rPr lang="en" sz="2000" dirty="0">
              <a:latin typeface="+mj-lt"/>
            </a:rPr>
            <a:t>What do you do? </a:t>
          </a:r>
          <a:endParaRPr lang="en-US" sz="2000" dirty="0">
            <a:latin typeface="+mj-lt"/>
          </a:endParaRPr>
        </a:p>
      </dgm:t>
    </dgm:pt>
    <dgm:pt modelId="{CE6AF05B-3F7F-478A-B29B-9A6DD12526E2}" type="parTrans" cxnId="{40210428-1E2E-4C55-8589-8E9DA73A0B42}">
      <dgm:prSet/>
      <dgm:spPr/>
      <dgm:t>
        <a:bodyPr/>
        <a:lstStyle/>
        <a:p>
          <a:endParaRPr lang="en-US"/>
        </a:p>
      </dgm:t>
    </dgm:pt>
    <dgm:pt modelId="{1DAB326E-86F9-4CE2-997E-78B48004F2C0}" type="sibTrans" cxnId="{40210428-1E2E-4C55-8589-8E9DA73A0B42}">
      <dgm:prSet phldrT="02" phldr="0"/>
      <dgm:spPr/>
    </dgm:pt>
    <dgm:pt modelId="{E2E915C9-5CD5-8F48-892F-D9AEA9C1597A}">
      <dgm:prSet/>
      <dgm:spPr/>
      <dgm:t>
        <a:bodyPr/>
        <a:lstStyle/>
        <a:p>
          <a:r>
            <a:rPr lang="en-US" dirty="0"/>
            <a:t>01</a:t>
          </a:r>
        </a:p>
      </dgm:t>
    </dgm:pt>
    <dgm:pt modelId="{43704F42-24BA-0249-A439-EFF55478896F}" type="parTrans" cxnId="{367534AC-4C96-804D-90D2-9F7BC59994ED}">
      <dgm:prSet/>
      <dgm:spPr/>
      <dgm:t>
        <a:bodyPr/>
        <a:lstStyle/>
        <a:p>
          <a:endParaRPr lang="en-US"/>
        </a:p>
      </dgm:t>
    </dgm:pt>
    <dgm:pt modelId="{15BF5066-50DF-AF43-BFC9-ED3C7BDDDEDA}" type="sibTrans" cxnId="{367534AC-4C96-804D-90D2-9F7BC59994ED}">
      <dgm:prSet/>
      <dgm:spPr/>
      <dgm:t>
        <a:bodyPr/>
        <a:lstStyle/>
        <a:p>
          <a:endParaRPr lang="en-US"/>
        </a:p>
      </dgm:t>
    </dgm:pt>
    <dgm:pt modelId="{2D52D90E-5AAE-8C40-AB7B-7562DA03BED0}">
      <dgm:prSet/>
      <dgm:spPr>
        <a:solidFill>
          <a:srgbClr val="F4B825"/>
        </a:solidFill>
      </dgm:spPr>
      <dgm:t>
        <a:bodyPr/>
        <a:lstStyle/>
        <a:p>
          <a:r>
            <a:rPr lang="en-US" dirty="0"/>
            <a:t>02</a:t>
          </a:r>
        </a:p>
      </dgm:t>
    </dgm:pt>
    <dgm:pt modelId="{351FD42A-4A6A-0242-B84C-71B7260020A5}" type="parTrans" cxnId="{317CF664-CFCE-8C47-9ED0-225D17A24145}">
      <dgm:prSet/>
      <dgm:spPr/>
      <dgm:t>
        <a:bodyPr/>
        <a:lstStyle/>
        <a:p>
          <a:endParaRPr lang="en-US"/>
        </a:p>
      </dgm:t>
    </dgm:pt>
    <dgm:pt modelId="{D1941EE3-6E9D-FE41-8BEC-B559B7673AA0}" type="sibTrans" cxnId="{317CF664-CFCE-8C47-9ED0-225D17A24145}">
      <dgm:prSet/>
      <dgm:spPr/>
      <dgm:t>
        <a:bodyPr/>
        <a:lstStyle/>
        <a:p>
          <a:endParaRPr lang="en-US"/>
        </a:p>
      </dgm:t>
    </dgm:pt>
    <dgm:pt modelId="{A76A0648-35D1-A54B-9F66-D50B24FE5CCC}" type="pres">
      <dgm:prSet presAssocID="{B5402811-3F49-46C2-B4DC-BC0CF27392DD}" presName="Name0" presStyleCnt="0">
        <dgm:presLayoutVars>
          <dgm:dir/>
          <dgm:animLvl val="lvl"/>
          <dgm:resizeHandles val="exact"/>
        </dgm:presLayoutVars>
      </dgm:prSet>
      <dgm:spPr/>
    </dgm:pt>
    <dgm:pt modelId="{D68CF6BC-36C6-6843-AB32-7A4990833999}" type="pres">
      <dgm:prSet presAssocID="{E2E915C9-5CD5-8F48-892F-D9AEA9C1597A}" presName="composite" presStyleCnt="0"/>
      <dgm:spPr/>
    </dgm:pt>
    <dgm:pt modelId="{9B77A87C-EAA2-184F-BEE7-AB2EA3A97A51}" type="pres">
      <dgm:prSet presAssocID="{E2E915C9-5CD5-8F48-892F-D9AEA9C1597A}" presName="parTx" presStyleLbl="alignNode1" presStyleIdx="0" presStyleCnt="2">
        <dgm:presLayoutVars>
          <dgm:chMax val="0"/>
          <dgm:chPref val="0"/>
          <dgm:bulletEnabled val="1"/>
        </dgm:presLayoutVars>
      </dgm:prSet>
      <dgm:spPr/>
    </dgm:pt>
    <dgm:pt modelId="{D391D83A-7180-7844-8DB0-DAB8A135F9B8}" type="pres">
      <dgm:prSet presAssocID="{E2E915C9-5CD5-8F48-892F-D9AEA9C1597A}" presName="desTx" presStyleLbl="alignAccFollowNode1" presStyleIdx="0" presStyleCnt="2">
        <dgm:presLayoutVars>
          <dgm:bulletEnabled val="1"/>
        </dgm:presLayoutVars>
      </dgm:prSet>
      <dgm:spPr/>
    </dgm:pt>
    <dgm:pt modelId="{F19CA4C7-DD0F-0946-9BB2-7DB08A55D16B}" type="pres">
      <dgm:prSet presAssocID="{15BF5066-50DF-AF43-BFC9-ED3C7BDDDEDA}" presName="space" presStyleCnt="0"/>
      <dgm:spPr/>
    </dgm:pt>
    <dgm:pt modelId="{7BA0FCC1-4639-CE4D-B51C-20076E95DFFE}" type="pres">
      <dgm:prSet presAssocID="{2D52D90E-5AAE-8C40-AB7B-7562DA03BED0}" presName="composite" presStyleCnt="0"/>
      <dgm:spPr/>
    </dgm:pt>
    <dgm:pt modelId="{AFFBAE55-6D61-D848-94B2-F8610A3788E6}" type="pres">
      <dgm:prSet presAssocID="{2D52D90E-5AAE-8C40-AB7B-7562DA03BED0}" presName="parTx" presStyleLbl="alignNode1" presStyleIdx="1" presStyleCnt="2">
        <dgm:presLayoutVars>
          <dgm:chMax val="0"/>
          <dgm:chPref val="0"/>
          <dgm:bulletEnabled val="1"/>
        </dgm:presLayoutVars>
      </dgm:prSet>
      <dgm:spPr/>
    </dgm:pt>
    <dgm:pt modelId="{3E1E45A5-C2A8-E74D-A7D6-131A9F897412}" type="pres">
      <dgm:prSet presAssocID="{2D52D90E-5AAE-8C40-AB7B-7562DA03BED0}" presName="desTx" presStyleLbl="alignAccFollowNode1" presStyleIdx="1" presStyleCnt="2">
        <dgm:presLayoutVars>
          <dgm:bulletEnabled val="1"/>
        </dgm:presLayoutVars>
      </dgm:prSet>
      <dgm:spPr/>
    </dgm:pt>
  </dgm:ptLst>
  <dgm:cxnLst>
    <dgm:cxn modelId="{C24AFC08-5584-414A-8FE6-79100D28D32D}" type="presOf" srcId="{B5402811-3F49-46C2-B4DC-BC0CF27392DD}" destId="{A76A0648-35D1-A54B-9F66-D50B24FE5CCC}" srcOrd="0" destOrd="0" presId="urn:microsoft.com/office/officeart/2005/8/layout/hList1"/>
    <dgm:cxn modelId="{40210428-1E2E-4C55-8589-8E9DA73A0B42}" srcId="{2D52D90E-5AAE-8C40-AB7B-7562DA03BED0}" destId="{92AA7C3A-8A9F-47A9-B4FA-73CA28E60415}" srcOrd="0" destOrd="0" parTransId="{CE6AF05B-3F7F-478A-B29B-9A6DD12526E2}" sibTransId="{1DAB326E-86F9-4CE2-997E-78B48004F2C0}"/>
    <dgm:cxn modelId="{9D2A9A3B-0FB4-5744-986F-48444671428B}" type="presOf" srcId="{247571E6-E1BC-4794-B60B-0446DAEB7DD2}" destId="{D391D83A-7180-7844-8DB0-DAB8A135F9B8}" srcOrd="0" destOrd="0" presId="urn:microsoft.com/office/officeart/2005/8/layout/hList1"/>
    <dgm:cxn modelId="{7331603F-81D5-497F-A05A-E5812C5C47BF}" srcId="{E2E915C9-5CD5-8F48-892F-D9AEA9C1597A}" destId="{247571E6-E1BC-4794-B60B-0446DAEB7DD2}" srcOrd="0" destOrd="0" parTransId="{B443EC09-C90D-4697-B097-35845763DC7A}" sibTransId="{76332D61-07FB-4A82-B971-C7A73FEE4527}"/>
    <dgm:cxn modelId="{317CF664-CFCE-8C47-9ED0-225D17A24145}" srcId="{B5402811-3F49-46C2-B4DC-BC0CF27392DD}" destId="{2D52D90E-5AAE-8C40-AB7B-7562DA03BED0}" srcOrd="1" destOrd="0" parTransId="{351FD42A-4A6A-0242-B84C-71B7260020A5}" sibTransId="{D1941EE3-6E9D-FE41-8BEC-B559B7673AA0}"/>
    <dgm:cxn modelId="{2772714B-B772-924B-97BC-87CBD4E5594B}" type="presOf" srcId="{92AA7C3A-8A9F-47A9-B4FA-73CA28E60415}" destId="{3E1E45A5-C2A8-E74D-A7D6-131A9F897412}" srcOrd="0" destOrd="0" presId="urn:microsoft.com/office/officeart/2005/8/layout/hList1"/>
    <dgm:cxn modelId="{98CB996E-4685-094E-837F-8E032868C6E9}" type="presOf" srcId="{2D52D90E-5AAE-8C40-AB7B-7562DA03BED0}" destId="{AFFBAE55-6D61-D848-94B2-F8610A3788E6}" srcOrd="0" destOrd="0" presId="urn:microsoft.com/office/officeart/2005/8/layout/hList1"/>
    <dgm:cxn modelId="{367534AC-4C96-804D-90D2-9F7BC59994ED}" srcId="{B5402811-3F49-46C2-B4DC-BC0CF27392DD}" destId="{E2E915C9-5CD5-8F48-892F-D9AEA9C1597A}" srcOrd="0" destOrd="0" parTransId="{43704F42-24BA-0249-A439-EFF55478896F}" sibTransId="{15BF5066-50DF-AF43-BFC9-ED3C7BDDDEDA}"/>
    <dgm:cxn modelId="{5057F8CE-843E-054B-8479-EEB4DF8048D8}" type="presOf" srcId="{E2E915C9-5CD5-8F48-892F-D9AEA9C1597A}" destId="{9B77A87C-EAA2-184F-BEE7-AB2EA3A97A51}" srcOrd="0" destOrd="0" presId="urn:microsoft.com/office/officeart/2005/8/layout/hList1"/>
    <dgm:cxn modelId="{579957BE-EDAE-7848-BF7B-24E354F28B59}" type="presParOf" srcId="{A76A0648-35D1-A54B-9F66-D50B24FE5CCC}" destId="{D68CF6BC-36C6-6843-AB32-7A4990833999}" srcOrd="0" destOrd="0" presId="urn:microsoft.com/office/officeart/2005/8/layout/hList1"/>
    <dgm:cxn modelId="{5B31B8FF-7919-8140-B83A-A9B2A28A4FA3}" type="presParOf" srcId="{D68CF6BC-36C6-6843-AB32-7A4990833999}" destId="{9B77A87C-EAA2-184F-BEE7-AB2EA3A97A51}" srcOrd="0" destOrd="0" presId="urn:microsoft.com/office/officeart/2005/8/layout/hList1"/>
    <dgm:cxn modelId="{C79F96F7-00C0-684E-B4BA-988217433835}" type="presParOf" srcId="{D68CF6BC-36C6-6843-AB32-7A4990833999}" destId="{D391D83A-7180-7844-8DB0-DAB8A135F9B8}" srcOrd="1" destOrd="0" presId="urn:microsoft.com/office/officeart/2005/8/layout/hList1"/>
    <dgm:cxn modelId="{99E65738-8D3B-0840-B000-EA8FAAE2A23E}" type="presParOf" srcId="{A76A0648-35D1-A54B-9F66-D50B24FE5CCC}" destId="{F19CA4C7-DD0F-0946-9BB2-7DB08A55D16B}" srcOrd="1" destOrd="0" presId="urn:microsoft.com/office/officeart/2005/8/layout/hList1"/>
    <dgm:cxn modelId="{5484B9AF-DC4A-F041-9480-865D2E3019F7}" type="presParOf" srcId="{A76A0648-35D1-A54B-9F66-D50B24FE5CCC}" destId="{7BA0FCC1-4639-CE4D-B51C-20076E95DFFE}" srcOrd="2" destOrd="0" presId="urn:microsoft.com/office/officeart/2005/8/layout/hList1"/>
    <dgm:cxn modelId="{B38F955F-6F81-3444-806A-CF1154782AF6}" type="presParOf" srcId="{7BA0FCC1-4639-CE4D-B51C-20076E95DFFE}" destId="{AFFBAE55-6D61-D848-94B2-F8610A3788E6}" srcOrd="0" destOrd="0" presId="urn:microsoft.com/office/officeart/2005/8/layout/hList1"/>
    <dgm:cxn modelId="{97C64A86-AB17-1A4F-BDBB-98828E57C346}" type="presParOf" srcId="{7BA0FCC1-4639-CE4D-B51C-20076E95DFFE}" destId="{3E1E45A5-C2A8-E74D-A7D6-131A9F8974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02811-3F49-46C2-B4DC-BC0CF27392DD}" type="doc">
      <dgm:prSet loTypeId="urn:microsoft.com/office/officeart/2005/8/layout/hList1" loCatId="relationship" qsTypeId="urn:microsoft.com/office/officeart/2005/8/quickstyle/simple4" qsCatId="simple" csTypeId="urn:microsoft.com/office/officeart/2005/8/colors/accent1_2" csCatId="accent1" phldr="1"/>
      <dgm:spPr/>
      <dgm:t>
        <a:bodyPr/>
        <a:lstStyle/>
        <a:p>
          <a:endParaRPr lang="en-US"/>
        </a:p>
      </dgm:t>
    </dgm:pt>
    <dgm:pt modelId="{247571E6-E1BC-4794-B60B-0446DAEB7DD2}">
      <dgm:prSet custT="1"/>
      <dgm:spPr>
        <a:solidFill>
          <a:srgbClr val="E0E0E0">
            <a:alpha val="90000"/>
          </a:srgbClr>
        </a:solidFill>
      </dgm:spPr>
      <dgm:t>
        <a:bodyPr/>
        <a:lstStyle/>
        <a:p>
          <a:r>
            <a:rPr lang="en-US" sz="2000" dirty="0">
              <a:solidFill>
                <a:schemeClr val="tx1"/>
              </a:solidFill>
              <a:latin typeface="+mj-lt"/>
            </a:rPr>
            <a:t>Mary is a 22-year-old undergraduate student studying Biology. In order to graduate, she needs to complete a capstone project with a male professor in her department. Her project is close to completion, but it ultimately needs his approval. Mary feels uncomfortable working with this professor, because he makes inappropriate comments and gestures towards women in general. He asks her to meet with him off- campus to have coffee and talk about her project. What should Mary do in this situation?</a:t>
          </a:r>
          <a:endParaRPr lang="en-US" sz="2000" dirty="0">
            <a:latin typeface="+mj-lt"/>
          </a:endParaRPr>
        </a:p>
      </dgm:t>
    </dgm:pt>
    <dgm:pt modelId="{B443EC09-C90D-4697-B097-35845763DC7A}" type="parTrans" cxnId="{7331603F-81D5-497F-A05A-E5812C5C47BF}">
      <dgm:prSet/>
      <dgm:spPr/>
      <dgm:t>
        <a:bodyPr/>
        <a:lstStyle/>
        <a:p>
          <a:endParaRPr lang="en-US"/>
        </a:p>
      </dgm:t>
    </dgm:pt>
    <dgm:pt modelId="{76332D61-07FB-4A82-B971-C7A73FEE4527}" type="sibTrans" cxnId="{7331603F-81D5-497F-A05A-E5812C5C47BF}">
      <dgm:prSet phldrT="01" phldr="0"/>
      <dgm:spPr/>
    </dgm:pt>
    <dgm:pt modelId="{92AA7C3A-8A9F-47A9-B4FA-73CA28E60415}">
      <dgm:prSet custT="1"/>
      <dgm:spPr>
        <a:solidFill>
          <a:srgbClr val="E0E0E0">
            <a:alpha val="90000"/>
          </a:srgbClr>
        </a:solidFill>
      </dgm:spPr>
      <dgm:t>
        <a:bodyPr/>
        <a:lstStyle/>
        <a:p>
          <a:pPr>
            <a:lnSpc>
              <a:spcPct val="90000"/>
            </a:lnSpc>
          </a:pPr>
          <a:r>
            <a:rPr lang="en-US" sz="2000" dirty="0">
              <a:solidFill>
                <a:schemeClr val="tx1"/>
              </a:solidFill>
              <a:latin typeface="+mj-lt"/>
            </a:rPr>
            <a:t>You are working with another student on a presentation for your math class. You are anticipating some disagreement and potential difficulty communicating because your partner is American and you are Chinese. Because of this social distinction, you find yourself focusing on other differences such as culture, upbringing, and experiences. You will likely work harder to explain and defend your ideas, even foregoing them for your partner’s ideas. How could you develop a fruitful and equal partnership despite these potential language, social, and cultural barriers?</a:t>
          </a:r>
          <a:endParaRPr lang="en-US" sz="2000" dirty="0">
            <a:latin typeface="+mj-lt"/>
          </a:endParaRPr>
        </a:p>
      </dgm:t>
    </dgm:pt>
    <dgm:pt modelId="{CE6AF05B-3F7F-478A-B29B-9A6DD12526E2}" type="parTrans" cxnId="{40210428-1E2E-4C55-8589-8E9DA73A0B42}">
      <dgm:prSet/>
      <dgm:spPr/>
      <dgm:t>
        <a:bodyPr/>
        <a:lstStyle/>
        <a:p>
          <a:endParaRPr lang="en-US"/>
        </a:p>
      </dgm:t>
    </dgm:pt>
    <dgm:pt modelId="{1DAB326E-86F9-4CE2-997E-78B48004F2C0}" type="sibTrans" cxnId="{40210428-1E2E-4C55-8589-8E9DA73A0B42}">
      <dgm:prSet phldrT="02" phldr="0"/>
      <dgm:spPr/>
    </dgm:pt>
    <dgm:pt modelId="{E2E915C9-5CD5-8F48-892F-D9AEA9C1597A}">
      <dgm:prSet/>
      <dgm:spPr>
        <a:solidFill>
          <a:srgbClr val="003057"/>
        </a:solidFill>
      </dgm:spPr>
      <dgm:t>
        <a:bodyPr/>
        <a:lstStyle/>
        <a:p>
          <a:r>
            <a:rPr lang="en-US" dirty="0"/>
            <a:t>03</a:t>
          </a:r>
        </a:p>
      </dgm:t>
    </dgm:pt>
    <dgm:pt modelId="{43704F42-24BA-0249-A439-EFF55478896F}" type="parTrans" cxnId="{367534AC-4C96-804D-90D2-9F7BC59994ED}">
      <dgm:prSet/>
      <dgm:spPr/>
      <dgm:t>
        <a:bodyPr/>
        <a:lstStyle/>
        <a:p>
          <a:endParaRPr lang="en-US"/>
        </a:p>
      </dgm:t>
    </dgm:pt>
    <dgm:pt modelId="{15BF5066-50DF-AF43-BFC9-ED3C7BDDDEDA}" type="sibTrans" cxnId="{367534AC-4C96-804D-90D2-9F7BC59994ED}">
      <dgm:prSet/>
      <dgm:spPr/>
      <dgm:t>
        <a:bodyPr/>
        <a:lstStyle/>
        <a:p>
          <a:endParaRPr lang="en-US"/>
        </a:p>
      </dgm:t>
    </dgm:pt>
    <dgm:pt modelId="{2D52D90E-5AAE-8C40-AB7B-7562DA03BED0}">
      <dgm:prSet/>
      <dgm:spPr/>
      <dgm:t>
        <a:bodyPr/>
        <a:lstStyle/>
        <a:p>
          <a:r>
            <a:rPr lang="en-US" dirty="0"/>
            <a:t>04</a:t>
          </a:r>
        </a:p>
      </dgm:t>
    </dgm:pt>
    <dgm:pt modelId="{351FD42A-4A6A-0242-B84C-71B7260020A5}" type="parTrans" cxnId="{317CF664-CFCE-8C47-9ED0-225D17A24145}">
      <dgm:prSet/>
      <dgm:spPr/>
      <dgm:t>
        <a:bodyPr/>
        <a:lstStyle/>
        <a:p>
          <a:endParaRPr lang="en-US"/>
        </a:p>
      </dgm:t>
    </dgm:pt>
    <dgm:pt modelId="{D1941EE3-6E9D-FE41-8BEC-B559B7673AA0}" type="sibTrans" cxnId="{317CF664-CFCE-8C47-9ED0-225D17A24145}">
      <dgm:prSet/>
      <dgm:spPr/>
      <dgm:t>
        <a:bodyPr/>
        <a:lstStyle/>
        <a:p>
          <a:endParaRPr lang="en-US"/>
        </a:p>
      </dgm:t>
    </dgm:pt>
    <dgm:pt modelId="{A76A0648-35D1-A54B-9F66-D50B24FE5CCC}" type="pres">
      <dgm:prSet presAssocID="{B5402811-3F49-46C2-B4DC-BC0CF27392DD}" presName="Name0" presStyleCnt="0">
        <dgm:presLayoutVars>
          <dgm:dir/>
          <dgm:animLvl val="lvl"/>
          <dgm:resizeHandles val="exact"/>
        </dgm:presLayoutVars>
      </dgm:prSet>
      <dgm:spPr/>
    </dgm:pt>
    <dgm:pt modelId="{D68CF6BC-36C6-6843-AB32-7A4990833999}" type="pres">
      <dgm:prSet presAssocID="{E2E915C9-5CD5-8F48-892F-D9AEA9C1597A}" presName="composite" presStyleCnt="0"/>
      <dgm:spPr/>
    </dgm:pt>
    <dgm:pt modelId="{9B77A87C-EAA2-184F-BEE7-AB2EA3A97A51}" type="pres">
      <dgm:prSet presAssocID="{E2E915C9-5CD5-8F48-892F-D9AEA9C1597A}" presName="parTx" presStyleLbl="alignNode1" presStyleIdx="0" presStyleCnt="2">
        <dgm:presLayoutVars>
          <dgm:chMax val="0"/>
          <dgm:chPref val="0"/>
          <dgm:bulletEnabled val="1"/>
        </dgm:presLayoutVars>
      </dgm:prSet>
      <dgm:spPr/>
    </dgm:pt>
    <dgm:pt modelId="{D391D83A-7180-7844-8DB0-DAB8A135F9B8}" type="pres">
      <dgm:prSet presAssocID="{E2E915C9-5CD5-8F48-892F-D9AEA9C1597A}" presName="desTx" presStyleLbl="alignAccFollowNode1" presStyleIdx="0" presStyleCnt="2">
        <dgm:presLayoutVars>
          <dgm:bulletEnabled val="1"/>
        </dgm:presLayoutVars>
      </dgm:prSet>
      <dgm:spPr/>
    </dgm:pt>
    <dgm:pt modelId="{F19CA4C7-DD0F-0946-9BB2-7DB08A55D16B}" type="pres">
      <dgm:prSet presAssocID="{15BF5066-50DF-AF43-BFC9-ED3C7BDDDEDA}" presName="space" presStyleCnt="0"/>
      <dgm:spPr/>
    </dgm:pt>
    <dgm:pt modelId="{7BA0FCC1-4639-CE4D-B51C-20076E95DFFE}" type="pres">
      <dgm:prSet presAssocID="{2D52D90E-5AAE-8C40-AB7B-7562DA03BED0}" presName="composite" presStyleCnt="0"/>
      <dgm:spPr/>
    </dgm:pt>
    <dgm:pt modelId="{AFFBAE55-6D61-D848-94B2-F8610A3788E6}" type="pres">
      <dgm:prSet presAssocID="{2D52D90E-5AAE-8C40-AB7B-7562DA03BED0}" presName="parTx" presStyleLbl="alignNode1" presStyleIdx="1" presStyleCnt="2">
        <dgm:presLayoutVars>
          <dgm:chMax val="0"/>
          <dgm:chPref val="0"/>
          <dgm:bulletEnabled val="1"/>
        </dgm:presLayoutVars>
      </dgm:prSet>
      <dgm:spPr/>
    </dgm:pt>
    <dgm:pt modelId="{3E1E45A5-C2A8-E74D-A7D6-131A9F897412}" type="pres">
      <dgm:prSet presAssocID="{2D52D90E-5AAE-8C40-AB7B-7562DA03BED0}" presName="desTx" presStyleLbl="alignAccFollowNode1" presStyleIdx="1" presStyleCnt="2">
        <dgm:presLayoutVars>
          <dgm:bulletEnabled val="1"/>
        </dgm:presLayoutVars>
      </dgm:prSet>
      <dgm:spPr/>
    </dgm:pt>
  </dgm:ptLst>
  <dgm:cxnLst>
    <dgm:cxn modelId="{C24AFC08-5584-414A-8FE6-79100D28D32D}" type="presOf" srcId="{B5402811-3F49-46C2-B4DC-BC0CF27392DD}" destId="{A76A0648-35D1-A54B-9F66-D50B24FE5CCC}" srcOrd="0" destOrd="0" presId="urn:microsoft.com/office/officeart/2005/8/layout/hList1"/>
    <dgm:cxn modelId="{40210428-1E2E-4C55-8589-8E9DA73A0B42}" srcId="{2D52D90E-5AAE-8C40-AB7B-7562DA03BED0}" destId="{92AA7C3A-8A9F-47A9-B4FA-73CA28E60415}" srcOrd="0" destOrd="0" parTransId="{CE6AF05B-3F7F-478A-B29B-9A6DD12526E2}" sibTransId="{1DAB326E-86F9-4CE2-997E-78B48004F2C0}"/>
    <dgm:cxn modelId="{9D2A9A3B-0FB4-5744-986F-48444671428B}" type="presOf" srcId="{247571E6-E1BC-4794-B60B-0446DAEB7DD2}" destId="{D391D83A-7180-7844-8DB0-DAB8A135F9B8}" srcOrd="0" destOrd="0" presId="urn:microsoft.com/office/officeart/2005/8/layout/hList1"/>
    <dgm:cxn modelId="{7331603F-81D5-497F-A05A-E5812C5C47BF}" srcId="{E2E915C9-5CD5-8F48-892F-D9AEA9C1597A}" destId="{247571E6-E1BC-4794-B60B-0446DAEB7DD2}" srcOrd="0" destOrd="0" parTransId="{B443EC09-C90D-4697-B097-35845763DC7A}" sibTransId="{76332D61-07FB-4A82-B971-C7A73FEE4527}"/>
    <dgm:cxn modelId="{317CF664-CFCE-8C47-9ED0-225D17A24145}" srcId="{B5402811-3F49-46C2-B4DC-BC0CF27392DD}" destId="{2D52D90E-5AAE-8C40-AB7B-7562DA03BED0}" srcOrd="1" destOrd="0" parTransId="{351FD42A-4A6A-0242-B84C-71B7260020A5}" sibTransId="{D1941EE3-6E9D-FE41-8BEC-B559B7673AA0}"/>
    <dgm:cxn modelId="{2772714B-B772-924B-97BC-87CBD4E5594B}" type="presOf" srcId="{92AA7C3A-8A9F-47A9-B4FA-73CA28E60415}" destId="{3E1E45A5-C2A8-E74D-A7D6-131A9F897412}" srcOrd="0" destOrd="0" presId="urn:microsoft.com/office/officeart/2005/8/layout/hList1"/>
    <dgm:cxn modelId="{98CB996E-4685-094E-837F-8E032868C6E9}" type="presOf" srcId="{2D52D90E-5AAE-8C40-AB7B-7562DA03BED0}" destId="{AFFBAE55-6D61-D848-94B2-F8610A3788E6}" srcOrd="0" destOrd="0" presId="urn:microsoft.com/office/officeart/2005/8/layout/hList1"/>
    <dgm:cxn modelId="{367534AC-4C96-804D-90D2-9F7BC59994ED}" srcId="{B5402811-3F49-46C2-B4DC-BC0CF27392DD}" destId="{E2E915C9-5CD5-8F48-892F-D9AEA9C1597A}" srcOrd="0" destOrd="0" parTransId="{43704F42-24BA-0249-A439-EFF55478896F}" sibTransId="{15BF5066-50DF-AF43-BFC9-ED3C7BDDDEDA}"/>
    <dgm:cxn modelId="{5057F8CE-843E-054B-8479-EEB4DF8048D8}" type="presOf" srcId="{E2E915C9-5CD5-8F48-892F-D9AEA9C1597A}" destId="{9B77A87C-EAA2-184F-BEE7-AB2EA3A97A51}" srcOrd="0" destOrd="0" presId="urn:microsoft.com/office/officeart/2005/8/layout/hList1"/>
    <dgm:cxn modelId="{579957BE-EDAE-7848-BF7B-24E354F28B59}" type="presParOf" srcId="{A76A0648-35D1-A54B-9F66-D50B24FE5CCC}" destId="{D68CF6BC-36C6-6843-AB32-7A4990833999}" srcOrd="0" destOrd="0" presId="urn:microsoft.com/office/officeart/2005/8/layout/hList1"/>
    <dgm:cxn modelId="{5B31B8FF-7919-8140-B83A-A9B2A28A4FA3}" type="presParOf" srcId="{D68CF6BC-36C6-6843-AB32-7A4990833999}" destId="{9B77A87C-EAA2-184F-BEE7-AB2EA3A97A51}" srcOrd="0" destOrd="0" presId="urn:microsoft.com/office/officeart/2005/8/layout/hList1"/>
    <dgm:cxn modelId="{C79F96F7-00C0-684E-B4BA-988217433835}" type="presParOf" srcId="{D68CF6BC-36C6-6843-AB32-7A4990833999}" destId="{D391D83A-7180-7844-8DB0-DAB8A135F9B8}" srcOrd="1" destOrd="0" presId="urn:microsoft.com/office/officeart/2005/8/layout/hList1"/>
    <dgm:cxn modelId="{99E65738-8D3B-0840-B000-EA8FAAE2A23E}" type="presParOf" srcId="{A76A0648-35D1-A54B-9F66-D50B24FE5CCC}" destId="{F19CA4C7-DD0F-0946-9BB2-7DB08A55D16B}" srcOrd="1" destOrd="0" presId="urn:microsoft.com/office/officeart/2005/8/layout/hList1"/>
    <dgm:cxn modelId="{5484B9AF-DC4A-F041-9480-865D2E3019F7}" type="presParOf" srcId="{A76A0648-35D1-A54B-9F66-D50B24FE5CCC}" destId="{7BA0FCC1-4639-CE4D-B51C-20076E95DFFE}" srcOrd="2" destOrd="0" presId="urn:microsoft.com/office/officeart/2005/8/layout/hList1"/>
    <dgm:cxn modelId="{B38F955F-6F81-3444-806A-CF1154782AF6}" type="presParOf" srcId="{7BA0FCC1-4639-CE4D-B51C-20076E95DFFE}" destId="{AFFBAE55-6D61-D848-94B2-F8610A3788E6}" srcOrd="0" destOrd="0" presId="urn:microsoft.com/office/officeart/2005/8/layout/hList1"/>
    <dgm:cxn modelId="{97C64A86-AB17-1A4F-BDBB-98828E57C346}" type="presParOf" srcId="{7BA0FCC1-4639-CE4D-B51C-20076E95DFFE}" destId="{3E1E45A5-C2A8-E74D-A7D6-131A9F8974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79AA6-224A-4D4D-989B-2D4BEE2ACDEF}">
      <dsp:nvSpPr>
        <dsp:cNvPr id="0" name=""/>
        <dsp:cNvSpPr/>
      </dsp:nvSpPr>
      <dsp:spPr>
        <a:xfrm>
          <a:off x="1391163" y="2680445"/>
          <a:ext cx="2020366" cy="202040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Sexual Orientation</a:t>
          </a:r>
        </a:p>
      </dsp:txBody>
      <dsp:txXfrm>
        <a:off x="1687039" y="2976326"/>
        <a:ext cx="1428614" cy="1428638"/>
      </dsp:txXfrm>
    </dsp:sp>
    <dsp:sp modelId="{D8B58596-95F1-48D8-B0D7-D7D41884B554}">
      <dsp:nvSpPr>
        <dsp:cNvPr id="0" name=""/>
        <dsp:cNvSpPr/>
      </dsp:nvSpPr>
      <dsp:spPr>
        <a:xfrm>
          <a:off x="493871" y="1561001"/>
          <a:ext cx="2020366" cy="2020400"/>
        </a:xfrm>
        <a:prstGeom prst="ellipse">
          <a:avLst/>
        </a:prstGeom>
        <a:solidFill>
          <a:schemeClr val="accent1">
            <a:shade val="80000"/>
            <a:alpha val="50000"/>
            <a:hueOff val="208845"/>
            <a:satOff val="-17342"/>
            <a:lumOff val="135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Class</a:t>
          </a:r>
        </a:p>
      </dsp:txBody>
      <dsp:txXfrm>
        <a:off x="789747" y="1856882"/>
        <a:ext cx="1428614" cy="1428638"/>
      </dsp:txXfrm>
    </dsp:sp>
    <dsp:sp modelId="{9E3A8DFE-C06F-4864-AE47-C6930B22EBFD}">
      <dsp:nvSpPr>
        <dsp:cNvPr id="0" name=""/>
        <dsp:cNvSpPr/>
      </dsp:nvSpPr>
      <dsp:spPr>
        <a:xfrm>
          <a:off x="2153165" y="1048385"/>
          <a:ext cx="2020366" cy="2020400"/>
        </a:xfrm>
        <a:prstGeom prst="ellipse">
          <a:avLst/>
        </a:prstGeom>
        <a:solidFill>
          <a:schemeClr val="accent3">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Religion</a:t>
          </a:r>
        </a:p>
      </dsp:txBody>
      <dsp:txXfrm>
        <a:off x="2449041" y="1344266"/>
        <a:ext cx="1428614" cy="1428638"/>
      </dsp:txXfrm>
    </dsp:sp>
    <dsp:sp modelId="{83EC085B-FC07-4920-9494-262E3BCAFAC0}">
      <dsp:nvSpPr>
        <dsp:cNvPr id="0" name=""/>
        <dsp:cNvSpPr/>
      </dsp:nvSpPr>
      <dsp:spPr>
        <a:xfrm>
          <a:off x="3143763" y="2362191"/>
          <a:ext cx="2020366" cy="2020400"/>
        </a:xfrm>
        <a:prstGeom prst="ellipse">
          <a:avLst/>
        </a:prstGeom>
        <a:solidFill>
          <a:schemeClr val="accent1">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Ability Status</a:t>
          </a:r>
        </a:p>
      </dsp:txBody>
      <dsp:txXfrm>
        <a:off x="3439639" y="2658072"/>
        <a:ext cx="1428614" cy="1428638"/>
      </dsp:txXfrm>
    </dsp:sp>
    <dsp:sp modelId="{BA9775CD-8B4A-486E-9B1B-B7F90C3F9151}">
      <dsp:nvSpPr>
        <dsp:cNvPr id="0" name=""/>
        <dsp:cNvSpPr/>
      </dsp:nvSpPr>
      <dsp:spPr>
        <a:xfrm>
          <a:off x="3829564" y="838203"/>
          <a:ext cx="2020366" cy="2020400"/>
        </a:xfrm>
        <a:prstGeom prst="ellipse">
          <a:avLst/>
        </a:prstGeom>
        <a:solidFill>
          <a:schemeClr val="tx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Gender</a:t>
          </a:r>
        </a:p>
      </dsp:txBody>
      <dsp:txXfrm>
        <a:off x="4125440" y="1134084"/>
        <a:ext cx="1428614" cy="1428638"/>
      </dsp:txXfrm>
    </dsp:sp>
    <dsp:sp modelId="{B7AFDA76-6730-431D-A253-6811601A5573}">
      <dsp:nvSpPr>
        <dsp:cNvPr id="0" name=""/>
        <dsp:cNvSpPr/>
      </dsp:nvSpPr>
      <dsp:spPr>
        <a:xfrm>
          <a:off x="4591558" y="3429003"/>
          <a:ext cx="2020366" cy="2020400"/>
        </a:xfrm>
        <a:prstGeom prst="ellipse">
          <a:avLst/>
        </a:prstGeom>
        <a:solidFill>
          <a:schemeClr val="accent3">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Ethnicity</a:t>
          </a:r>
        </a:p>
      </dsp:txBody>
      <dsp:txXfrm>
        <a:off x="4887434" y="3724884"/>
        <a:ext cx="1428614" cy="1428638"/>
      </dsp:txXfrm>
    </dsp:sp>
    <dsp:sp modelId="{97F7BE95-E8D7-4646-91C7-314848EE7C3D}">
      <dsp:nvSpPr>
        <dsp:cNvPr id="0" name=""/>
        <dsp:cNvSpPr/>
      </dsp:nvSpPr>
      <dsp:spPr>
        <a:xfrm>
          <a:off x="4896358" y="2037796"/>
          <a:ext cx="2020366" cy="2020400"/>
        </a:xfrm>
        <a:prstGeom prst="ellipse">
          <a:avLst/>
        </a:prstGeom>
        <a:solidFill>
          <a:schemeClr val="bg1">
            <a:lumMod val="6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Citizenship Status</a:t>
          </a:r>
        </a:p>
      </dsp:txBody>
      <dsp:txXfrm>
        <a:off x="5192234" y="2333677"/>
        <a:ext cx="1428614" cy="1428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C76A8-0788-D043-921D-5B7FF899D89C}">
      <dsp:nvSpPr>
        <dsp:cNvPr id="0" name=""/>
        <dsp:cNvSpPr/>
      </dsp:nvSpPr>
      <dsp:spPr>
        <a:xfrm>
          <a:off x="0" y="142081"/>
          <a:ext cx="6819900" cy="4262437"/>
        </a:xfrm>
        <a:prstGeom prst="swooshArrow">
          <a:avLst>
            <a:gd name="adj1" fmla="val 25000"/>
            <a:gd name="adj2" fmla="val 25000"/>
          </a:avLst>
        </a:prstGeom>
        <a:solidFill>
          <a:srgbClr val="E0E0E0"/>
        </a:solidFill>
        <a:ln>
          <a:noFill/>
        </a:ln>
        <a:effectLst/>
      </dsp:spPr>
      <dsp:style>
        <a:lnRef idx="0">
          <a:scrgbClr r="0" g="0" b="0"/>
        </a:lnRef>
        <a:fillRef idx="1">
          <a:scrgbClr r="0" g="0" b="0"/>
        </a:fillRef>
        <a:effectRef idx="0">
          <a:scrgbClr r="0" g="0" b="0"/>
        </a:effectRef>
        <a:fontRef idx="minor"/>
      </dsp:style>
    </dsp:sp>
    <dsp:sp modelId="{9EA3DFD9-F328-2045-A161-A0DC40C368B0}">
      <dsp:nvSpPr>
        <dsp:cNvPr id="0" name=""/>
        <dsp:cNvSpPr/>
      </dsp:nvSpPr>
      <dsp:spPr>
        <a:xfrm>
          <a:off x="871687" y="3037904"/>
          <a:ext cx="238696" cy="238696"/>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0FEA4-7F7C-6A41-AE96-4532EFB4474F}">
      <dsp:nvSpPr>
        <dsp:cNvPr id="0" name=""/>
        <dsp:cNvSpPr/>
      </dsp:nvSpPr>
      <dsp:spPr>
        <a:xfrm>
          <a:off x="1093628" y="2819400"/>
          <a:ext cx="2216467" cy="141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80" tIns="0" rIns="0" bIns="0" numCol="1" spcCol="1270" anchor="t" anchorCtr="0">
          <a:noAutofit/>
        </a:bodyPr>
        <a:lstStyle/>
        <a:p>
          <a:pPr marL="0" lvl="0" indent="0" algn="l" defTabSz="2400300">
            <a:lnSpc>
              <a:spcPct val="90000"/>
            </a:lnSpc>
            <a:spcBef>
              <a:spcPct val="0"/>
            </a:spcBef>
            <a:spcAft>
              <a:spcPts val="1068"/>
            </a:spcAft>
            <a:buNone/>
          </a:pPr>
          <a:r>
            <a:rPr lang="en-US" sz="5400" kern="1200" dirty="0">
              <a:solidFill>
                <a:srgbClr val="0089BE"/>
              </a:solidFill>
            </a:rPr>
            <a:t>10.9%</a:t>
          </a:r>
        </a:p>
        <a:p>
          <a:pPr marL="171450" lvl="1" indent="-171450" algn="l" defTabSz="800100">
            <a:lnSpc>
              <a:spcPct val="90000"/>
            </a:lnSpc>
            <a:spcBef>
              <a:spcPct val="0"/>
            </a:spcBef>
            <a:spcAft>
              <a:spcPct val="15000"/>
            </a:spcAft>
            <a:buChar char="•"/>
          </a:pPr>
          <a:r>
            <a:rPr lang="en-US" sz="1800" i="1" kern="1200" dirty="0"/>
            <a:t>2007-2008</a:t>
          </a:r>
        </a:p>
      </dsp:txBody>
      <dsp:txXfrm>
        <a:off x="1093628" y="2819400"/>
        <a:ext cx="2216467" cy="1413659"/>
      </dsp:txXfrm>
    </dsp:sp>
    <dsp:sp modelId="{57F05CD9-650D-F94D-B76C-301689327FF5}">
      <dsp:nvSpPr>
        <dsp:cNvPr id="0" name=""/>
        <dsp:cNvSpPr/>
      </dsp:nvSpPr>
      <dsp:spPr>
        <a:xfrm>
          <a:off x="3614889" y="1419606"/>
          <a:ext cx="409194" cy="409194"/>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8B620-7735-734B-AE9B-9902683A7DA2}">
      <dsp:nvSpPr>
        <dsp:cNvPr id="0" name=""/>
        <dsp:cNvSpPr/>
      </dsp:nvSpPr>
      <dsp:spPr>
        <a:xfrm>
          <a:off x="3919689" y="1219204"/>
          <a:ext cx="2216467" cy="145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23" tIns="0" rIns="0" bIns="0" numCol="1" spcCol="1270" anchor="t" anchorCtr="0">
          <a:noAutofit/>
        </a:bodyPr>
        <a:lstStyle/>
        <a:p>
          <a:pPr marL="0" lvl="0" indent="0" algn="l" defTabSz="2400300">
            <a:lnSpc>
              <a:spcPct val="90000"/>
            </a:lnSpc>
            <a:spcBef>
              <a:spcPct val="0"/>
            </a:spcBef>
            <a:spcAft>
              <a:spcPts val="1068"/>
            </a:spcAft>
            <a:buNone/>
          </a:pPr>
          <a:r>
            <a:rPr lang="en-US" sz="5400" kern="1200" dirty="0">
              <a:solidFill>
                <a:srgbClr val="0089BE"/>
              </a:solidFill>
            </a:rPr>
            <a:t>19.5%</a:t>
          </a:r>
        </a:p>
        <a:p>
          <a:pPr marL="171450" lvl="1" indent="-171450" algn="l" defTabSz="800100">
            <a:lnSpc>
              <a:spcPct val="90000"/>
            </a:lnSpc>
            <a:spcBef>
              <a:spcPct val="0"/>
            </a:spcBef>
            <a:spcAft>
              <a:spcPct val="15000"/>
            </a:spcAft>
            <a:buChar char="•"/>
          </a:pPr>
          <a:r>
            <a:rPr lang="en-US" sz="1800" i="1" kern="1200" dirty="0"/>
            <a:t>2015-2016</a:t>
          </a:r>
        </a:p>
      </dsp:txBody>
      <dsp:txXfrm>
        <a:off x="3919689" y="1219204"/>
        <a:ext cx="2216467" cy="1450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B0D85-75EC-3247-A855-68BC67D7F72B}">
      <dsp:nvSpPr>
        <dsp:cNvPr id="0" name=""/>
        <dsp:cNvSpPr/>
      </dsp:nvSpPr>
      <dsp:spPr>
        <a:xfrm rot="16200000">
          <a:off x="431789" y="-431799"/>
          <a:ext cx="3251200" cy="4114800"/>
        </a:xfrm>
        <a:prstGeom prst="round1Rect">
          <a:avLst/>
        </a:prstGeom>
        <a:solidFill>
          <a:srgbClr val="E0E0E0"/>
        </a:solidFill>
        <a:ln w="28575" cap="flat" cmpd="sng" algn="ctr">
          <a:solidFill>
            <a:srgbClr val="0089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Disability Support Models</a:t>
          </a:r>
          <a:endParaRPr lang="en-US" sz="2400" kern="1200" dirty="0">
            <a:solidFill>
              <a:schemeClr val="tx1"/>
            </a:solidFill>
          </a:endParaRPr>
        </a:p>
      </dsp:txBody>
      <dsp:txXfrm rot="5400000">
        <a:off x="-11" y="1"/>
        <a:ext cx="4114800" cy="2438400"/>
      </dsp:txXfrm>
    </dsp:sp>
    <dsp:sp modelId="{EE179BDA-FE62-E94B-B32E-1F400F4243AC}">
      <dsp:nvSpPr>
        <dsp:cNvPr id="0" name=""/>
        <dsp:cNvSpPr/>
      </dsp:nvSpPr>
      <dsp:spPr>
        <a:xfrm>
          <a:off x="4114769" y="0"/>
          <a:ext cx="4114841" cy="3251200"/>
        </a:xfrm>
        <a:prstGeom prst="round1Rect">
          <a:avLst/>
        </a:prstGeom>
        <a:solidFill>
          <a:srgbClr val="E0E0E0"/>
        </a:solidFill>
        <a:ln w="28575" cap="flat" cmpd="sng" algn="ctr">
          <a:solidFill>
            <a:srgbClr val="0089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tx1"/>
              </a:solidFill>
            </a:rPr>
            <a:t>Disclosure</a:t>
          </a:r>
          <a:endParaRPr lang="en-US" sz="2400" kern="1200" dirty="0">
            <a:solidFill>
              <a:schemeClr val="tx1"/>
            </a:solidFill>
          </a:endParaRPr>
        </a:p>
      </dsp:txBody>
      <dsp:txXfrm>
        <a:off x="4114769" y="0"/>
        <a:ext cx="4114841" cy="2438400"/>
      </dsp:txXfrm>
    </dsp:sp>
    <dsp:sp modelId="{6F133587-8AB5-DD44-BA10-304D9455D84B}">
      <dsp:nvSpPr>
        <dsp:cNvPr id="0" name=""/>
        <dsp:cNvSpPr/>
      </dsp:nvSpPr>
      <dsp:spPr>
        <a:xfrm rot="10800000">
          <a:off x="-10" y="3251200"/>
          <a:ext cx="4114800" cy="3251200"/>
        </a:xfrm>
        <a:prstGeom prst="round1Rect">
          <a:avLst/>
        </a:prstGeom>
        <a:solidFill>
          <a:srgbClr val="E0E0E0"/>
        </a:solidFill>
        <a:ln w="28575" cap="flat" cmpd="sng" algn="ctr">
          <a:solidFill>
            <a:srgbClr val="0089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Institutional Structures Impacting Degree Completion</a:t>
          </a:r>
          <a:endParaRPr lang="en-US" sz="2400" kern="1200" dirty="0">
            <a:solidFill>
              <a:schemeClr val="tx1"/>
            </a:solidFill>
          </a:endParaRPr>
        </a:p>
      </dsp:txBody>
      <dsp:txXfrm rot="10800000">
        <a:off x="-10" y="4064000"/>
        <a:ext cx="4114800" cy="2438400"/>
      </dsp:txXfrm>
    </dsp:sp>
    <dsp:sp modelId="{06E1E18B-8D64-664B-A69E-37334017BBF6}">
      <dsp:nvSpPr>
        <dsp:cNvPr id="0" name=""/>
        <dsp:cNvSpPr/>
      </dsp:nvSpPr>
      <dsp:spPr>
        <a:xfrm rot="5400000">
          <a:off x="4546589" y="2819400"/>
          <a:ext cx="3251200" cy="4114800"/>
        </a:xfrm>
        <a:prstGeom prst="round1Rect">
          <a:avLst/>
        </a:prstGeom>
        <a:solidFill>
          <a:srgbClr val="E0E0E0"/>
        </a:solidFill>
        <a:ln w="28575" cap="flat" cmpd="sng" algn="ctr">
          <a:solidFill>
            <a:srgbClr val="0089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Access to Disability services</a:t>
          </a:r>
        </a:p>
      </dsp:txBody>
      <dsp:txXfrm rot="-5400000">
        <a:off x="4114789" y="4064000"/>
        <a:ext cx="4114800" cy="2438400"/>
      </dsp:txXfrm>
    </dsp:sp>
    <dsp:sp modelId="{45FE6A4D-1036-B840-9095-4DBA74068862}">
      <dsp:nvSpPr>
        <dsp:cNvPr id="0" name=""/>
        <dsp:cNvSpPr/>
      </dsp:nvSpPr>
      <dsp:spPr>
        <a:xfrm>
          <a:off x="2471760" y="2169363"/>
          <a:ext cx="3286079" cy="2163673"/>
        </a:xfrm>
        <a:prstGeom prst="roundRect">
          <a:avLst/>
        </a:prstGeom>
        <a:solidFill>
          <a:srgbClr val="00305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Self-Advocacy</a:t>
          </a:r>
          <a:endParaRPr lang="en-US" sz="4400" kern="1200" dirty="0"/>
        </a:p>
      </dsp:txBody>
      <dsp:txXfrm>
        <a:off x="2577382" y="2274985"/>
        <a:ext cx="3074835" cy="1952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F8207-70A1-A04D-8ED8-AB6AFBB90521}">
      <dsp:nvSpPr>
        <dsp:cNvPr id="0" name=""/>
        <dsp:cNvSpPr/>
      </dsp:nvSpPr>
      <dsp:spPr>
        <a:xfrm>
          <a:off x="0" y="0"/>
          <a:ext cx="12065915" cy="1671399"/>
        </a:xfrm>
        <a:prstGeom prst="roundRect">
          <a:avLst/>
        </a:prstGeom>
        <a:solidFill>
          <a:srgbClr val="00305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Establish cross-institutional partnerships developing a pipeline for students with disabilities with desired academic profiles</a:t>
          </a:r>
        </a:p>
      </dsp:txBody>
      <dsp:txXfrm>
        <a:off x="81591" y="81591"/>
        <a:ext cx="11902733" cy="1508217"/>
      </dsp:txXfrm>
    </dsp:sp>
    <dsp:sp modelId="{3A52A32F-ADB5-DE45-9B85-1472920E5995}">
      <dsp:nvSpPr>
        <dsp:cNvPr id="0" name=""/>
        <dsp:cNvSpPr/>
      </dsp:nvSpPr>
      <dsp:spPr>
        <a:xfrm rot="5400000">
          <a:off x="6558294" y="359672"/>
          <a:ext cx="3309083" cy="772972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Understand the accommodations process at the university level </a:t>
          </a:r>
        </a:p>
        <a:p>
          <a:pPr marL="228600" lvl="1" indent="-228600" algn="l" defTabSz="1066800">
            <a:lnSpc>
              <a:spcPct val="90000"/>
            </a:lnSpc>
            <a:spcBef>
              <a:spcPct val="0"/>
            </a:spcBef>
            <a:spcAft>
              <a:spcPct val="15000"/>
            </a:spcAft>
            <a:buChar char="•"/>
          </a:pPr>
          <a:r>
            <a:rPr lang="en-US" sz="2400" kern="1200" dirty="0">
              <a:latin typeface="+mj-lt"/>
            </a:rPr>
            <a:t>Practice engaging in self-advocacy</a:t>
          </a:r>
        </a:p>
        <a:p>
          <a:pPr marL="228600" lvl="1" indent="-228600" algn="l" defTabSz="1066800">
            <a:lnSpc>
              <a:spcPct val="90000"/>
            </a:lnSpc>
            <a:spcBef>
              <a:spcPct val="0"/>
            </a:spcBef>
            <a:spcAft>
              <a:spcPct val="15000"/>
            </a:spcAft>
            <a:buChar char="•"/>
          </a:pPr>
          <a:r>
            <a:rPr lang="en-US" sz="2400" kern="1200" dirty="0">
              <a:latin typeface="+mj-lt"/>
            </a:rPr>
            <a:t>Develop a network of on-campus supports within and outside of Disability Support Services</a:t>
          </a:r>
        </a:p>
        <a:p>
          <a:pPr marL="228600" lvl="1" indent="-228600" algn="l" defTabSz="1066800">
            <a:lnSpc>
              <a:spcPct val="90000"/>
            </a:lnSpc>
            <a:spcBef>
              <a:spcPct val="0"/>
            </a:spcBef>
            <a:spcAft>
              <a:spcPct val="15000"/>
            </a:spcAft>
            <a:buChar char="•"/>
          </a:pPr>
          <a:r>
            <a:rPr lang="en-US" sz="2400" kern="1200" dirty="0">
              <a:latin typeface="+mj-lt"/>
            </a:rPr>
            <a:t>Provide pre-enrollment course options for credit to allow for credit buffering and timely degree completion</a:t>
          </a:r>
        </a:p>
      </dsp:txBody>
      <dsp:txXfrm rot="-5400000">
        <a:off x="4347972" y="2731530"/>
        <a:ext cx="7568192" cy="2986011"/>
      </dsp:txXfrm>
    </dsp:sp>
    <dsp:sp modelId="{BBA7559C-556A-FB4B-B56B-9C49EF404954}">
      <dsp:nvSpPr>
        <dsp:cNvPr id="0" name=""/>
        <dsp:cNvSpPr/>
      </dsp:nvSpPr>
      <dsp:spPr>
        <a:xfrm>
          <a:off x="0" y="1949546"/>
          <a:ext cx="4347972" cy="45499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Create bridge programming that provides students with the opportunity to:</a:t>
          </a:r>
        </a:p>
      </dsp:txBody>
      <dsp:txXfrm>
        <a:off x="212250" y="2161796"/>
        <a:ext cx="3923472" cy="4125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A87C-EAA2-184F-BEE7-AB2EA3A97A51}">
      <dsp:nvSpPr>
        <dsp:cNvPr id="0" name=""/>
        <dsp:cNvSpPr/>
      </dsp:nvSpPr>
      <dsp:spPr>
        <a:xfrm>
          <a:off x="65" y="295042"/>
          <a:ext cx="6275459" cy="18720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01</a:t>
          </a:r>
        </a:p>
      </dsp:txBody>
      <dsp:txXfrm>
        <a:off x="65" y="295042"/>
        <a:ext cx="6275459" cy="1872000"/>
      </dsp:txXfrm>
    </dsp:sp>
    <dsp:sp modelId="{D391D83A-7180-7844-8DB0-DAB8A135F9B8}">
      <dsp:nvSpPr>
        <dsp:cNvPr id="0" name=""/>
        <dsp:cNvSpPr/>
      </dsp:nvSpPr>
      <dsp:spPr>
        <a:xfrm>
          <a:off x="65" y="2167042"/>
          <a:ext cx="6275459" cy="3390074"/>
        </a:xfrm>
        <a:prstGeom prst="rect">
          <a:avLst/>
        </a:prstGeom>
        <a:solidFill>
          <a:srgbClr val="E0E0E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You ask the students in your Physics I class to pair up. You see that the only two black students in the class are in opposite corners. You watch as people mull about - everyone else pairs up and the two of them eventually find each other.</a:t>
          </a:r>
        </a:p>
        <a:p>
          <a:pPr marL="228600" lvl="1" indent="-228600" algn="l" defTabSz="889000">
            <a:lnSpc>
              <a:spcPct val="90000"/>
            </a:lnSpc>
            <a:spcBef>
              <a:spcPct val="0"/>
            </a:spcBef>
            <a:spcAft>
              <a:spcPct val="15000"/>
            </a:spcAft>
            <a:buChar char="•"/>
          </a:pP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What could you have done to lessen (rather than highlight) the marginalization of the two students?</a:t>
          </a:r>
        </a:p>
      </dsp:txBody>
      <dsp:txXfrm>
        <a:off x="65" y="2167042"/>
        <a:ext cx="6275459" cy="3390074"/>
      </dsp:txXfrm>
    </dsp:sp>
    <dsp:sp modelId="{AFFBAE55-6D61-D848-94B2-F8610A3788E6}">
      <dsp:nvSpPr>
        <dsp:cNvPr id="0" name=""/>
        <dsp:cNvSpPr/>
      </dsp:nvSpPr>
      <dsp:spPr>
        <a:xfrm>
          <a:off x="7154089" y="295042"/>
          <a:ext cx="6275459" cy="1872000"/>
        </a:xfrm>
        <a:prstGeom prst="rect">
          <a:avLst/>
        </a:prstGeom>
        <a:solidFill>
          <a:srgbClr val="F4B825"/>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02</a:t>
          </a:r>
        </a:p>
      </dsp:txBody>
      <dsp:txXfrm>
        <a:off x="7154089" y="295042"/>
        <a:ext cx="6275459" cy="1872000"/>
      </dsp:txXfrm>
    </dsp:sp>
    <dsp:sp modelId="{3E1E45A5-C2A8-E74D-A7D6-131A9F897412}">
      <dsp:nvSpPr>
        <dsp:cNvPr id="0" name=""/>
        <dsp:cNvSpPr/>
      </dsp:nvSpPr>
      <dsp:spPr>
        <a:xfrm>
          <a:off x="7154089" y="2167042"/>
          <a:ext cx="6275459" cy="3390074"/>
        </a:xfrm>
        <a:prstGeom prst="rect">
          <a:avLst/>
        </a:prstGeom>
        <a:solidFill>
          <a:srgbClr val="E0E0E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Calculus students in your class are asked to work in groups of 3. </a:t>
          </a:r>
        </a:p>
        <a:p>
          <a:pPr marL="228600" lvl="1" indent="-228600" algn="l" defTabSz="889000">
            <a:lnSpc>
              <a:spcPct val="100000"/>
            </a:lnSpc>
            <a:spcBef>
              <a:spcPct val="0"/>
            </a:spcBef>
            <a:spcAft>
              <a:spcPct val="15000"/>
            </a:spcAft>
            <a:buChar char="•"/>
          </a:pPr>
          <a:endParaRPr lang="en-US" sz="1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Tori is an outgoing – and very good – student, but one day she finds herself  in a group with two guys. You notice that she is not participating as usual.  When asked after class, she tells you that the boys kept interrupting her &amp; ignoring her ideas – so she decided to just work by herself.</a:t>
          </a:r>
        </a:p>
        <a:p>
          <a:pPr marL="228600" lvl="1" indent="-228600" algn="l" defTabSz="889000">
            <a:lnSpc>
              <a:spcPct val="90000"/>
            </a:lnSpc>
            <a:spcBef>
              <a:spcPct val="0"/>
            </a:spcBef>
            <a:spcAft>
              <a:spcPct val="15000"/>
            </a:spcAft>
            <a:buChar char="•"/>
          </a:pPr>
          <a:endParaRPr lang="en-US" sz="1400" kern="1200" dirty="0">
            <a:latin typeface="+mj-lt"/>
          </a:endParaRPr>
        </a:p>
        <a:p>
          <a:pPr marL="228600" lvl="1" indent="-228600" algn="l" defTabSz="889000">
            <a:lnSpc>
              <a:spcPct val="90000"/>
            </a:lnSpc>
            <a:spcBef>
              <a:spcPct val="0"/>
            </a:spcBef>
            <a:spcAft>
              <a:spcPct val="15000"/>
            </a:spcAft>
            <a:buChar char="•"/>
          </a:pPr>
          <a:r>
            <a:rPr lang="en" sz="2000" kern="1200" dirty="0">
              <a:latin typeface="+mj-lt"/>
            </a:rPr>
            <a:t>What do you do? </a:t>
          </a:r>
          <a:endParaRPr lang="en-US" sz="2000" kern="1200" dirty="0">
            <a:latin typeface="+mj-lt"/>
          </a:endParaRPr>
        </a:p>
      </dsp:txBody>
      <dsp:txXfrm>
        <a:off x="7154089" y="2167042"/>
        <a:ext cx="6275459" cy="3390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A87C-EAA2-184F-BEE7-AB2EA3A97A51}">
      <dsp:nvSpPr>
        <dsp:cNvPr id="0" name=""/>
        <dsp:cNvSpPr/>
      </dsp:nvSpPr>
      <dsp:spPr>
        <a:xfrm>
          <a:off x="65" y="319088"/>
          <a:ext cx="6275459" cy="1872000"/>
        </a:xfrm>
        <a:prstGeom prst="rect">
          <a:avLst/>
        </a:prstGeom>
        <a:solidFill>
          <a:srgbClr val="003057"/>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03</a:t>
          </a:r>
        </a:p>
      </dsp:txBody>
      <dsp:txXfrm>
        <a:off x="65" y="319088"/>
        <a:ext cx="6275459" cy="1872000"/>
      </dsp:txXfrm>
    </dsp:sp>
    <dsp:sp modelId="{D391D83A-7180-7844-8DB0-DAB8A135F9B8}">
      <dsp:nvSpPr>
        <dsp:cNvPr id="0" name=""/>
        <dsp:cNvSpPr/>
      </dsp:nvSpPr>
      <dsp:spPr>
        <a:xfrm>
          <a:off x="65" y="2191088"/>
          <a:ext cx="6275459" cy="3341983"/>
        </a:xfrm>
        <a:prstGeom prst="rect">
          <a:avLst/>
        </a:prstGeom>
        <a:solidFill>
          <a:srgbClr val="E0E0E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j-lt"/>
            </a:rPr>
            <a:t>Mary is a 22-year-old undergraduate student studying Biology. In order to graduate, she needs to complete a capstone project with a male professor in her department. Her project is close to completion, but it ultimately needs his approval. Mary feels uncomfortable working with this professor, because he makes inappropriate comments and gestures towards women in general. He asks her to meet with him off- campus to have coffee and talk about her project. What should Mary do in this situation?</a:t>
          </a:r>
          <a:endParaRPr lang="en-US" sz="2000" kern="1200" dirty="0">
            <a:latin typeface="+mj-lt"/>
          </a:endParaRPr>
        </a:p>
      </dsp:txBody>
      <dsp:txXfrm>
        <a:off x="65" y="2191088"/>
        <a:ext cx="6275459" cy="3341983"/>
      </dsp:txXfrm>
    </dsp:sp>
    <dsp:sp modelId="{AFFBAE55-6D61-D848-94B2-F8610A3788E6}">
      <dsp:nvSpPr>
        <dsp:cNvPr id="0" name=""/>
        <dsp:cNvSpPr/>
      </dsp:nvSpPr>
      <dsp:spPr>
        <a:xfrm>
          <a:off x="7154089" y="319088"/>
          <a:ext cx="6275459" cy="18720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04</a:t>
          </a:r>
        </a:p>
      </dsp:txBody>
      <dsp:txXfrm>
        <a:off x="7154089" y="319088"/>
        <a:ext cx="6275459" cy="1872000"/>
      </dsp:txXfrm>
    </dsp:sp>
    <dsp:sp modelId="{3E1E45A5-C2A8-E74D-A7D6-131A9F897412}">
      <dsp:nvSpPr>
        <dsp:cNvPr id="0" name=""/>
        <dsp:cNvSpPr/>
      </dsp:nvSpPr>
      <dsp:spPr>
        <a:xfrm>
          <a:off x="7154089" y="2191088"/>
          <a:ext cx="6275459" cy="3341983"/>
        </a:xfrm>
        <a:prstGeom prst="rect">
          <a:avLst/>
        </a:prstGeom>
        <a:solidFill>
          <a:srgbClr val="E0E0E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mj-lt"/>
            </a:rPr>
            <a:t>You are working with another student on a presentation for your math class. You are anticipating some disagreement and potential difficulty communicating because your partner is American and you are Chinese. Because of this social distinction, you find yourself focusing on other differences such as culture, upbringing, and experiences. You will likely work harder to explain and defend your ideas, even foregoing them for your partner’s ideas. How could you develop a fruitful and equal partnership despite these potential language, social, and cultural barriers?</a:t>
          </a:r>
          <a:endParaRPr lang="en-US" sz="2000" kern="1200" dirty="0">
            <a:latin typeface="+mj-lt"/>
          </a:endParaRPr>
        </a:p>
      </dsp:txBody>
      <dsp:txXfrm>
        <a:off x="7154089" y="2191088"/>
        <a:ext cx="6275459" cy="334198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D211F595-04E0-5D47-8C4A-9ED151F92C2F}" type="datetimeFigureOut">
              <a:rPr lang="en-US" smtClean="0"/>
              <a:t>10/15/2020</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3C814F00-1068-6540-B8D4-A2A586479568}" type="slidenum">
              <a:rPr lang="en-US" smtClean="0"/>
              <a:t>‹#›</a:t>
            </a:fld>
            <a:endParaRPr lang="en-US"/>
          </a:p>
        </p:txBody>
      </p:sp>
    </p:spTree>
    <p:extLst>
      <p:ext uri="{BB962C8B-B14F-4D97-AF65-F5344CB8AC3E}">
        <p14:creationId xmlns:p14="http://schemas.microsoft.com/office/powerpoint/2010/main" val="1216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opennotebook.com/2016/08/23/including-diverse-voices-in-science-storie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skypeascientist.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ientificamerican.com/article/how-diversity-makes-us-smart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14F00-1068-6540-B8D4-A2A586479568}" type="slidenum">
              <a:rPr lang="en-US" smtClean="0"/>
              <a:t>2</a:t>
            </a:fld>
            <a:endParaRPr lang="en-US"/>
          </a:p>
        </p:txBody>
      </p:sp>
    </p:spTree>
    <p:extLst>
      <p:ext uri="{BB962C8B-B14F-4D97-AF65-F5344CB8AC3E}">
        <p14:creationId xmlns:p14="http://schemas.microsoft.com/office/powerpoint/2010/main" val="54475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Illinois Education Research Council linked multiple measures of teacher quality into an overall “index,” called the Teacher Quality Index (TQI),</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Teaching Inequality: How Poor and Minority Students Are Shortchanged on Teacher Quality </a:t>
            </a:r>
            <a:r>
              <a:rPr lang="en-US" sz="1200" b="0" i="1" u="none" strike="noStrike" kern="1200" baseline="0" dirty="0">
                <a:solidFill>
                  <a:schemeClr val="tx1"/>
                </a:solidFill>
                <a:latin typeface="+mn-lt"/>
                <a:ea typeface="+mn-ea"/>
                <a:cs typeface="+mn-cs"/>
              </a:rPr>
              <a:t>A Report and Recommendations by The Education Trust 2006 </a:t>
            </a:r>
            <a:r>
              <a:rPr lang="en-US" sz="1200" b="1" i="0" u="none" strike="noStrike" kern="1200" baseline="0" dirty="0">
                <a:solidFill>
                  <a:schemeClr val="tx1"/>
                </a:solidFill>
                <a:latin typeface="+mn-lt"/>
                <a:ea typeface="+mn-ea"/>
                <a:cs typeface="+mn-cs"/>
              </a:rPr>
              <a:t>By Heather G. </a:t>
            </a:r>
            <a:r>
              <a:rPr lang="en-US" sz="1200" b="1" i="0" u="none" strike="noStrike" kern="1200" baseline="0" dirty="0" err="1">
                <a:solidFill>
                  <a:schemeClr val="tx1"/>
                </a:solidFill>
                <a:latin typeface="+mn-lt"/>
                <a:ea typeface="+mn-ea"/>
                <a:cs typeface="+mn-cs"/>
              </a:rPr>
              <a:t>Peske</a:t>
            </a:r>
            <a:r>
              <a:rPr lang="en-US" sz="1200" b="1" i="0" u="none" strike="noStrike" kern="1200" baseline="0" dirty="0">
                <a:solidFill>
                  <a:schemeClr val="tx1"/>
                </a:solidFill>
                <a:latin typeface="+mn-lt"/>
                <a:ea typeface="+mn-ea"/>
                <a:cs typeface="+mn-cs"/>
              </a:rPr>
              <a:t> and Kati Haycock</a:t>
            </a: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25</a:t>
            </a:fld>
            <a:endParaRPr lang="en-US"/>
          </a:p>
        </p:txBody>
      </p:sp>
    </p:spTree>
    <p:extLst>
      <p:ext uri="{BB962C8B-B14F-4D97-AF65-F5344CB8AC3E}">
        <p14:creationId xmlns:p14="http://schemas.microsoft.com/office/powerpoint/2010/main" val="369521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Illinois Education Research Council linked multiple measures of teacher quality into an overall “index,” called the Teacher Quality Index (TQI),</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Teaching Inequality: How Poor and Minority Students Are Shortchanged on Teacher Quality </a:t>
            </a:r>
            <a:r>
              <a:rPr lang="en-US" sz="1200" b="0" i="1" u="none" strike="noStrike" kern="1200" baseline="0" dirty="0">
                <a:solidFill>
                  <a:schemeClr val="tx1"/>
                </a:solidFill>
                <a:latin typeface="+mn-lt"/>
                <a:ea typeface="+mn-ea"/>
                <a:cs typeface="+mn-cs"/>
              </a:rPr>
              <a:t>A Report and Recommendations by The Education Trust 2006 </a:t>
            </a:r>
            <a:r>
              <a:rPr lang="en-US" sz="1200" b="1" i="0" u="none" strike="noStrike" kern="1200" baseline="0" dirty="0">
                <a:solidFill>
                  <a:schemeClr val="tx1"/>
                </a:solidFill>
                <a:latin typeface="+mn-lt"/>
                <a:ea typeface="+mn-ea"/>
                <a:cs typeface="+mn-cs"/>
              </a:rPr>
              <a:t>By Heather G. </a:t>
            </a:r>
            <a:r>
              <a:rPr lang="en-US" sz="1200" b="1" i="0" u="none" strike="noStrike" kern="1200" baseline="0" dirty="0" err="1">
                <a:solidFill>
                  <a:schemeClr val="tx1"/>
                </a:solidFill>
                <a:latin typeface="+mn-lt"/>
                <a:ea typeface="+mn-ea"/>
                <a:cs typeface="+mn-cs"/>
              </a:rPr>
              <a:t>Peske</a:t>
            </a:r>
            <a:r>
              <a:rPr lang="en-US" sz="1200" b="1" i="0" u="none" strike="noStrike" kern="1200" baseline="0" dirty="0">
                <a:solidFill>
                  <a:schemeClr val="tx1"/>
                </a:solidFill>
                <a:latin typeface="+mn-lt"/>
                <a:ea typeface="+mn-ea"/>
                <a:cs typeface="+mn-cs"/>
              </a:rPr>
              <a:t> and Kati Haycock</a:t>
            </a: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26</a:t>
            </a:fld>
            <a:endParaRPr lang="en-US"/>
          </a:p>
        </p:txBody>
      </p:sp>
    </p:spTree>
    <p:extLst>
      <p:ext uri="{BB962C8B-B14F-4D97-AF65-F5344CB8AC3E}">
        <p14:creationId xmlns:p14="http://schemas.microsoft.com/office/powerpoint/2010/main" val="383320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Fempower</a:t>
            </a:r>
          </a:p>
          <a:p>
            <a:r>
              <a:rPr lang="en-US" dirty="0"/>
              <a:t>500</a:t>
            </a:r>
            <a:r>
              <a:rPr lang="en-US" baseline="0" dirty="0"/>
              <a:t> women scientists</a:t>
            </a:r>
          </a:p>
          <a:p>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30</a:t>
            </a:fld>
            <a:endParaRPr lang="en-US"/>
          </a:p>
        </p:txBody>
      </p:sp>
    </p:spTree>
    <p:extLst>
      <p:ext uri="{BB962C8B-B14F-4D97-AF65-F5344CB8AC3E}">
        <p14:creationId xmlns:p14="http://schemas.microsoft.com/office/powerpoint/2010/main" val="111848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7220" indent="-617220">
              <a:buFont typeface="+mj-lt"/>
              <a:buAutoNum type="arabicPeriod"/>
            </a:pPr>
            <a:r>
              <a:rPr lang="en-US" dirty="0"/>
              <a:t>Get </a:t>
            </a:r>
            <a:r>
              <a:rPr lang="en-US" i="1" dirty="0"/>
              <a:t>more</a:t>
            </a:r>
            <a:r>
              <a:rPr lang="en-US" dirty="0"/>
              <a:t> informed about the issues</a:t>
            </a:r>
          </a:p>
          <a:p>
            <a:pPr marL="617220" indent="-617220">
              <a:buFont typeface="+mj-lt"/>
              <a:buAutoNum type="arabicPeriod"/>
            </a:pPr>
            <a:r>
              <a:rPr lang="en-US" dirty="0"/>
              <a:t>Join the conversation; help </a:t>
            </a:r>
            <a:r>
              <a:rPr lang="en-US" b="1" dirty="0">
                <a:solidFill>
                  <a:srgbClr val="FF0000"/>
                </a:solidFill>
              </a:rPr>
              <a:t>change the narrative</a:t>
            </a:r>
            <a:r>
              <a:rPr lang="en-US" dirty="0"/>
              <a:t> in the classroom!</a:t>
            </a:r>
          </a:p>
          <a:p>
            <a:pPr lvl="1"/>
            <a:r>
              <a:rPr lang="en-US" sz="2400" dirty="0">
                <a:hlinkClick r:id="rId3"/>
              </a:rPr>
              <a:t>https://www.theopennotebook.com/2016/08/23/including-diverse-voices-in-science-stories/</a:t>
            </a:r>
            <a:r>
              <a:rPr lang="en-US" sz="2400" dirty="0"/>
              <a:t> </a:t>
            </a:r>
          </a:p>
          <a:p>
            <a:pPr marL="617220" indent="-617220">
              <a:buFont typeface="+mj-lt"/>
              <a:buAutoNum type="arabicPeriod"/>
            </a:pPr>
            <a:r>
              <a:rPr lang="en-US" dirty="0"/>
              <a:t>Inspire others; BE a </a:t>
            </a:r>
            <a:r>
              <a:rPr lang="en-US" b="1" dirty="0">
                <a:solidFill>
                  <a:srgbClr val="FF0000"/>
                </a:solidFill>
              </a:rPr>
              <a:t>mentor</a:t>
            </a:r>
            <a:r>
              <a:rPr lang="en-US" dirty="0"/>
              <a:t>!</a:t>
            </a:r>
          </a:p>
          <a:p>
            <a:pPr lvl="1"/>
            <a:r>
              <a:rPr lang="en-US" sz="2400" dirty="0">
                <a:hlinkClick r:id="rId4"/>
              </a:rPr>
              <a:t>https://www.skypeascientist.com/</a:t>
            </a:r>
            <a:endParaRPr lang="en-US" sz="2400" dirty="0"/>
          </a:p>
          <a:p>
            <a:pPr lvl="1"/>
            <a:r>
              <a:rPr lang="en-US" b="1" dirty="0">
                <a:solidFill>
                  <a:srgbClr val="FF0000"/>
                </a:solidFill>
              </a:rPr>
              <a:t>Support students </a:t>
            </a:r>
            <a:r>
              <a:rPr lang="en-US" dirty="0"/>
              <a:t>inside and outside the classroom </a:t>
            </a:r>
          </a:p>
          <a:p>
            <a:pPr marL="800100" lvl="1" indent="-342900">
              <a:buAutoNum type="arabicParenR"/>
            </a:pPr>
            <a:r>
              <a:rPr lang="en-US" dirty="0"/>
              <a:t>Include a </a:t>
            </a:r>
            <a:r>
              <a:rPr lang="en-US" b="1" dirty="0">
                <a:solidFill>
                  <a:srgbClr val="FF0000"/>
                </a:solidFill>
              </a:rPr>
              <a:t>Diversity and Inclusion Statement </a:t>
            </a:r>
            <a:r>
              <a:rPr lang="en-US" dirty="0"/>
              <a:t>in your syllabus (see handout); </a:t>
            </a:r>
          </a:p>
          <a:p>
            <a:pPr marL="800100" lvl="1" indent="-342900">
              <a:buAutoNum type="arabicParenR"/>
            </a:pPr>
            <a:r>
              <a:rPr lang="en-US" dirty="0"/>
              <a:t>weave attention to diversity and inclusion throughout contours of class</a:t>
            </a:r>
          </a:p>
          <a:p>
            <a:pPr marL="800100" lvl="1" indent="-342900">
              <a:buAutoNum type="arabicParenR"/>
            </a:pPr>
            <a:r>
              <a:rPr lang="en-US" dirty="0"/>
              <a:t>Foster a </a:t>
            </a:r>
            <a:r>
              <a:rPr lang="en-US" b="1" dirty="0">
                <a:solidFill>
                  <a:srgbClr val="FF0000"/>
                </a:solidFill>
              </a:rPr>
              <a:t>GROWTH mindset model </a:t>
            </a:r>
            <a:r>
              <a:rPr lang="en-US" dirty="0"/>
              <a:t>of student learning instead of FIXED model</a:t>
            </a:r>
          </a:p>
          <a:p>
            <a:pPr marL="800100" lvl="1" indent="-342900">
              <a:buAutoNum type="arabicParenR"/>
            </a:pPr>
            <a:r>
              <a:rPr lang="en-US" dirty="0"/>
              <a:t>Foster performance-approach goals (“</a:t>
            </a:r>
            <a:r>
              <a:rPr lang="en-US" b="1" dirty="0">
                <a:solidFill>
                  <a:srgbClr val="FF0000"/>
                </a:solidFill>
              </a:rPr>
              <a:t>how to best succeed</a:t>
            </a:r>
            <a:r>
              <a:rPr lang="en-US" dirty="0"/>
              <a:t>”) and discourage performance avoidance goals (“how NOT to fail”)</a:t>
            </a:r>
          </a:p>
        </p:txBody>
      </p:sp>
      <p:sp>
        <p:nvSpPr>
          <p:cNvPr id="4" name="Slide Number Placeholder 3"/>
          <p:cNvSpPr>
            <a:spLocks noGrp="1"/>
          </p:cNvSpPr>
          <p:nvPr>
            <p:ph type="sldNum" sz="quarter" idx="5"/>
          </p:nvPr>
        </p:nvSpPr>
        <p:spPr/>
        <p:txBody>
          <a:bodyPr/>
          <a:lstStyle/>
          <a:p>
            <a:fld id="{3C814F00-1068-6540-B8D4-A2A586479568}" type="slidenum">
              <a:rPr lang="en-US" smtClean="0"/>
              <a:t>31</a:t>
            </a:fld>
            <a:endParaRPr lang="en-US"/>
          </a:p>
        </p:txBody>
      </p:sp>
    </p:spTree>
    <p:extLst>
      <p:ext uri="{BB962C8B-B14F-4D97-AF65-F5344CB8AC3E}">
        <p14:creationId xmlns:p14="http://schemas.microsoft.com/office/powerpoint/2010/main" val="410918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33</a:t>
            </a:fld>
            <a:endParaRPr lang="en-US"/>
          </a:p>
        </p:txBody>
      </p:sp>
    </p:spTree>
    <p:extLst>
      <p:ext uri="{BB962C8B-B14F-4D97-AF65-F5344CB8AC3E}">
        <p14:creationId xmlns:p14="http://schemas.microsoft.com/office/powerpoint/2010/main" val="183521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34</a:t>
            </a:fld>
            <a:endParaRPr lang="en-US"/>
          </a:p>
        </p:txBody>
      </p:sp>
    </p:spTree>
    <p:extLst>
      <p:ext uri="{BB962C8B-B14F-4D97-AF65-F5344CB8AC3E}">
        <p14:creationId xmlns:p14="http://schemas.microsoft.com/office/powerpoint/2010/main" val="1811229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35</a:t>
            </a:fld>
            <a:endParaRPr lang="en-US"/>
          </a:p>
        </p:txBody>
      </p:sp>
    </p:spTree>
    <p:extLst>
      <p:ext uri="{BB962C8B-B14F-4D97-AF65-F5344CB8AC3E}">
        <p14:creationId xmlns:p14="http://schemas.microsoft.com/office/powerpoint/2010/main" val="121548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36</a:t>
            </a:fld>
            <a:endParaRPr lang="en-US"/>
          </a:p>
        </p:txBody>
      </p:sp>
    </p:spTree>
    <p:extLst>
      <p:ext uri="{BB962C8B-B14F-4D97-AF65-F5344CB8AC3E}">
        <p14:creationId xmlns:p14="http://schemas.microsoft.com/office/powerpoint/2010/main" val="410273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1: Fair ≠ Equal</a:t>
            </a:r>
            <a:endParaRPr lang="en" dirty="0"/>
          </a:p>
          <a:p>
            <a:r>
              <a:rPr lang="en-US" dirty="0"/>
              <a:t>2: from Physics</a:t>
            </a:r>
            <a:r>
              <a:rPr lang="en-US" baseline="0" dirty="0"/>
              <a:t> Ed. research. Their solution: no groups of 2 men and 1 woman. Really 2 problems: Her opportunities, their sexist actions.</a:t>
            </a:r>
            <a:endParaRPr lang="en"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37</a:t>
            </a:fld>
            <a:endParaRPr lang="en-US"/>
          </a:p>
        </p:txBody>
      </p:sp>
    </p:spTree>
    <p:extLst>
      <p:ext uri="{BB962C8B-B14F-4D97-AF65-F5344CB8AC3E}">
        <p14:creationId xmlns:p14="http://schemas.microsoft.com/office/powerpoint/2010/main" val="42840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 </a:t>
            </a:r>
            <a:r>
              <a:rPr lang="en-US" sz="1200" u="sng" kern="1200" dirty="0">
                <a:solidFill>
                  <a:schemeClr val="tx1"/>
                </a:solidFill>
                <a:effectLst/>
                <a:latin typeface="+mn-lt"/>
                <a:ea typeface="+mn-ea"/>
                <a:cs typeface="+mn-cs"/>
                <a:hlinkClick r:id="rId3"/>
              </a:rPr>
              <a:t>https://www.scientificamerican.com/article/how-diversity-makes-us-smarter/</a:t>
            </a:r>
            <a:endParaRPr lang="en-US" sz="1200" kern="1200" dirty="0">
              <a:solidFill>
                <a:schemeClr val="tx1"/>
              </a:solidFill>
              <a:effectLst/>
              <a:latin typeface="+mn-lt"/>
              <a:ea typeface="+mn-ea"/>
              <a:cs typeface="+mn-cs"/>
            </a:endParaRPr>
          </a:p>
          <a:p>
            <a:endParaRPr lang="en"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38</a:t>
            </a:fld>
            <a:endParaRPr lang="en-US"/>
          </a:p>
        </p:txBody>
      </p:sp>
    </p:spTree>
    <p:extLst>
      <p:ext uri="{BB962C8B-B14F-4D97-AF65-F5344CB8AC3E}">
        <p14:creationId xmlns:p14="http://schemas.microsoft.com/office/powerpoint/2010/main" val="235741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Disclaimer: I am not a social scientist</a:t>
            </a:r>
          </a:p>
          <a:p>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13</a:t>
            </a:fld>
            <a:endParaRPr lang="en-US"/>
          </a:p>
        </p:txBody>
      </p:sp>
    </p:spTree>
    <p:extLst>
      <p:ext uri="{BB962C8B-B14F-4D97-AF65-F5344CB8AC3E}">
        <p14:creationId xmlns:p14="http://schemas.microsoft.com/office/powerpoint/2010/main" val="353820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Riegle-Crumb &amp; King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older but comprehensive figure</a:t>
            </a:r>
          </a:p>
        </p:txBody>
      </p:sp>
      <p:sp>
        <p:nvSpPr>
          <p:cNvPr id="4" name="Slide Number Placeholder 3"/>
          <p:cNvSpPr>
            <a:spLocks noGrp="1"/>
          </p:cNvSpPr>
          <p:nvPr>
            <p:ph type="sldNum" sz="quarter" idx="5"/>
          </p:nvPr>
        </p:nvSpPr>
        <p:spPr/>
        <p:txBody>
          <a:bodyPr/>
          <a:lstStyle/>
          <a:p>
            <a:fld id="{3C814F00-1068-6540-B8D4-A2A586479568}" type="slidenum">
              <a:rPr lang="en-US" smtClean="0"/>
              <a:t>14</a:t>
            </a:fld>
            <a:endParaRPr lang="en-US"/>
          </a:p>
        </p:txBody>
      </p:sp>
    </p:spTree>
    <p:extLst>
      <p:ext uri="{BB962C8B-B14F-4D97-AF65-F5344CB8AC3E}">
        <p14:creationId xmlns:p14="http://schemas.microsoft.com/office/powerpoint/2010/main" val="343057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Riegle-Crumb &amp; King 2010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15</a:t>
            </a:fld>
            <a:endParaRPr lang="en-US"/>
          </a:p>
        </p:txBody>
      </p:sp>
    </p:spTree>
    <p:extLst>
      <p:ext uri="{BB962C8B-B14F-4D97-AF65-F5344CB8AC3E}">
        <p14:creationId xmlns:p14="http://schemas.microsoft.com/office/powerpoint/2010/main" val="322171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Riegle-Crumb &amp; King 2010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16</a:t>
            </a:fld>
            <a:endParaRPr lang="en-US"/>
          </a:p>
        </p:txBody>
      </p:sp>
    </p:spTree>
    <p:extLst>
      <p:ext uri="{BB962C8B-B14F-4D97-AF65-F5344CB8AC3E}">
        <p14:creationId xmlns:p14="http://schemas.microsoft.com/office/powerpoint/2010/main" val="70979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evidence: leaks earlier for minorities, later for women.</a:t>
            </a:r>
          </a:p>
          <a:p>
            <a:endParaRPr lang="en-US" baseline="0" dirty="0"/>
          </a:p>
          <a:p>
            <a:r>
              <a:rPr lang="en-US" baseline="0" dirty="0"/>
              <a:t>Our responsibility – in red.</a:t>
            </a:r>
          </a:p>
          <a:p>
            <a:r>
              <a:rPr lang="en-US" baseline="0" dirty="0"/>
              <a:t>Really: Out students are responsible for the rest …</a:t>
            </a:r>
          </a:p>
          <a:p>
            <a:r>
              <a:rPr lang="en-US" baseline="0" dirty="0"/>
              <a:t>	… so we’re responsible for all of it.</a:t>
            </a:r>
          </a:p>
        </p:txBody>
      </p:sp>
      <p:sp>
        <p:nvSpPr>
          <p:cNvPr id="4" name="Slide Number Placeholder 3"/>
          <p:cNvSpPr>
            <a:spLocks noGrp="1"/>
          </p:cNvSpPr>
          <p:nvPr>
            <p:ph type="sldNum" sz="quarter" idx="5"/>
          </p:nvPr>
        </p:nvSpPr>
        <p:spPr/>
        <p:txBody>
          <a:bodyPr/>
          <a:lstStyle/>
          <a:p>
            <a:fld id="{3C814F00-1068-6540-B8D4-A2A586479568}" type="slidenum">
              <a:rPr lang="en-US" smtClean="0"/>
              <a:t>17</a:t>
            </a:fld>
            <a:endParaRPr lang="en-US"/>
          </a:p>
        </p:txBody>
      </p:sp>
    </p:spTree>
    <p:extLst>
      <p:ext uri="{BB962C8B-B14F-4D97-AF65-F5344CB8AC3E}">
        <p14:creationId xmlns:p14="http://schemas.microsoft.com/office/powerpoint/2010/main" val="279894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8450" marR="5080" indent="-285750" algn="just">
              <a:lnSpc>
                <a:spcPct val="100000"/>
              </a:lnSpc>
              <a:spcBef>
                <a:spcPts val="5"/>
              </a:spcBef>
              <a:buFont typeface="Arial" panose="020B0604020202020204" pitchFamily="34" charset="0"/>
              <a:buChar char="•"/>
            </a:pPr>
            <a:r>
              <a:rPr lang="en-US" dirty="0"/>
              <a:t>Talking about Leaving: Why Undergraduates Leave the Sciences (Elaine Seymour &amp; Nancy M. Hewitt, Westview Press, 1997)</a:t>
            </a:r>
          </a:p>
          <a:p>
            <a:pPr marL="298450" marR="5080" indent="-285750" algn="just">
              <a:lnSpc>
                <a:spcPct val="100000"/>
              </a:lnSpc>
              <a:spcBef>
                <a:spcPts val="5"/>
              </a:spcBef>
              <a:buFont typeface="Arial" panose="020B0604020202020204" pitchFamily="34" charset="0"/>
              <a:buChar char="•"/>
            </a:pPr>
            <a:r>
              <a:rPr lang="en-US" dirty="0"/>
              <a:t>Talking about Leaving Revisited : Persistence, Relocation, and Loss in Undergraduate STEM Education</a:t>
            </a:r>
          </a:p>
          <a:p>
            <a:r>
              <a:rPr lang="en-US" dirty="0"/>
              <a:t>Elaine Seymour, Anne-Barrie Hunter, Heather </a:t>
            </a:r>
            <a:r>
              <a:rPr lang="en-US" dirty="0" err="1"/>
              <a:t>Thiry</a:t>
            </a:r>
            <a:r>
              <a:rPr lang="en-US" dirty="0"/>
              <a:t>, Timothy J. Weston, Raquel P. Harper, Dana G. Holland, Andrew K. Koch, and Brent M. Drake (Springer, 2020)</a:t>
            </a:r>
          </a:p>
          <a:p>
            <a:endParaRPr lang="en-US" dirty="0"/>
          </a:p>
          <a:p>
            <a:pPr marL="285750" indent="-285750">
              <a:buFont typeface="Arial" panose="020B0604020202020204" pitchFamily="34" charset="0"/>
              <a:buChar char="•"/>
            </a:pPr>
            <a:r>
              <a:rPr lang="en-US" dirty="0"/>
              <a:t>The study restricted to high scoring students</a:t>
            </a:r>
            <a:br>
              <a:rPr lang="en-US" dirty="0"/>
            </a:br>
            <a:r>
              <a:rPr lang="en-US" dirty="0"/>
              <a:t>* selected students who did not lack the requisite ability to complete STEM majors (who entered college with math score of more than 650 SAT or 28 ACT, so had demonstrated math ability).</a:t>
            </a:r>
          </a:p>
          <a:p>
            <a:pPr marL="285750" indent="-285750">
              <a:buFont typeface="Arial" panose="020B0604020202020204" pitchFamily="34" charset="0"/>
              <a:buChar char="•"/>
            </a:pPr>
            <a:r>
              <a:rPr lang="en-US" dirty="0"/>
              <a:t>Large N, Well distributed sample</a:t>
            </a:r>
          </a:p>
          <a:p>
            <a:r>
              <a:rPr lang="en-US" dirty="0"/>
              <a:t>Three main factors for switching:</a:t>
            </a:r>
          </a:p>
          <a:p>
            <a:pPr marL="285750" indent="-285750">
              <a:buFont typeface="Arial" panose="020B0604020202020204" pitchFamily="34" charset="0"/>
              <a:buChar char="•"/>
            </a:pPr>
            <a:r>
              <a:rPr lang="en-US" dirty="0"/>
              <a:t>Push Factors: poor teaching, overwhelm created by heavy pace/load, rigid curriculum structure of STEM majors, misalignment of course elements</a:t>
            </a:r>
          </a:p>
          <a:p>
            <a:pPr marL="285750" indent="-285750">
              <a:buFont typeface="Arial" panose="020B0604020202020204" pitchFamily="34" charset="0"/>
              <a:buChar char="•"/>
            </a:pPr>
            <a:r>
              <a:rPr lang="en-US" dirty="0"/>
              <a:t>Pull Factors: non-STEM offered more interest and better education</a:t>
            </a:r>
          </a:p>
          <a:p>
            <a:pPr marL="285750" indent="-285750">
              <a:buFont typeface="Arial" panose="020B0604020202020204" pitchFamily="34" charset="0"/>
              <a:buChar char="•"/>
            </a:pPr>
            <a:r>
              <a:rPr lang="en-US" dirty="0"/>
              <a:t>Pragmatic: made original choice less promising or feasible (profit to grief ratio, financial rewards – return on investment</a:t>
            </a:r>
          </a:p>
          <a:p>
            <a:endParaRPr lang="en-US" dirty="0"/>
          </a:p>
          <a:p>
            <a:r>
              <a:rPr lang="en-US" dirty="0"/>
              <a:t>Learning Experiences: course design, teaching quality, classroom culture, securing help with academic difficulties</a:t>
            </a:r>
          </a:p>
        </p:txBody>
      </p:sp>
      <p:sp>
        <p:nvSpPr>
          <p:cNvPr id="4" name="Slide Number Placeholder 3"/>
          <p:cNvSpPr>
            <a:spLocks noGrp="1"/>
          </p:cNvSpPr>
          <p:nvPr>
            <p:ph type="sldNum" sz="quarter" idx="5"/>
          </p:nvPr>
        </p:nvSpPr>
        <p:spPr/>
        <p:txBody>
          <a:bodyPr/>
          <a:lstStyle/>
          <a:p>
            <a:fld id="{3C814F00-1068-6540-B8D4-A2A586479568}" type="slidenum">
              <a:rPr lang="en-US" smtClean="0"/>
              <a:t>18</a:t>
            </a:fld>
            <a:endParaRPr lang="en-US"/>
          </a:p>
        </p:txBody>
      </p:sp>
    </p:spTree>
    <p:extLst>
      <p:ext uri="{BB962C8B-B14F-4D97-AF65-F5344CB8AC3E}">
        <p14:creationId xmlns:p14="http://schemas.microsoft.com/office/powerpoint/2010/main" val="186384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5080" indent="-342900">
              <a:spcBef>
                <a:spcPts val="100"/>
              </a:spcBef>
              <a:buFont typeface="Arial" panose="020B0604020202020204" pitchFamily="34" charset="0"/>
              <a:buChar char="•"/>
            </a:pPr>
            <a:r>
              <a:rPr lang="en-US" sz="2200" spc="-5" dirty="0">
                <a:solidFill>
                  <a:srgbClr val="231F20"/>
                </a:solidFill>
                <a:latin typeface="Helvetica"/>
                <a:cs typeface="Helvetica"/>
              </a:rPr>
              <a:t>Career related concerns: </a:t>
            </a:r>
            <a:br>
              <a:rPr lang="en-US" sz="2200" spc="-5" dirty="0">
                <a:solidFill>
                  <a:srgbClr val="231F20"/>
                </a:solidFill>
                <a:latin typeface="Helvetica"/>
                <a:cs typeface="Helvetica"/>
              </a:rPr>
            </a:br>
            <a:r>
              <a:rPr lang="en-US" sz="2200" spc="-5" dirty="0">
                <a:solidFill>
                  <a:srgbClr val="231F20"/>
                </a:solidFill>
                <a:latin typeface="Helvetica"/>
                <a:cs typeface="Helvetica"/>
              </a:rPr>
              <a:t>	* </a:t>
            </a:r>
            <a:r>
              <a:rPr lang="en-US" sz="2200" dirty="0">
                <a:solidFill>
                  <a:srgbClr val="231F20"/>
                </a:solidFill>
                <a:latin typeface="Helvetica"/>
                <a:cs typeface="Helvetica"/>
              </a:rPr>
              <a:t>Choosing STEM majors for reasons that prove inappropriate (from 14% to 	   48% in switching decisions) Created problems for 68% of all switchers and 	   22% of persisters.</a:t>
            </a:r>
          </a:p>
          <a:p>
            <a:pPr marL="1270000" marR="5080" lvl="2" indent="-342900">
              <a:spcBef>
                <a:spcPts val="100"/>
              </a:spcBef>
              <a:buFont typeface="Arial" panose="020B0604020202020204" pitchFamily="34" charset="0"/>
              <a:buChar char="•"/>
            </a:pPr>
            <a:r>
              <a:rPr lang="en-US" sz="2200" spc="-5" dirty="0">
                <a:solidFill>
                  <a:srgbClr val="231F20"/>
                </a:solidFill>
                <a:latin typeface="Helvetica"/>
                <a:cs typeface="Helvetica"/>
              </a:rPr>
              <a:t>Rejection of STEM careers and lifestyles (from 29% in TAL to 58% in TALR)</a:t>
            </a:r>
            <a:br>
              <a:rPr lang="en-US" sz="2200" spc="-5" dirty="0">
                <a:solidFill>
                  <a:srgbClr val="231F20"/>
                </a:solidFill>
                <a:latin typeface="Helvetica"/>
                <a:cs typeface="Helvetica"/>
              </a:rPr>
            </a:br>
            <a:r>
              <a:rPr lang="en-US" sz="2200" spc="-5" dirty="0">
                <a:solidFill>
                  <a:srgbClr val="231F20"/>
                </a:solidFill>
                <a:latin typeface="Helvetica"/>
                <a:cs typeface="Helvetica"/>
              </a:rPr>
              <a:t>Switch to non-STEM field offers more appealing career opportunities (from 27% in TAL to 54% in TALR)</a:t>
            </a:r>
          </a:p>
          <a:p>
            <a:pPr marL="1270000" marR="5080" lvl="2" indent="-342900">
              <a:spcBef>
                <a:spcPts val="100"/>
              </a:spcBef>
              <a:buFont typeface="Arial" panose="020B0604020202020204" pitchFamily="34" charset="0"/>
              <a:buChar char="•"/>
            </a:pPr>
            <a:r>
              <a:rPr lang="en-US" sz="2200" spc="-5" dirty="0">
                <a:solidFill>
                  <a:srgbClr val="231F20"/>
                </a:solidFill>
                <a:latin typeface="Helvetica"/>
                <a:cs typeface="Helvetica"/>
              </a:rPr>
              <a:t>System-playing moves to achieve career goals and/or graduate with higher, 	more competitive GPA (from 7% in TAL to 26% in TALR)</a:t>
            </a:r>
          </a:p>
          <a:p>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22</a:t>
            </a:fld>
            <a:endParaRPr lang="en-US"/>
          </a:p>
        </p:txBody>
      </p:sp>
    </p:spTree>
    <p:extLst>
      <p:ext uri="{BB962C8B-B14F-4D97-AF65-F5344CB8AC3E}">
        <p14:creationId xmlns:p14="http://schemas.microsoft.com/office/powerpoint/2010/main" val="227487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Look at page 25</a:t>
            </a:r>
            <a:endParaRPr lang="en-US" dirty="0"/>
          </a:p>
        </p:txBody>
      </p:sp>
      <p:sp>
        <p:nvSpPr>
          <p:cNvPr id="4" name="Slide Number Placeholder 3"/>
          <p:cNvSpPr>
            <a:spLocks noGrp="1"/>
          </p:cNvSpPr>
          <p:nvPr>
            <p:ph type="sldNum" sz="quarter" idx="5"/>
          </p:nvPr>
        </p:nvSpPr>
        <p:spPr/>
        <p:txBody>
          <a:bodyPr/>
          <a:lstStyle/>
          <a:p>
            <a:fld id="{3C814F00-1068-6540-B8D4-A2A586479568}" type="slidenum">
              <a:rPr lang="en-US" smtClean="0"/>
              <a:t>23</a:t>
            </a:fld>
            <a:endParaRPr lang="en-US"/>
          </a:p>
        </p:txBody>
      </p:sp>
    </p:spTree>
    <p:extLst>
      <p:ext uri="{BB962C8B-B14F-4D97-AF65-F5344CB8AC3E}">
        <p14:creationId xmlns:p14="http://schemas.microsoft.com/office/powerpoint/2010/main" val="216020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95608" y="-71251"/>
            <a:ext cx="15019021" cy="830855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003152" y="1423780"/>
            <a:ext cx="10618014" cy="5373520"/>
            <a:chOff x="1669293" y="1186483"/>
            <a:chExt cx="8848345" cy="4477933"/>
          </a:xfrm>
        </p:grpSpPr>
        <p:sp>
          <p:nvSpPr>
            <p:cNvPr id="39" name="Rectangle 38"/>
            <p:cNvSpPr/>
            <p:nvPr/>
          </p:nvSpPr>
          <p:spPr>
            <a:xfrm>
              <a:off x="1674042" y="1186483"/>
              <a:ext cx="8843596" cy="716184"/>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2111084" y="2490605"/>
            <a:ext cx="10415898" cy="2098475"/>
          </a:xfrm>
        </p:spPr>
        <p:txBody>
          <a:bodyPr bIns="0" anchor="b">
            <a:normAutofit/>
          </a:bodyPr>
          <a:lstStyle>
            <a:lvl1pPr algn="ctr">
              <a:lnSpc>
                <a:spcPct val="80000"/>
              </a:lnSpc>
              <a:defRPr sz="6480" spc="-18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2111085" y="4687520"/>
            <a:ext cx="10408112" cy="1587104"/>
          </a:xfrm>
        </p:spPr>
        <p:txBody>
          <a:bodyPr tIns="0">
            <a:normAutofit/>
          </a:bodyPr>
          <a:lstStyle>
            <a:lvl1pPr marL="0" indent="0" algn="ctr">
              <a:lnSpc>
                <a:spcPct val="100000"/>
              </a:lnSpc>
              <a:buNone/>
              <a:defRPr sz="2160" b="0">
                <a:solidFill>
                  <a:srgbClr val="FFFEFF"/>
                </a:solidFill>
              </a:defRPr>
            </a:lvl1pPr>
            <a:lvl2pPr marL="548640" indent="0" algn="ctr">
              <a:buNone/>
              <a:defRPr sz="216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a:xfrm>
            <a:off x="965606" y="384048"/>
            <a:ext cx="4389120" cy="384048"/>
          </a:xfrm>
        </p:spPr>
        <p:txBody>
          <a:bodyPr vert="horz" lIns="91440" tIns="45720" rIns="91440" bIns="45720" rtlCol="0" anchor="ctr"/>
          <a:lstStyle>
            <a:lvl1pPr>
              <a:defRPr lang="en-US"/>
            </a:lvl1p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9765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501016" y="0"/>
            <a:ext cx="15100937" cy="8223886"/>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960173" y="2039507"/>
            <a:ext cx="4409371" cy="4164505"/>
            <a:chOff x="697883" y="1816768"/>
            <a:chExt cx="3674476" cy="3470421"/>
          </a:xfrm>
        </p:grpSpPr>
        <p:sp>
          <p:nvSpPr>
            <p:cNvPr id="25" name="Rectangle 24"/>
            <p:cNvSpPr/>
            <p:nvPr/>
          </p:nvSpPr>
          <p:spPr>
            <a:xfrm>
              <a:off x="697883" y="1816768"/>
              <a:ext cx="3674476" cy="502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359" y="2819910"/>
            <a:ext cx="4201435" cy="2947730"/>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3187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77" name="Group 76"/>
          <p:cNvGrpSpPr/>
          <p:nvPr/>
        </p:nvGrpSpPr>
        <p:grpSpPr>
          <a:xfrm>
            <a:off x="-501016" y="0"/>
            <a:ext cx="15100937" cy="8223886"/>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1317087" y="2045431"/>
            <a:ext cx="11996226" cy="2947730"/>
          </a:xfrm>
        </p:spPr>
        <p:txBody>
          <a:bodyPr>
            <a:normAutofit/>
          </a:bodyPr>
          <a:lstStyle>
            <a:lvl1pPr>
              <a:defRPr sz="600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grpSp>
        <p:nvGrpSpPr>
          <p:cNvPr id="32" name="Group 31">
            <a:extLst>
              <a:ext uri="{FF2B5EF4-FFF2-40B4-BE49-F238E27FC236}">
                <a16:creationId xmlns:a16="http://schemas.microsoft.com/office/drawing/2014/main" id="{FD37D1B6-3ED9-464F-A38C-6CDDFC5B511E}"/>
              </a:ext>
            </a:extLst>
          </p:cNvPr>
          <p:cNvGrpSpPr/>
          <p:nvPr userDrawn="1"/>
        </p:nvGrpSpPr>
        <p:grpSpPr>
          <a:xfrm>
            <a:off x="0" y="6029229"/>
            <a:ext cx="14630882" cy="3190971"/>
            <a:chOff x="0" y="2147715"/>
            <a:chExt cx="14630882" cy="3190971"/>
          </a:xfrm>
        </p:grpSpPr>
        <p:sp>
          <p:nvSpPr>
            <p:cNvPr id="33" name="bk object 16">
              <a:extLst>
                <a:ext uri="{FF2B5EF4-FFF2-40B4-BE49-F238E27FC236}">
                  <a16:creationId xmlns:a16="http://schemas.microsoft.com/office/drawing/2014/main" id="{4F8BCB02-DB74-A344-9C02-6C66424BDC99}"/>
                </a:ext>
              </a:extLst>
            </p:cNvPr>
            <p:cNvSpPr/>
            <p:nvPr/>
          </p:nvSpPr>
          <p:spPr>
            <a:xfrm>
              <a:off x="0" y="2151325"/>
              <a:ext cx="2791460" cy="1939289"/>
            </a:xfrm>
            <a:custGeom>
              <a:avLst/>
              <a:gdLst/>
              <a:ahLst/>
              <a:cxnLst/>
              <a:rect l="l" t="t" r="r" b="b"/>
              <a:pathLst>
                <a:path w="2791460" h="1939289">
                  <a:moveTo>
                    <a:pt x="1271021" y="0"/>
                  </a:moveTo>
                  <a:lnTo>
                    <a:pt x="0" y="1236656"/>
                  </a:lnTo>
                  <a:lnTo>
                    <a:pt x="0" y="1774914"/>
                  </a:lnTo>
                  <a:lnTo>
                    <a:pt x="169130" y="1938756"/>
                  </a:lnTo>
                  <a:lnTo>
                    <a:pt x="901394" y="1264022"/>
                  </a:lnTo>
                  <a:lnTo>
                    <a:pt x="1372135" y="1039110"/>
                  </a:lnTo>
                  <a:lnTo>
                    <a:pt x="2319751" y="1039110"/>
                  </a:lnTo>
                  <a:lnTo>
                    <a:pt x="1271021" y="0"/>
                  </a:lnTo>
                  <a:close/>
                </a:path>
                <a:path w="2791460" h="1939289">
                  <a:moveTo>
                    <a:pt x="2319751" y="1039110"/>
                  </a:moveTo>
                  <a:lnTo>
                    <a:pt x="1372135" y="1039110"/>
                  </a:lnTo>
                  <a:lnTo>
                    <a:pt x="1785340" y="1264022"/>
                  </a:lnTo>
                  <a:lnTo>
                    <a:pt x="2344996" y="1938756"/>
                  </a:lnTo>
                  <a:lnTo>
                    <a:pt x="2791338" y="1506372"/>
                  </a:lnTo>
                  <a:lnTo>
                    <a:pt x="2319751" y="1039110"/>
                  </a:lnTo>
                  <a:close/>
                </a:path>
              </a:pathLst>
            </a:custGeom>
            <a:solidFill>
              <a:srgbClr val="211D1E"/>
            </a:solidFill>
          </p:spPr>
          <p:txBody>
            <a:bodyPr wrap="square" lIns="0" tIns="0" rIns="0" bIns="0" rtlCol="0"/>
            <a:lstStyle/>
            <a:p>
              <a:endParaRPr/>
            </a:p>
          </p:txBody>
        </p:sp>
        <p:sp>
          <p:nvSpPr>
            <p:cNvPr id="34" name="bk object 17">
              <a:extLst>
                <a:ext uri="{FF2B5EF4-FFF2-40B4-BE49-F238E27FC236}">
                  <a16:creationId xmlns:a16="http://schemas.microsoft.com/office/drawing/2014/main" id="{D5760A2C-0C5F-6344-9D14-051D6BAAB6D4}"/>
                </a:ext>
              </a:extLst>
            </p:cNvPr>
            <p:cNvSpPr/>
            <p:nvPr/>
          </p:nvSpPr>
          <p:spPr>
            <a:xfrm>
              <a:off x="0" y="2737138"/>
              <a:ext cx="2791460" cy="1939289"/>
            </a:xfrm>
            <a:custGeom>
              <a:avLst/>
              <a:gdLst/>
              <a:ahLst/>
              <a:cxnLst/>
              <a:rect l="l" t="t" r="r" b="b"/>
              <a:pathLst>
                <a:path w="2791460" h="1939289">
                  <a:moveTo>
                    <a:pt x="1271021" y="0"/>
                  </a:moveTo>
                  <a:lnTo>
                    <a:pt x="0" y="1236656"/>
                  </a:lnTo>
                  <a:lnTo>
                    <a:pt x="0" y="1774914"/>
                  </a:lnTo>
                  <a:lnTo>
                    <a:pt x="169130" y="1938756"/>
                  </a:lnTo>
                  <a:lnTo>
                    <a:pt x="901394" y="1264029"/>
                  </a:lnTo>
                  <a:lnTo>
                    <a:pt x="1372135" y="1039120"/>
                  </a:lnTo>
                  <a:lnTo>
                    <a:pt x="2319760" y="1039120"/>
                  </a:lnTo>
                  <a:lnTo>
                    <a:pt x="1271021" y="0"/>
                  </a:lnTo>
                  <a:close/>
                </a:path>
                <a:path w="2791460" h="1939289">
                  <a:moveTo>
                    <a:pt x="2319760" y="1039120"/>
                  </a:moveTo>
                  <a:lnTo>
                    <a:pt x="1372135" y="1039120"/>
                  </a:lnTo>
                  <a:lnTo>
                    <a:pt x="1785340" y="1264029"/>
                  </a:lnTo>
                  <a:lnTo>
                    <a:pt x="2344996" y="1938756"/>
                  </a:lnTo>
                  <a:lnTo>
                    <a:pt x="2791338" y="1506372"/>
                  </a:lnTo>
                  <a:lnTo>
                    <a:pt x="2319760" y="1039120"/>
                  </a:lnTo>
                  <a:close/>
                </a:path>
              </a:pathLst>
            </a:custGeom>
            <a:solidFill>
              <a:srgbClr val="1D3462"/>
            </a:solidFill>
          </p:spPr>
          <p:txBody>
            <a:bodyPr wrap="square" lIns="0" tIns="0" rIns="0" bIns="0" rtlCol="0"/>
            <a:lstStyle/>
            <a:p>
              <a:endParaRPr/>
            </a:p>
          </p:txBody>
        </p:sp>
        <p:sp>
          <p:nvSpPr>
            <p:cNvPr id="35" name="bk object 18">
              <a:extLst>
                <a:ext uri="{FF2B5EF4-FFF2-40B4-BE49-F238E27FC236}">
                  <a16:creationId xmlns:a16="http://schemas.microsoft.com/office/drawing/2014/main" id="{F0BC7017-4367-3E4C-936F-ECEC0F235D92}"/>
                </a:ext>
              </a:extLst>
            </p:cNvPr>
            <p:cNvSpPr/>
            <p:nvPr/>
          </p:nvSpPr>
          <p:spPr>
            <a:xfrm>
              <a:off x="0" y="3384775"/>
              <a:ext cx="2791460" cy="1939289"/>
            </a:xfrm>
            <a:custGeom>
              <a:avLst/>
              <a:gdLst/>
              <a:ahLst/>
              <a:cxnLst/>
              <a:rect l="l" t="t" r="r" b="b"/>
              <a:pathLst>
                <a:path w="2791460" h="1939289">
                  <a:moveTo>
                    <a:pt x="1271021" y="0"/>
                  </a:moveTo>
                  <a:lnTo>
                    <a:pt x="0" y="1236667"/>
                  </a:lnTo>
                  <a:lnTo>
                    <a:pt x="0" y="1774927"/>
                  </a:lnTo>
                  <a:lnTo>
                    <a:pt x="169130" y="1938769"/>
                  </a:lnTo>
                  <a:lnTo>
                    <a:pt x="901394" y="1264034"/>
                  </a:lnTo>
                  <a:lnTo>
                    <a:pt x="1372135" y="1039123"/>
                  </a:lnTo>
                  <a:lnTo>
                    <a:pt x="2319755" y="1039123"/>
                  </a:lnTo>
                  <a:lnTo>
                    <a:pt x="1271021" y="0"/>
                  </a:lnTo>
                  <a:close/>
                </a:path>
                <a:path w="2791460" h="1939289">
                  <a:moveTo>
                    <a:pt x="2319755" y="1039123"/>
                  </a:moveTo>
                  <a:lnTo>
                    <a:pt x="1372135" y="1039123"/>
                  </a:lnTo>
                  <a:lnTo>
                    <a:pt x="1785340" y="1264034"/>
                  </a:lnTo>
                  <a:lnTo>
                    <a:pt x="2344996" y="1938769"/>
                  </a:lnTo>
                  <a:lnTo>
                    <a:pt x="2791338" y="1506385"/>
                  </a:lnTo>
                  <a:lnTo>
                    <a:pt x="2319755" y="1039123"/>
                  </a:lnTo>
                  <a:close/>
                </a:path>
              </a:pathLst>
            </a:custGeom>
            <a:solidFill>
              <a:srgbClr val="1E77B9"/>
            </a:solidFill>
          </p:spPr>
          <p:txBody>
            <a:bodyPr wrap="square" lIns="0" tIns="0" rIns="0" bIns="0" rtlCol="0"/>
            <a:lstStyle/>
            <a:p>
              <a:endParaRPr/>
            </a:p>
          </p:txBody>
        </p:sp>
        <p:sp>
          <p:nvSpPr>
            <p:cNvPr id="36" name="bk object 19">
              <a:extLst>
                <a:ext uri="{FF2B5EF4-FFF2-40B4-BE49-F238E27FC236}">
                  <a16:creationId xmlns:a16="http://schemas.microsoft.com/office/drawing/2014/main" id="{A9EA7C37-6B5D-724F-9E13-2E4DFDDD6946}"/>
                </a:ext>
              </a:extLst>
            </p:cNvPr>
            <p:cNvSpPr/>
            <p:nvPr/>
          </p:nvSpPr>
          <p:spPr>
            <a:xfrm>
              <a:off x="2791327" y="2165941"/>
              <a:ext cx="3068955" cy="1939289"/>
            </a:xfrm>
            <a:custGeom>
              <a:avLst/>
              <a:gdLst/>
              <a:ahLst/>
              <a:cxnLst/>
              <a:rect l="l" t="t" r="r" b="b"/>
              <a:pathLst>
                <a:path w="3068954" h="1939289">
                  <a:moveTo>
                    <a:pt x="1548231" y="0"/>
                  </a:moveTo>
                  <a:lnTo>
                    <a:pt x="0" y="1506372"/>
                  </a:lnTo>
                  <a:lnTo>
                    <a:pt x="446341" y="1938756"/>
                  </a:lnTo>
                  <a:lnTo>
                    <a:pt x="1178605" y="1264022"/>
                  </a:lnTo>
                  <a:lnTo>
                    <a:pt x="1649347" y="1039110"/>
                  </a:lnTo>
                  <a:lnTo>
                    <a:pt x="2596970" y="1039110"/>
                  </a:lnTo>
                  <a:lnTo>
                    <a:pt x="1548231" y="0"/>
                  </a:lnTo>
                  <a:close/>
                </a:path>
                <a:path w="3068954" h="1939289">
                  <a:moveTo>
                    <a:pt x="2596970" y="1039110"/>
                  </a:moveTo>
                  <a:lnTo>
                    <a:pt x="1649347" y="1039110"/>
                  </a:lnTo>
                  <a:lnTo>
                    <a:pt x="2062556" y="1264022"/>
                  </a:lnTo>
                  <a:lnTo>
                    <a:pt x="2622219" y="1938756"/>
                  </a:lnTo>
                  <a:lnTo>
                    <a:pt x="3068561" y="1506372"/>
                  </a:lnTo>
                  <a:lnTo>
                    <a:pt x="2596970" y="1039110"/>
                  </a:lnTo>
                  <a:close/>
                </a:path>
              </a:pathLst>
            </a:custGeom>
            <a:solidFill>
              <a:srgbClr val="211D1E"/>
            </a:solidFill>
          </p:spPr>
          <p:txBody>
            <a:bodyPr wrap="square" lIns="0" tIns="0" rIns="0" bIns="0" rtlCol="0"/>
            <a:lstStyle/>
            <a:p>
              <a:endParaRPr/>
            </a:p>
          </p:txBody>
        </p:sp>
        <p:sp>
          <p:nvSpPr>
            <p:cNvPr id="37" name="bk object 20">
              <a:extLst>
                <a:ext uri="{FF2B5EF4-FFF2-40B4-BE49-F238E27FC236}">
                  <a16:creationId xmlns:a16="http://schemas.microsoft.com/office/drawing/2014/main" id="{9D991DFF-2A9B-2C4F-8975-CF04B0821923}"/>
                </a:ext>
              </a:extLst>
            </p:cNvPr>
            <p:cNvSpPr/>
            <p:nvPr/>
          </p:nvSpPr>
          <p:spPr>
            <a:xfrm>
              <a:off x="2791327" y="2751747"/>
              <a:ext cx="3068955" cy="1939289"/>
            </a:xfrm>
            <a:custGeom>
              <a:avLst/>
              <a:gdLst/>
              <a:ahLst/>
              <a:cxnLst/>
              <a:rect l="l" t="t" r="r" b="b"/>
              <a:pathLst>
                <a:path w="3068954" h="1939289">
                  <a:moveTo>
                    <a:pt x="1548231" y="0"/>
                  </a:moveTo>
                  <a:lnTo>
                    <a:pt x="0" y="1506372"/>
                  </a:lnTo>
                  <a:lnTo>
                    <a:pt x="446341" y="1938769"/>
                  </a:lnTo>
                  <a:lnTo>
                    <a:pt x="1178605" y="1264034"/>
                  </a:lnTo>
                  <a:lnTo>
                    <a:pt x="1649347" y="1039123"/>
                  </a:lnTo>
                  <a:lnTo>
                    <a:pt x="2596983" y="1039123"/>
                  </a:lnTo>
                  <a:lnTo>
                    <a:pt x="1548231" y="0"/>
                  </a:lnTo>
                  <a:close/>
                </a:path>
                <a:path w="3068954" h="1939289">
                  <a:moveTo>
                    <a:pt x="2596983" y="1039123"/>
                  </a:moveTo>
                  <a:lnTo>
                    <a:pt x="1649347" y="1039123"/>
                  </a:lnTo>
                  <a:lnTo>
                    <a:pt x="2062556" y="1264034"/>
                  </a:lnTo>
                  <a:lnTo>
                    <a:pt x="2622219" y="1938769"/>
                  </a:lnTo>
                  <a:lnTo>
                    <a:pt x="3068561" y="1506372"/>
                  </a:lnTo>
                  <a:lnTo>
                    <a:pt x="2596983" y="1039123"/>
                  </a:lnTo>
                  <a:close/>
                </a:path>
              </a:pathLst>
            </a:custGeom>
            <a:solidFill>
              <a:srgbClr val="1D3462"/>
            </a:solidFill>
          </p:spPr>
          <p:txBody>
            <a:bodyPr wrap="square" lIns="0" tIns="0" rIns="0" bIns="0" rtlCol="0"/>
            <a:lstStyle/>
            <a:p>
              <a:endParaRPr/>
            </a:p>
          </p:txBody>
        </p:sp>
        <p:sp>
          <p:nvSpPr>
            <p:cNvPr id="38" name="bk object 21">
              <a:extLst>
                <a:ext uri="{FF2B5EF4-FFF2-40B4-BE49-F238E27FC236}">
                  <a16:creationId xmlns:a16="http://schemas.microsoft.com/office/drawing/2014/main" id="{C5BAFEEB-9073-9B46-ADA5-05043A004307}"/>
                </a:ext>
              </a:extLst>
            </p:cNvPr>
            <p:cNvSpPr/>
            <p:nvPr/>
          </p:nvSpPr>
          <p:spPr>
            <a:xfrm>
              <a:off x="2791327" y="3399397"/>
              <a:ext cx="3068955" cy="1939289"/>
            </a:xfrm>
            <a:custGeom>
              <a:avLst/>
              <a:gdLst/>
              <a:ahLst/>
              <a:cxnLst/>
              <a:rect l="l" t="t" r="r" b="b"/>
              <a:pathLst>
                <a:path w="3068954" h="1939289">
                  <a:moveTo>
                    <a:pt x="1548231" y="0"/>
                  </a:moveTo>
                  <a:lnTo>
                    <a:pt x="0" y="1506372"/>
                  </a:lnTo>
                  <a:lnTo>
                    <a:pt x="446341" y="1938756"/>
                  </a:lnTo>
                  <a:lnTo>
                    <a:pt x="1178605" y="1264029"/>
                  </a:lnTo>
                  <a:lnTo>
                    <a:pt x="1649347" y="1039120"/>
                  </a:lnTo>
                  <a:lnTo>
                    <a:pt x="2596979" y="1039120"/>
                  </a:lnTo>
                  <a:lnTo>
                    <a:pt x="1548231" y="0"/>
                  </a:lnTo>
                  <a:close/>
                </a:path>
                <a:path w="3068954" h="1939289">
                  <a:moveTo>
                    <a:pt x="2596979" y="1039120"/>
                  </a:moveTo>
                  <a:lnTo>
                    <a:pt x="1649347" y="1039120"/>
                  </a:lnTo>
                  <a:lnTo>
                    <a:pt x="2062556" y="1264029"/>
                  </a:lnTo>
                  <a:lnTo>
                    <a:pt x="2622219" y="1938756"/>
                  </a:lnTo>
                  <a:lnTo>
                    <a:pt x="3068561" y="1506372"/>
                  </a:lnTo>
                  <a:lnTo>
                    <a:pt x="2596979" y="1039120"/>
                  </a:lnTo>
                  <a:close/>
                </a:path>
              </a:pathLst>
            </a:custGeom>
            <a:solidFill>
              <a:srgbClr val="1E77B9"/>
            </a:solidFill>
          </p:spPr>
          <p:txBody>
            <a:bodyPr wrap="square" lIns="0" tIns="0" rIns="0" bIns="0" rtlCol="0"/>
            <a:lstStyle/>
            <a:p>
              <a:endParaRPr/>
            </a:p>
          </p:txBody>
        </p:sp>
        <p:sp>
          <p:nvSpPr>
            <p:cNvPr id="39" name="bk object 22">
              <a:extLst>
                <a:ext uri="{FF2B5EF4-FFF2-40B4-BE49-F238E27FC236}">
                  <a16:creationId xmlns:a16="http://schemas.microsoft.com/office/drawing/2014/main" id="{43632787-00AF-A64C-AF10-BE5B752F98C9}"/>
                </a:ext>
              </a:extLst>
            </p:cNvPr>
            <p:cNvSpPr/>
            <p:nvPr/>
          </p:nvSpPr>
          <p:spPr>
            <a:xfrm>
              <a:off x="5852722" y="2150308"/>
              <a:ext cx="3068955" cy="1939289"/>
            </a:xfrm>
            <a:custGeom>
              <a:avLst/>
              <a:gdLst/>
              <a:ahLst/>
              <a:cxnLst/>
              <a:rect l="l" t="t" r="r" b="b"/>
              <a:pathLst>
                <a:path w="3068954" h="1939289">
                  <a:moveTo>
                    <a:pt x="1548231" y="0"/>
                  </a:moveTo>
                  <a:lnTo>
                    <a:pt x="0" y="1506385"/>
                  </a:lnTo>
                  <a:lnTo>
                    <a:pt x="446341" y="1938769"/>
                  </a:lnTo>
                  <a:lnTo>
                    <a:pt x="1178605" y="1264034"/>
                  </a:lnTo>
                  <a:lnTo>
                    <a:pt x="1649347" y="1039123"/>
                  </a:lnTo>
                  <a:lnTo>
                    <a:pt x="2596974" y="1039123"/>
                  </a:lnTo>
                  <a:lnTo>
                    <a:pt x="1548231" y="0"/>
                  </a:lnTo>
                  <a:close/>
                </a:path>
                <a:path w="3068954" h="1939289">
                  <a:moveTo>
                    <a:pt x="2596974" y="1039123"/>
                  </a:moveTo>
                  <a:lnTo>
                    <a:pt x="1649347" y="1039123"/>
                  </a:lnTo>
                  <a:lnTo>
                    <a:pt x="2062556" y="1264034"/>
                  </a:lnTo>
                  <a:lnTo>
                    <a:pt x="2622219" y="1938769"/>
                  </a:lnTo>
                  <a:lnTo>
                    <a:pt x="3068561" y="1506385"/>
                  </a:lnTo>
                  <a:lnTo>
                    <a:pt x="2596974" y="1039123"/>
                  </a:lnTo>
                  <a:close/>
                </a:path>
              </a:pathLst>
            </a:custGeom>
            <a:solidFill>
              <a:srgbClr val="211D1E"/>
            </a:solidFill>
          </p:spPr>
          <p:txBody>
            <a:bodyPr wrap="square" lIns="0" tIns="0" rIns="0" bIns="0" rtlCol="0"/>
            <a:lstStyle/>
            <a:p>
              <a:endParaRPr/>
            </a:p>
          </p:txBody>
        </p:sp>
        <p:sp>
          <p:nvSpPr>
            <p:cNvPr id="40" name="bk object 23">
              <a:extLst>
                <a:ext uri="{FF2B5EF4-FFF2-40B4-BE49-F238E27FC236}">
                  <a16:creationId xmlns:a16="http://schemas.microsoft.com/office/drawing/2014/main" id="{B10A2CC7-9BBC-9F45-AB66-006A0125C76F}"/>
                </a:ext>
              </a:extLst>
            </p:cNvPr>
            <p:cNvSpPr/>
            <p:nvPr/>
          </p:nvSpPr>
          <p:spPr>
            <a:xfrm>
              <a:off x="5852722" y="2736120"/>
              <a:ext cx="3068955" cy="1939289"/>
            </a:xfrm>
            <a:custGeom>
              <a:avLst/>
              <a:gdLst/>
              <a:ahLst/>
              <a:cxnLst/>
              <a:rect l="l" t="t" r="r" b="b"/>
              <a:pathLst>
                <a:path w="3068954" h="1939289">
                  <a:moveTo>
                    <a:pt x="1548231" y="0"/>
                  </a:moveTo>
                  <a:lnTo>
                    <a:pt x="0" y="1506385"/>
                  </a:lnTo>
                  <a:lnTo>
                    <a:pt x="446341" y="1938769"/>
                  </a:lnTo>
                  <a:lnTo>
                    <a:pt x="1178605" y="1264034"/>
                  </a:lnTo>
                  <a:lnTo>
                    <a:pt x="1649347" y="1039123"/>
                  </a:lnTo>
                  <a:lnTo>
                    <a:pt x="2596974" y="1039123"/>
                  </a:lnTo>
                  <a:lnTo>
                    <a:pt x="1548231" y="0"/>
                  </a:lnTo>
                  <a:close/>
                </a:path>
                <a:path w="3068954" h="1939289">
                  <a:moveTo>
                    <a:pt x="2596974" y="1039123"/>
                  </a:moveTo>
                  <a:lnTo>
                    <a:pt x="1649347" y="1039123"/>
                  </a:lnTo>
                  <a:lnTo>
                    <a:pt x="2062556" y="1264034"/>
                  </a:lnTo>
                  <a:lnTo>
                    <a:pt x="2622219" y="1938769"/>
                  </a:lnTo>
                  <a:lnTo>
                    <a:pt x="3068561" y="1506385"/>
                  </a:lnTo>
                  <a:lnTo>
                    <a:pt x="2596974" y="1039123"/>
                  </a:lnTo>
                  <a:close/>
                </a:path>
              </a:pathLst>
            </a:custGeom>
            <a:solidFill>
              <a:srgbClr val="1D3462"/>
            </a:solidFill>
          </p:spPr>
          <p:txBody>
            <a:bodyPr wrap="square" lIns="0" tIns="0" rIns="0" bIns="0" rtlCol="0"/>
            <a:lstStyle/>
            <a:p>
              <a:endParaRPr/>
            </a:p>
          </p:txBody>
        </p:sp>
        <p:sp>
          <p:nvSpPr>
            <p:cNvPr id="41" name="bk object 24">
              <a:extLst>
                <a:ext uri="{FF2B5EF4-FFF2-40B4-BE49-F238E27FC236}">
                  <a16:creationId xmlns:a16="http://schemas.microsoft.com/office/drawing/2014/main" id="{55DA1E4B-E350-0B40-AC49-23DDC39A9B0E}"/>
                </a:ext>
              </a:extLst>
            </p:cNvPr>
            <p:cNvSpPr/>
            <p:nvPr/>
          </p:nvSpPr>
          <p:spPr>
            <a:xfrm>
              <a:off x="5852722" y="3383771"/>
              <a:ext cx="3068955" cy="1939289"/>
            </a:xfrm>
            <a:custGeom>
              <a:avLst/>
              <a:gdLst/>
              <a:ahLst/>
              <a:cxnLst/>
              <a:rect l="l" t="t" r="r" b="b"/>
              <a:pathLst>
                <a:path w="3068954" h="1939289">
                  <a:moveTo>
                    <a:pt x="1548231" y="0"/>
                  </a:moveTo>
                  <a:lnTo>
                    <a:pt x="0" y="1506372"/>
                  </a:lnTo>
                  <a:lnTo>
                    <a:pt x="446341" y="1938769"/>
                  </a:lnTo>
                  <a:lnTo>
                    <a:pt x="1178605" y="1264034"/>
                  </a:lnTo>
                  <a:lnTo>
                    <a:pt x="1649347" y="1039123"/>
                  </a:lnTo>
                  <a:lnTo>
                    <a:pt x="2596983" y="1039123"/>
                  </a:lnTo>
                  <a:lnTo>
                    <a:pt x="1548231" y="0"/>
                  </a:lnTo>
                  <a:close/>
                </a:path>
                <a:path w="3068954" h="1939289">
                  <a:moveTo>
                    <a:pt x="2596983" y="1039123"/>
                  </a:moveTo>
                  <a:lnTo>
                    <a:pt x="1649347" y="1039123"/>
                  </a:lnTo>
                  <a:lnTo>
                    <a:pt x="2062556" y="1264034"/>
                  </a:lnTo>
                  <a:lnTo>
                    <a:pt x="2622219" y="1938769"/>
                  </a:lnTo>
                  <a:lnTo>
                    <a:pt x="3068561" y="1506372"/>
                  </a:lnTo>
                  <a:lnTo>
                    <a:pt x="2596983" y="1039123"/>
                  </a:lnTo>
                  <a:close/>
                </a:path>
              </a:pathLst>
            </a:custGeom>
            <a:solidFill>
              <a:srgbClr val="1E77B9"/>
            </a:solidFill>
          </p:spPr>
          <p:txBody>
            <a:bodyPr wrap="square" lIns="0" tIns="0" rIns="0" bIns="0" rtlCol="0"/>
            <a:lstStyle/>
            <a:p>
              <a:endParaRPr/>
            </a:p>
          </p:txBody>
        </p:sp>
        <p:sp>
          <p:nvSpPr>
            <p:cNvPr id="42" name="bk object 25">
              <a:extLst>
                <a:ext uri="{FF2B5EF4-FFF2-40B4-BE49-F238E27FC236}">
                  <a16:creationId xmlns:a16="http://schemas.microsoft.com/office/drawing/2014/main" id="{AC411601-B8B1-3E40-B274-A953F6CDB502}"/>
                </a:ext>
              </a:extLst>
            </p:cNvPr>
            <p:cNvSpPr/>
            <p:nvPr/>
          </p:nvSpPr>
          <p:spPr>
            <a:xfrm>
              <a:off x="8926617" y="2163337"/>
              <a:ext cx="3068955" cy="1939289"/>
            </a:xfrm>
            <a:custGeom>
              <a:avLst/>
              <a:gdLst/>
              <a:ahLst/>
              <a:cxnLst/>
              <a:rect l="l" t="t" r="r" b="b"/>
              <a:pathLst>
                <a:path w="3068954" h="1939289">
                  <a:moveTo>
                    <a:pt x="1548231" y="0"/>
                  </a:moveTo>
                  <a:lnTo>
                    <a:pt x="0" y="1506385"/>
                  </a:lnTo>
                  <a:lnTo>
                    <a:pt x="446341" y="1938769"/>
                  </a:lnTo>
                  <a:lnTo>
                    <a:pt x="1178605" y="1264034"/>
                  </a:lnTo>
                  <a:lnTo>
                    <a:pt x="1649345" y="1039123"/>
                  </a:lnTo>
                  <a:lnTo>
                    <a:pt x="2596965" y="1039123"/>
                  </a:lnTo>
                  <a:lnTo>
                    <a:pt x="1548231" y="0"/>
                  </a:lnTo>
                  <a:close/>
                </a:path>
                <a:path w="3068954" h="1939289">
                  <a:moveTo>
                    <a:pt x="2596965" y="1039123"/>
                  </a:moveTo>
                  <a:lnTo>
                    <a:pt x="1649345" y="1039123"/>
                  </a:lnTo>
                  <a:lnTo>
                    <a:pt x="2062550" y="1264034"/>
                  </a:lnTo>
                  <a:lnTo>
                    <a:pt x="2622207" y="1938769"/>
                  </a:lnTo>
                  <a:lnTo>
                    <a:pt x="3068548" y="1506385"/>
                  </a:lnTo>
                  <a:lnTo>
                    <a:pt x="2596965" y="1039123"/>
                  </a:lnTo>
                  <a:close/>
                </a:path>
              </a:pathLst>
            </a:custGeom>
            <a:solidFill>
              <a:srgbClr val="211D1E"/>
            </a:solidFill>
          </p:spPr>
          <p:txBody>
            <a:bodyPr wrap="square" lIns="0" tIns="0" rIns="0" bIns="0" rtlCol="0"/>
            <a:lstStyle/>
            <a:p>
              <a:endParaRPr/>
            </a:p>
          </p:txBody>
        </p:sp>
        <p:sp>
          <p:nvSpPr>
            <p:cNvPr id="43" name="bk object 26">
              <a:extLst>
                <a:ext uri="{FF2B5EF4-FFF2-40B4-BE49-F238E27FC236}">
                  <a16:creationId xmlns:a16="http://schemas.microsoft.com/office/drawing/2014/main" id="{F341B995-2757-8845-97FB-82684E3F9593}"/>
                </a:ext>
              </a:extLst>
            </p:cNvPr>
            <p:cNvSpPr/>
            <p:nvPr/>
          </p:nvSpPr>
          <p:spPr>
            <a:xfrm>
              <a:off x="8926617" y="2749155"/>
              <a:ext cx="3068955" cy="1939289"/>
            </a:xfrm>
            <a:custGeom>
              <a:avLst/>
              <a:gdLst/>
              <a:ahLst/>
              <a:cxnLst/>
              <a:rect l="l" t="t" r="r" b="b"/>
              <a:pathLst>
                <a:path w="3068954" h="1939289">
                  <a:moveTo>
                    <a:pt x="1548231" y="0"/>
                  </a:moveTo>
                  <a:lnTo>
                    <a:pt x="0" y="1506372"/>
                  </a:lnTo>
                  <a:lnTo>
                    <a:pt x="446341" y="1938769"/>
                  </a:lnTo>
                  <a:lnTo>
                    <a:pt x="1178605" y="1264034"/>
                  </a:lnTo>
                  <a:lnTo>
                    <a:pt x="1649345" y="1039123"/>
                  </a:lnTo>
                  <a:lnTo>
                    <a:pt x="2596974" y="1039123"/>
                  </a:lnTo>
                  <a:lnTo>
                    <a:pt x="1548231" y="0"/>
                  </a:lnTo>
                  <a:close/>
                </a:path>
                <a:path w="3068954" h="1939289">
                  <a:moveTo>
                    <a:pt x="2596974" y="1039123"/>
                  </a:moveTo>
                  <a:lnTo>
                    <a:pt x="1649345" y="1039123"/>
                  </a:lnTo>
                  <a:lnTo>
                    <a:pt x="2062550" y="1264034"/>
                  </a:lnTo>
                  <a:lnTo>
                    <a:pt x="2622207" y="1938769"/>
                  </a:lnTo>
                  <a:lnTo>
                    <a:pt x="3068548" y="1506372"/>
                  </a:lnTo>
                  <a:lnTo>
                    <a:pt x="2596974" y="1039123"/>
                  </a:lnTo>
                  <a:close/>
                </a:path>
              </a:pathLst>
            </a:custGeom>
            <a:solidFill>
              <a:srgbClr val="1D3462"/>
            </a:solidFill>
          </p:spPr>
          <p:txBody>
            <a:bodyPr wrap="square" lIns="0" tIns="0" rIns="0" bIns="0" rtlCol="0"/>
            <a:lstStyle/>
            <a:p>
              <a:endParaRPr/>
            </a:p>
          </p:txBody>
        </p:sp>
        <p:sp>
          <p:nvSpPr>
            <p:cNvPr id="44" name="bk object 27">
              <a:extLst>
                <a:ext uri="{FF2B5EF4-FFF2-40B4-BE49-F238E27FC236}">
                  <a16:creationId xmlns:a16="http://schemas.microsoft.com/office/drawing/2014/main" id="{97265E59-31BD-A04C-AE97-4C48D6C70844}"/>
                </a:ext>
              </a:extLst>
            </p:cNvPr>
            <p:cNvSpPr/>
            <p:nvPr/>
          </p:nvSpPr>
          <p:spPr>
            <a:xfrm>
              <a:off x="8926617" y="3396805"/>
              <a:ext cx="3068955" cy="1939289"/>
            </a:xfrm>
            <a:custGeom>
              <a:avLst/>
              <a:gdLst/>
              <a:ahLst/>
              <a:cxnLst/>
              <a:rect l="l" t="t" r="r" b="b"/>
              <a:pathLst>
                <a:path w="3068954" h="1939289">
                  <a:moveTo>
                    <a:pt x="1548231" y="0"/>
                  </a:moveTo>
                  <a:lnTo>
                    <a:pt x="0" y="1506372"/>
                  </a:lnTo>
                  <a:lnTo>
                    <a:pt x="446341" y="1938756"/>
                  </a:lnTo>
                  <a:lnTo>
                    <a:pt x="1178605" y="1264029"/>
                  </a:lnTo>
                  <a:lnTo>
                    <a:pt x="1649345" y="1039120"/>
                  </a:lnTo>
                  <a:lnTo>
                    <a:pt x="2596971" y="1039120"/>
                  </a:lnTo>
                  <a:lnTo>
                    <a:pt x="1548231" y="0"/>
                  </a:lnTo>
                  <a:close/>
                </a:path>
                <a:path w="3068954" h="1939289">
                  <a:moveTo>
                    <a:pt x="2596971" y="1039120"/>
                  </a:moveTo>
                  <a:lnTo>
                    <a:pt x="1649345" y="1039120"/>
                  </a:lnTo>
                  <a:lnTo>
                    <a:pt x="2062550" y="1264029"/>
                  </a:lnTo>
                  <a:lnTo>
                    <a:pt x="2622207" y="1938756"/>
                  </a:lnTo>
                  <a:lnTo>
                    <a:pt x="3068548" y="1506372"/>
                  </a:lnTo>
                  <a:lnTo>
                    <a:pt x="2596971" y="1039120"/>
                  </a:lnTo>
                  <a:close/>
                </a:path>
              </a:pathLst>
            </a:custGeom>
            <a:solidFill>
              <a:srgbClr val="1E77B9"/>
            </a:solidFill>
          </p:spPr>
          <p:txBody>
            <a:bodyPr wrap="square" lIns="0" tIns="0" rIns="0" bIns="0" rtlCol="0"/>
            <a:lstStyle/>
            <a:p>
              <a:endParaRPr/>
            </a:p>
          </p:txBody>
        </p:sp>
        <p:sp>
          <p:nvSpPr>
            <p:cNvPr id="45" name="bk object 28">
              <a:extLst>
                <a:ext uri="{FF2B5EF4-FFF2-40B4-BE49-F238E27FC236}">
                  <a16:creationId xmlns:a16="http://schemas.microsoft.com/office/drawing/2014/main" id="{5937862F-D873-8C41-A528-C3F5ED44E168}"/>
                </a:ext>
              </a:extLst>
            </p:cNvPr>
            <p:cNvSpPr/>
            <p:nvPr/>
          </p:nvSpPr>
          <p:spPr>
            <a:xfrm>
              <a:off x="11988012" y="2147715"/>
              <a:ext cx="2642870" cy="1939289"/>
            </a:xfrm>
            <a:custGeom>
              <a:avLst/>
              <a:gdLst/>
              <a:ahLst/>
              <a:cxnLst/>
              <a:rect l="l" t="t" r="r" b="b"/>
              <a:pathLst>
                <a:path w="2642869" h="1939289">
                  <a:moveTo>
                    <a:pt x="1548231" y="0"/>
                  </a:moveTo>
                  <a:lnTo>
                    <a:pt x="0" y="1506385"/>
                  </a:lnTo>
                  <a:lnTo>
                    <a:pt x="446341" y="1938769"/>
                  </a:lnTo>
                  <a:lnTo>
                    <a:pt x="1178605" y="1264034"/>
                  </a:lnTo>
                  <a:lnTo>
                    <a:pt x="1649345" y="1039123"/>
                  </a:lnTo>
                  <a:lnTo>
                    <a:pt x="2596965" y="1039123"/>
                  </a:lnTo>
                  <a:lnTo>
                    <a:pt x="1548231" y="0"/>
                  </a:lnTo>
                  <a:close/>
                </a:path>
                <a:path w="2642869" h="1939289">
                  <a:moveTo>
                    <a:pt x="2596965" y="1039123"/>
                  </a:moveTo>
                  <a:lnTo>
                    <a:pt x="1649345" y="1039123"/>
                  </a:lnTo>
                  <a:lnTo>
                    <a:pt x="2062550" y="1264034"/>
                  </a:lnTo>
                  <a:lnTo>
                    <a:pt x="2622207" y="1938769"/>
                  </a:lnTo>
                  <a:lnTo>
                    <a:pt x="2642387" y="1919220"/>
                  </a:lnTo>
                  <a:lnTo>
                    <a:pt x="2642387" y="1084129"/>
                  </a:lnTo>
                  <a:lnTo>
                    <a:pt x="2596965" y="1039123"/>
                  </a:lnTo>
                  <a:close/>
                </a:path>
              </a:pathLst>
            </a:custGeom>
            <a:solidFill>
              <a:srgbClr val="211D1E"/>
            </a:solidFill>
          </p:spPr>
          <p:txBody>
            <a:bodyPr wrap="square" lIns="0" tIns="0" rIns="0" bIns="0" rtlCol="0"/>
            <a:lstStyle/>
            <a:p>
              <a:endParaRPr/>
            </a:p>
          </p:txBody>
        </p:sp>
        <p:sp>
          <p:nvSpPr>
            <p:cNvPr id="46" name="bk object 29">
              <a:extLst>
                <a:ext uri="{FF2B5EF4-FFF2-40B4-BE49-F238E27FC236}">
                  <a16:creationId xmlns:a16="http://schemas.microsoft.com/office/drawing/2014/main" id="{353A45EF-9281-8D43-9CFD-356599FEEBB1}"/>
                </a:ext>
              </a:extLst>
            </p:cNvPr>
            <p:cNvSpPr/>
            <p:nvPr/>
          </p:nvSpPr>
          <p:spPr>
            <a:xfrm>
              <a:off x="11988012" y="2733528"/>
              <a:ext cx="2642870" cy="1939289"/>
            </a:xfrm>
            <a:custGeom>
              <a:avLst/>
              <a:gdLst/>
              <a:ahLst/>
              <a:cxnLst/>
              <a:rect l="l" t="t" r="r" b="b"/>
              <a:pathLst>
                <a:path w="2642869" h="1939289">
                  <a:moveTo>
                    <a:pt x="1548231" y="0"/>
                  </a:moveTo>
                  <a:lnTo>
                    <a:pt x="0" y="1506385"/>
                  </a:lnTo>
                  <a:lnTo>
                    <a:pt x="446341" y="1938769"/>
                  </a:lnTo>
                  <a:lnTo>
                    <a:pt x="1178605" y="1264034"/>
                  </a:lnTo>
                  <a:lnTo>
                    <a:pt x="1649345" y="1039123"/>
                  </a:lnTo>
                  <a:lnTo>
                    <a:pt x="2596965" y="1039123"/>
                  </a:lnTo>
                  <a:lnTo>
                    <a:pt x="1548231" y="0"/>
                  </a:lnTo>
                  <a:close/>
                </a:path>
                <a:path w="2642869" h="1939289">
                  <a:moveTo>
                    <a:pt x="2596965" y="1039123"/>
                  </a:moveTo>
                  <a:lnTo>
                    <a:pt x="1649345" y="1039123"/>
                  </a:lnTo>
                  <a:lnTo>
                    <a:pt x="2062550" y="1264034"/>
                  </a:lnTo>
                  <a:lnTo>
                    <a:pt x="2622207" y="1938769"/>
                  </a:lnTo>
                  <a:lnTo>
                    <a:pt x="2642387" y="1919220"/>
                  </a:lnTo>
                  <a:lnTo>
                    <a:pt x="2642387" y="1084129"/>
                  </a:lnTo>
                  <a:lnTo>
                    <a:pt x="2596965" y="1039123"/>
                  </a:lnTo>
                  <a:close/>
                </a:path>
              </a:pathLst>
            </a:custGeom>
            <a:solidFill>
              <a:srgbClr val="1D3462"/>
            </a:solidFill>
          </p:spPr>
          <p:txBody>
            <a:bodyPr wrap="square" lIns="0" tIns="0" rIns="0" bIns="0" rtlCol="0"/>
            <a:lstStyle/>
            <a:p>
              <a:endParaRPr/>
            </a:p>
          </p:txBody>
        </p:sp>
        <p:sp>
          <p:nvSpPr>
            <p:cNvPr id="47" name="bk object 30">
              <a:extLst>
                <a:ext uri="{FF2B5EF4-FFF2-40B4-BE49-F238E27FC236}">
                  <a16:creationId xmlns:a16="http://schemas.microsoft.com/office/drawing/2014/main" id="{DC4B935D-8A58-C148-A624-AF658284C5B3}"/>
                </a:ext>
              </a:extLst>
            </p:cNvPr>
            <p:cNvSpPr/>
            <p:nvPr/>
          </p:nvSpPr>
          <p:spPr>
            <a:xfrm>
              <a:off x="11988012" y="3381179"/>
              <a:ext cx="2642870" cy="1939289"/>
            </a:xfrm>
            <a:custGeom>
              <a:avLst/>
              <a:gdLst/>
              <a:ahLst/>
              <a:cxnLst/>
              <a:rect l="l" t="t" r="r" b="b"/>
              <a:pathLst>
                <a:path w="2642869" h="1939289">
                  <a:moveTo>
                    <a:pt x="1548231" y="0"/>
                  </a:moveTo>
                  <a:lnTo>
                    <a:pt x="0" y="1506372"/>
                  </a:lnTo>
                  <a:lnTo>
                    <a:pt x="446341" y="1938756"/>
                  </a:lnTo>
                  <a:lnTo>
                    <a:pt x="1178605" y="1264029"/>
                  </a:lnTo>
                  <a:lnTo>
                    <a:pt x="1649345" y="1039120"/>
                  </a:lnTo>
                  <a:lnTo>
                    <a:pt x="2596971" y="1039120"/>
                  </a:lnTo>
                  <a:lnTo>
                    <a:pt x="1548231" y="0"/>
                  </a:lnTo>
                  <a:close/>
                </a:path>
                <a:path w="2642869" h="1939289">
                  <a:moveTo>
                    <a:pt x="2596971" y="1039120"/>
                  </a:moveTo>
                  <a:lnTo>
                    <a:pt x="1649345" y="1039120"/>
                  </a:lnTo>
                  <a:lnTo>
                    <a:pt x="2062550" y="1264029"/>
                  </a:lnTo>
                  <a:lnTo>
                    <a:pt x="2622207" y="1938756"/>
                  </a:lnTo>
                  <a:lnTo>
                    <a:pt x="2642387" y="1919207"/>
                  </a:lnTo>
                  <a:lnTo>
                    <a:pt x="2642387" y="1084119"/>
                  </a:lnTo>
                  <a:lnTo>
                    <a:pt x="2596971" y="1039120"/>
                  </a:lnTo>
                  <a:close/>
                </a:path>
              </a:pathLst>
            </a:custGeom>
            <a:solidFill>
              <a:srgbClr val="1E77B9"/>
            </a:solidFill>
          </p:spPr>
          <p:txBody>
            <a:bodyPr wrap="square" lIns="0" tIns="0" rIns="0" bIns="0" rtlCol="0"/>
            <a:lstStyle/>
            <a:p>
              <a:endParaRPr/>
            </a:p>
          </p:txBody>
        </p:sp>
      </p:grpSp>
    </p:spTree>
    <p:extLst>
      <p:ext uri="{BB962C8B-B14F-4D97-AF65-F5344CB8AC3E}">
        <p14:creationId xmlns:p14="http://schemas.microsoft.com/office/powerpoint/2010/main" val="22522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3" name="Footer Placeholder 2"/>
          <p:cNvSpPr>
            <a:spLocks noGrp="1"/>
          </p:cNvSpPr>
          <p:nvPr>
            <p:ph type="ftr" sz="quarter" idx="11"/>
          </p:nvPr>
        </p:nvSpPr>
        <p:spPr>
          <a:xfrm>
            <a:off x="965607" y="7472477"/>
            <a:ext cx="12706502" cy="384048"/>
          </a:xfrm>
        </p:spPr>
        <p:txBody>
          <a:bodyPr/>
          <a:lstStyle/>
          <a:p>
            <a:endParaRPr lang="en-US"/>
          </a:p>
        </p:txBody>
      </p:sp>
      <p:sp>
        <p:nvSpPr>
          <p:cNvPr id="4" name="Slide Number Placeholder 3"/>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721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501016" y="0"/>
            <a:ext cx="15100937" cy="8223886"/>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960173" y="2039507"/>
            <a:ext cx="4409371" cy="4164505"/>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358" y="2822431"/>
            <a:ext cx="4201436" cy="1467958"/>
          </a:xfrm>
        </p:spPr>
        <p:txBody>
          <a:bodyPr bIns="0" anchor="b">
            <a:noAutofit/>
          </a:bodyPr>
          <a:lstStyle>
            <a:lvl1pPr algn="ctr">
              <a:defRPr sz="384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6131980" y="963371"/>
            <a:ext cx="7530042" cy="629992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358" y="4296223"/>
            <a:ext cx="4201436" cy="1465397"/>
          </a:xfrm>
        </p:spPr>
        <p:txBody>
          <a:bodyPr/>
          <a:lstStyle>
            <a:lvl1pPr marL="0" indent="0" algn="ctr">
              <a:buNone/>
              <a:defRPr sz="1920">
                <a:solidFill>
                  <a:srgbClr val="FFFEFF"/>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2298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95608" y="-71251"/>
            <a:ext cx="15019021" cy="830855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966403" y="2037998"/>
            <a:ext cx="7129848" cy="4164505"/>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9052212" y="0"/>
            <a:ext cx="5578188" cy="8229600"/>
          </a:xfrm>
          <a:solidFill>
            <a:schemeClr val="bg1">
              <a:lumMod val="65000"/>
              <a:lumOff val="35000"/>
            </a:schemeClr>
          </a:solidFill>
          <a:ln w="9525" cap="sq">
            <a:noFill/>
            <a:miter lim="800000"/>
          </a:ln>
          <a:effectLst/>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2" name="Title 1"/>
          <p:cNvSpPr>
            <a:spLocks noGrp="1"/>
          </p:cNvSpPr>
          <p:nvPr>
            <p:ph type="title"/>
          </p:nvPr>
        </p:nvSpPr>
        <p:spPr>
          <a:xfrm>
            <a:off x="1062532" y="2832306"/>
            <a:ext cx="6931975" cy="1413638"/>
          </a:xfrm>
        </p:spPr>
        <p:txBody>
          <a:bodyPr bIns="0" anchor="b">
            <a:normAutofit/>
          </a:bodyPr>
          <a:lstStyle>
            <a:lvl1pPr>
              <a:defRPr sz="432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62532" y="4254014"/>
            <a:ext cx="6931975" cy="1529038"/>
          </a:xfrm>
        </p:spPr>
        <p:txBody>
          <a:bodyPr>
            <a:normAutofit/>
          </a:bodyPr>
          <a:lstStyle>
            <a:lvl1pPr marL="0" indent="0" algn="ctr">
              <a:buNone/>
              <a:defRPr sz="2160">
                <a:solidFill>
                  <a:srgbClr val="FFFEFF"/>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6" name="Footer Placeholder 5"/>
          <p:cNvSpPr>
            <a:spLocks noGrp="1"/>
          </p:cNvSpPr>
          <p:nvPr>
            <p:ph type="ftr" sz="quarter" idx="11"/>
          </p:nvPr>
        </p:nvSpPr>
        <p:spPr>
          <a:xfrm>
            <a:off x="965607" y="7472477"/>
            <a:ext cx="7130644" cy="384048"/>
          </a:xfrm>
        </p:spPr>
        <p:txBody>
          <a:bodyPr/>
          <a:lstStyle/>
          <a:p>
            <a:endParaRPr lang="en-US"/>
          </a:p>
        </p:txBody>
      </p:sp>
      <p:sp>
        <p:nvSpPr>
          <p:cNvPr id="7" name="Slide Number Placeholder 6"/>
          <p:cNvSpPr>
            <a:spLocks noGrp="1"/>
          </p:cNvSpPr>
          <p:nvPr>
            <p:ph type="sldNum" sz="quarter" idx="12"/>
          </p:nvPr>
        </p:nvSpPr>
        <p:spPr>
          <a:xfrm>
            <a:off x="6994052"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959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501016" y="0"/>
            <a:ext cx="15100937" cy="822388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960173" y="2039507"/>
            <a:ext cx="4409371" cy="4164505"/>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359" y="2819911"/>
            <a:ext cx="4201435" cy="2947729"/>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131980" y="953663"/>
            <a:ext cx="7530042" cy="63085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18798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5100937" cy="822388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9262738" y="2039507"/>
            <a:ext cx="4409371" cy="4164505"/>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9368925" y="2819910"/>
            <a:ext cx="4201434" cy="2947730"/>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63297" y="958133"/>
            <a:ext cx="7522346" cy="630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3270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89" name="Group 88"/>
          <p:cNvGrpSpPr/>
          <p:nvPr/>
        </p:nvGrpSpPr>
        <p:grpSpPr>
          <a:xfrm>
            <a:off x="-395608" y="-71251"/>
            <a:ext cx="15019021" cy="830855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003152" y="1423780"/>
            <a:ext cx="10618014" cy="5373520"/>
            <a:chOff x="1669293" y="1186483"/>
            <a:chExt cx="8848345" cy="4477933"/>
          </a:xfrm>
        </p:grpSpPr>
        <p:sp>
          <p:nvSpPr>
            <p:cNvPr id="39" name="Rectangle 38"/>
            <p:cNvSpPr/>
            <p:nvPr/>
          </p:nvSpPr>
          <p:spPr>
            <a:xfrm>
              <a:off x="1674042" y="1186483"/>
              <a:ext cx="8843596" cy="716184"/>
            </a:xfrm>
            <a:prstGeom prst="rect">
              <a:avLst/>
            </a:prstGeom>
            <a:solidFill>
              <a:srgbClr val="F4B82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0" name="Isosceles Triangle 39"/>
            <p:cNvSpPr/>
            <p:nvPr/>
          </p:nvSpPr>
          <p:spPr>
            <a:xfrm rot="10800000">
              <a:off x="5892384" y="5313353"/>
              <a:ext cx="407233" cy="351063"/>
            </a:xfrm>
            <a:prstGeom prst="triangle">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2111084" y="2490605"/>
            <a:ext cx="10415898" cy="2098475"/>
          </a:xfrm>
        </p:spPr>
        <p:txBody>
          <a:bodyPr bIns="0" anchor="b">
            <a:normAutofit/>
          </a:bodyPr>
          <a:lstStyle>
            <a:lvl1pPr algn="ctr">
              <a:lnSpc>
                <a:spcPct val="80000"/>
              </a:lnSpc>
              <a:defRPr sz="6480" spc="-18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2111085" y="4687520"/>
            <a:ext cx="10408112" cy="1587104"/>
          </a:xfrm>
        </p:spPr>
        <p:txBody>
          <a:bodyPr tIns="0">
            <a:normAutofit/>
          </a:bodyPr>
          <a:lstStyle>
            <a:lvl1pPr marL="0" indent="0" algn="ctr">
              <a:lnSpc>
                <a:spcPct val="100000"/>
              </a:lnSpc>
              <a:buNone/>
              <a:defRPr sz="2160" b="0">
                <a:solidFill>
                  <a:srgbClr val="FFFEFF"/>
                </a:solidFill>
              </a:defRPr>
            </a:lvl1pPr>
            <a:lvl2pPr marL="548640" indent="0" algn="ctr">
              <a:buNone/>
              <a:defRPr sz="216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a:xfrm>
            <a:off x="965606" y="384048"/>
            <a:ext cx="4389120" cy="384048"/>
          </a:xfrm>
        </p:spPr>
        <p:txBody>
          <a:bodyPr vert="horz" lIns="91440" tIns="45720" rIns="91440" bIns="45720" rtlCol="0" anchor="ctr"/>
          <a:lstStyle>
            <a:lvl1pPr>
              <a:defRPr lang="en-US"/>
            </a:lvl1p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7922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501016" y="0"/>
            <a:ext cx="15100937" cy="8223886"/>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960173" y="2039507"/>
            <a:ext cx="4409371" cy="4164505"/>
            <a:chOff x="697883" y="1816768"/>
            <a:chExt cx="3674476" cy="3470421"/>
          </a:xfrm>
        </p:grpSpPr>
        <p:sp>
          <p:nvSpPr>
            <p:cNvPr id="28" name="Rectangle 27"/>
            <p:cNvSpPr/>
            <p:nvPr/>
          </p:nvSpPr>
          <p:spPr>
            <a:xfrm>
              <a:off x="697883" y="1816768"/>
              <a:ext cx="3674476" cy="502920"/>
            </a:xfrm>
            <a:prstGeom prst="rect">
              <a:avLst/>
            </a:prstGeom>
            <a:solidFill>
              <a:srgbClr val="F4B82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358" y="2819910"/>
            <a:ext cx="4198775" cy="2947730"/>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6142137" y="963823"/>
            <a:ext cx="7538248" cy="629834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56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0" name="Group 79"/>
          <p:cNvGrpSpPr/>
          <p:nvPr/>
        </p:nvGrpSpPr>
        <p:grpSpPr>
          <a:xfrm>
            <a:off x="-501016" y="0"/>
            <a:ext cx="15100937" cy="8223886"/>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960173" y="2039507"/>
            <a:ext cx="4409371" cy="4164505"/>
            <a:chOff x="697883" y="1816768"/>
            <a:chExt cx="3674476" cy="3470421"/>
          </a:xfrm>
        </p:grpSpPr>
        <p:sp>
          <p:nvSpPr>
            <p:cNvPr id="28" name="Rectangle 27"/>
            <p:cNvSpPr/>
            <p:nvPr/>
          </p:nvSpPr>
          <p:spPr>
            <a:xfrm>
              <a:off x="697883" y="1816768"/>
              <a:ext cx="3674476" cy="50292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Isosceles Triangle 22"/>
            <p:cNvSpPr/>
            <p:nvPr/>
          </p:nvSpPr>
          <p:spPr>
            <a:xfrm rot="10800000">
              <a:off x="2380224" y="5014786"/>
              <a:ext cx="315988" cy="272403"/>
            </a:xfrm>
            <a:prstGeom prst="triangle">
              <a:avLst/>
            </a:prstGeom>
            <a:solidFill>
              <a:srgbClr val="F4B82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rgbClr val="F4B825"/>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358" y="2819910"/>
            <a:ext cx="4198775" cy="2947730"/>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6142137" y="963823"/>
            <a:ext cx="7538248" cy="629834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56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95608" y="-71251"/>
            <a:ext cx="15019021" cy="830855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911455" y="1423780"/>
            <a:ext cx="6799374" cy="537352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rgbClr val="003057"/>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rgbClr val="003057"/>
            </a:solidFill>
            <a:ln>
              <a:noFill/>
            </a:ln>
            <a:effectLst/>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13059" y="2489676"/>
            <a:ext cx="6588269" cy="2027268"/>
          </a:xfrm>
        </p:spPr>
        <p:txBody>
          <a:bodyPr bIns="0" anchor="b">
            <a:normAutofit/>
          </a:bodyPr>
          <a:lstStyle>
            <a:lvl1pPr algn="ctr">
              <a:defRPr sz="528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13058" y="4616221"/>
            <a:ext cx="6588268" cy="1660524"/>
          </a:xfrm>
        </p:spPr>
        <p:txBody>
          <a:bodyPr tIns="0">
            <a:normAutofit/>
          </a:bodyPr>
          <a:lstStyle>
            <a:lvl1pPr marL="0" indent="0" algn="ctr">
              <a:buNone/>
              <a:defRPr sz="2160">
                <a:solidFill>
                  <a:srgbClr val="FFFEFF"/>
                </a:solidFill>
              </a:defRPr>
            </a:lvl1pPr>
            <a:lvl2pPr marL="548640" indent="0">
              <a:buNone/>
              <a:defRPr sz="216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549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77" name="Group 76"/>
          <p:cNvGrpSpPr/>
          <p:nvPr/>
        </p:nvGrpSpPr>
        <p:grpSpPr>
          <a:xfrm>
            <a:off x="-395608" y="-71251"/>
            <a:ext cx="15019021" cy="830855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911455" y="1423780"/>
            <a:ext cx="6799374" cy="537352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rgbClr val="F4B82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rgbClr val="F4B825"/>
            </a:solidFill>
            <a:ln>
              <a:noFill/>
            </a:ln>
            <a:effectLst/>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13059" y="2489676"/>
            <a:ext cx="6588269" cy="2027268"/>
          </a:xfrm>
        </p:spPr>
        <p:txBody>
          <a:bodyPr bIns="0" anchor="b">
            <a:normAutofit/>
          </a:bodyPr>
          <a:lstStyle>
            <a:lvl1pPr algn="ctr">
              <a:defRPr sz="528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13058" y="4616221"/>
            <a:ext cx="6588268" cy="1660524"/>
          </a:xfrm>
        </p:spPr>
        <p:txBody>
          <a:bodyPr tIns="0">
            <a:normAutofit/>
          </a:bodyPr>
          <a:lstStyle>
            <a:lvl1pPr marL="0" indent="0" algn="ctr">
              <a:buNone/>
              <a:defRPr sz="2160">
                <a:solidFill>
                  <a:srgbClr val="FFFEFF"/>
                </a:solidFill>
              </a:defRPr>
            </a:lvl1pPr>
            <a:lvl2pPr marL="548640" indent="0">
              <a:buNone/>
              <a:defRPr sz="216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675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grpSp>
        <p:nvGrpSpPr>
          <p:cNvPr id="77" name="Group 76"/>
          <p:cNvGrpSpPr/>
          <p:nvPr/>
        </p:nvGrpSpPr>
        <p:grpSpPr>
          <a:xfrm>
            <a:off x="-395608" y="-71251"/>
            <a:ext cx="15019021" cy="830855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3050661" y="381000"/>
            <a:ext cx="10610475" cy="1144340"/>
          </a:xfrm>
        </p:spPr>
        <p:txBody>
          <a:bodyPr bIns="0" anchor="ctr">
            <a:normAutofit/>
          </a:bodyPr>
          <a:lstStyle>
            <a:lvl1pPr algn="ctr">
              <a:defRPr sz="528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5" name="Footer Placeholder 4"/>
          <p:cNvSpPr>
            <a:spLocks noGrp="1"/>
          </p:cNvSpPr>
          <p:nvPr>
            <p:ph type="ftr" sz="quarter" idx="11"/>
          </p:nvPr>
        </p:nvSpPr>
        <p:spPr>
          <a:xfrm>
            <a:off x="965607" y="7472477"/>
            <a:ext cx="12706502" cy="384048"/>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808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501016" y="0"/>
            <a:ext cx="15100937" cy="8223886"/>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960173" y="2039507"/>
            <a:ext cx="4409371" cy="4164505"/>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800" y="2807603"/>
            <a:ext cx="4200994" cy="296407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145054" y="963825"/>
            <a:ext cx="7523509" cy="2859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2137" y="4406595"/>
            <a:ext cx="7526426" cy="286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6" name="Footer Placeholder 5"/>
          <p:cNvSpPr>
            <a:spLocks noGrp="1"/>
          </p:cNvSpPr>
          <p:nvPr>
            <p:ph type="ftr" sz="quarter" idx="11"/>
          </p:nvPr>
        </p:nvSpPr>
        <p:spPr>
          <a:xfrm>
            <a:off x="965607" y="7472477"/>
            <a:ext cx="12706502" cy="384048"/>
          </a:xfrm>
        </p:spPr>
        <p:txBody>
          <a:bodyPr/>
          <a:lstStyle/>
          <a:p>
            <a:endParaRPr lang="en-US"/>
          </a:p>
        </p:txBody>
      </p:sp>
      <p:sp>
        <p:nvSpPr>
          <p:cNvPr id="7" name="Slide Number Placeholder 6"/>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4172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501016" y="0"/>
            <a:ext cx="15100937" cy="8223886"/>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960173" y="2039507"/>
            <a:ext cx="4409371" cy="4164505"/>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66801" y="2836699"/>
            <a:ext cx="4200994" cy="2952596"/>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50164" y="963822"/>
            <a:ext cx="7518106" cy="822960"/>
          </a:xfrm>
        </p:spPr>
        <p:txBody>
          <a:bodyPr anchor="ctr">
            <a:noAutofit/>
          </a:bodyPr>
          <a:lstStyle>
            <a:lvl1pPr marL="0" indent="0" algn="l">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150366" y="1786782"/>
            <a:ext cx="7517220" cy="203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42384" y="4399064"/>
            <a:ext cx="7517297" cy="822960"/>
          </a:xfrm>
        </p:spPr>
        <p:txBody>
          <a:bodyPr anchor="ctr">
            <a:noAutofit/>
          </a:bodyPr>
          <a:lstStyle>
            <a:lvl1pPr marL="0" indent="0" algn="l">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42136" y="5222024"/>
            <a:ext cx="7518706" cy="204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65606" y="384048"/>
            <a:ext cx="4389120" cy="384048"/>
          </a:xfrm>
        </p:spPr>
        <p:txBody>
          <a:bodyPr/>
          <a:lstStyle/>
          <a:p>
            <a:fld id="{1D8BD707-D9CF-40AE-B4C6-C98DA3205C09}" type="datetimeFigureOut">
              <a:rPr lang="en-US" smtClean="0"/>
              <a:t>10/15/2020</a:t>
            </a:fld>
            <a:endParaRPr lang="en-US"/>
          </a:p>
        </p:txBody>
      </p:sp>
      <p:sp>
        <p:nvSpPr>
          <p:cNvPr id="8" name="Footer Placeholder 7"/>
          <p:cNvSpPr>
            <a:spLocks noGrp="1"/>
          </p:cNvSpPr>
          <p:nvPr>
            <p:ph type="ftr" sz="quarter" idx="11"/>
          </p:nvPr>
        </p:nvSpPr>
        <p:spPr>
          <a:xfrm>
            <a:off x="965607" y="7472477"/>
            <a:ext cx="12706502" cy="384048"/>
          </a:xfrm>
        </p:spPr>
        <p:txBody>
          <a:bodyPr/>
          <a:lstStyle/>
          <a:p>
            <a:endParaRPr lang="en-US"/>
          </a:p>
        </p:txBody>
      </p:sp>
      <p:sp>
        <p:nvSpPr>
          <p:cNvPr id="9" name="Slide Number Placeholder 8"/>
          <p:cNvSpPr>
            <a:spLocks noGrp="1"/>
          </p:cNvSpPr>
          <p:nvPr>
            <p:ph type="sldNum" sz="quarter" idx="12"/>
          </p:nvPr>
        </p:nvSpPr>
        <p:spPr>
          <a:xfrm>
            <a:off x="12563856" y="384048"/>
            <a:ext cx="1097280" cy="38404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284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94" y="2830070"/>
            <a:ext cx="4198400" cy="294778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21979" y="953663"/>
            <a:ext cx="7140043" cy="63085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5606" y="384048"/>
            <a:ext cx="4389120" cy="384048"/>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10/15/2020</a:t>
            </a:fld>
            <a:endParaRPr lang="en-US"/>
          </a:p>
        </p:txBody>
      </p:sp>
      <p:sp>
        <p:nvSpPr>
          <p:cNvPr id="5" name="Footer Placeholder 4"/>
          <p:cNvSpPr>
            <a:spLocks noGrp="1"/>
          </p:cNvSpPr>
          <p:nvPr>
            <p:ph type="ftr" sz="quarter" idx="3"/>
          </p:nvPr>
        </p:nvSpPr>
        <p:spPr>
          <a:xfrm>
            <a:off x="965607" y="7472477"/>
            <a:ext cx="12706502" cy="384048"/>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563856" y="384048"/>
            <a:ext cx="1097280" cy="384048"/>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00114551"/>
      </p:ext>
    </p:extLst>
  </p:cSld>
  <p:clrMap bg1="lt1" tx1="dk1" bg2="lt2" tx2="dk2" accent1="accent1" accent2="accent2" accent3="accent3" accent4="accent4" accent5="accent5" accent6="accent6" hlink="hlink" folHlink="folHlink"/>
  <p:sldLayoutIdLst>
    <p:sldLayoutId id="2147483694" r:id="rId1"/>
    <p:sldLayoutId id="2147483705" r:id="rId2"/>
    <p:sldLayoutId id="2147483695" r:id="rId3"/>
    <p:sldLayoutId id="2147483706" r:id="rId4"/>
    <p:sldLayoutId id="2147483696" r:id="rId5"/>
    <p:sldLayoutId id="2147483707" r:id="rId6"/>
    <p:sldLayoutId id="2147483709" r:id="rId7"/>
    <p:sldLayoutId id="2147483697" r:id="rId8"/>
    <p:sldLayoutId id="2147483698" r:id="rId9"/>
    <p:sldLayoutId id="2147483699" r:id="rId10"/>
    <p:sldLayoutId id="2147483708" r:id="rId11"/>
    <p:sldLayoutId id="2147483700" r:id="rId12"/>
    <p:sldLayoutId id="2147483701" r:id="rId13"/>
    <p:sldLayoutId id="2147483702" r:id="rId14"/>
    <p:sldLayoutId id="2147483703" r:id="rId15"/>
    <p:sldLayoutId id="2147483704" r:id="rId16"/>
  </p:sldLayoutIdLst>
  <p:txStyles>
    <p:titleStyle>
      <a:lvl1pPr algn="ctr" defTabSz="1097280" rtl="0" eaLnBrk="1" latinLnBrk="0" hangingPunct="1">
        <a:lnSpc>
          <a:spcPct val="85000"/>
        </a:lnSpc>
        <a:spcBef>
          <a:spcPct val="0"/>
        </a:spcBef>
        <a:buNone/>
        <a:defRPr sz="4800" b="0" i="0" kern="1200" cap="none" spc="-180">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accent1"/>
        </a:buClr>
        <a:buSzPct val="110000"/>
        <a:buFont typeface="Wingdings" panose="05000000000000000000" pitchFamily="2" charset="2"/>
        <a:buChar char="§"/>
        <a:defRPr sz="2160" kern="120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920" kern="120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680" kern="120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accent1"/>
        </a:buClr>
        <a:buSzPct val="110000"/>
        <a:buFont typeface="Wingdings" panose="05000000000000000000" pitchFamily="2" charset="2"/>
        <a:buChar char="§"/>
        <a:defRPr sz="1440" kern="120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pathwaystoscience.org/programs.aspx?adv=ad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500womenscientists.org/request-a-scientist/" TargetMode="External"/><Relationship Id="rId4" Type="http://schemas.openxmlformats.org/officeDocument/2006/relationships/hyperlink" Target="https://500womenscientists.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dukeupress.edu/Assets/PubMaterials/978-1-4780-0646-6_601.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dx.doi.org/10.1037/dhe0000170" TargetMode="External"/><Relationship Id="rId4" Type="http://schemas.openxmlformats.org/officeDocument/2006/relationships/hyperlink" Target="https://combaheerivercollective.weebly.com/"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4E006D-B4B2-41CB-8A5C-A6916097B22F}"/>
              </a:ext>
            </a:extLst>
          </p:cNvPr>
          <p:cNvSpPr/>
          <p:nvPr/>
        </p:nvSpPr>
        <p:spPr>
          <a:xfrm>
            <a:off x="237389" y="1085671"/>
            <a:ext cx="14155615" cy="1200329"/>
          </a:xfrm>
          <a:prstGeom prst="rect">
            <a:avLst/>
          </a:prstGeom>
        </p:spPr>
        <p:txBody>
          <a:bodyPr wrap="square">
            <a:spAutoFit/>
          </a:bodyPr>
          <a:lstStyle/>
          <a:p>
            <a:pPr algn="ctr"/>
            <a:r>
              <a:rPr lang="en-US" sz="3600" b="1" dirty="0">
                <a:latin typeface="Helvetica" panose="020B0604020202020204" pitchFamily="34" charset="0"/>
                <a:cs typeface="Helvetica" panose="020B0604020202020204" pitchFamily="34" charset="0"/>
              </a:rPr>
              <a:t>Intersectionality as a Framework to Develop Best Practices to Improve Access to Higher Education for Marginalized Groups</a:t>
            </a:r>
          </a:p>
        </p:txBody>
      </p:sp>
      <p:sp>
        <p:nvSpPr>
          <p:cNvPr id="3" name="Rectangle 2">
            <a:extLst>
              <a:ext uri="{FF2B5EF4-FFF2-40B4-BE49-F238E27FC236}">
                <a16:creationId xmlns:a16="http://schemas.microsoft.com/office/drawing/2014/main" id="{ACF8EE2E-C375-449D-A3FB-FB063A4D4EB8}"/>
              </a:ext>
            </a:extLst>
          </p:cNvPr>
          <p:cNvSpPr/>
          <p:nvPr/>
        </p:nvSpPr>
        <p:spPr>
          <a:xfrm>
            <a:off x="2524123" y="2993410"/>
            <a:ext cx="9582148" cy="2492990"/>
          </a:xfrm>
          <a:prstGeom prst="rect">
            <a:avLst/>
          </a:prstGeom>
          <a:solidFill>
            <a:schemeClr val="bg1">
              <a:alpha val="91000"/>
            </a:schemeClr>
          </a:solidFill>
        </p:spPr>
        <p:txBody>
          <a:bodyPr wrap="square">
            <a:spAutoFit/>
          </a:bodyPr>
          <a:lstStyle/>
          <a:p>
            <a:pPr algn="ctr"/>
            <a:r>
              <a:rPr lang="en-US" sz="2000" b="1" dirty="0">
                <a:latin typeface="Helvetica" panose="020B0604020202020204" pitchFamily="34" charset="0"/>
                <a:cs typeface="Helvetica" panose="020B0604020202020204" pitchFamily="34" charset="0"/>
              </a:rPr>
              <a:t>Danielle Bank</a:t>
            </a:r>
            <a:br>
              <a:rPr lang="en-US" sz="1600"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Disability Support Services Coordinator, Dominican University</a:t>
            </a:r>
            <a:br>
              <a:rPr lang="en-US" sz="1600" dirty="0">
                <a:latin typeface="Helvetica" panose="020B0604020202020204" pitchFamily="34" charset="0"/>
                <a:cs typeface="Helvetica" panose="020B0604020202020204" pitchFamily="34" charset="0"/>
              </a:rPr>
            </a:br>
            <a:endParaRPr lang="en-US" sz="1600" dirty="0">
              <a:latin typeface="Helvetica" panose="020B0604020202020204" pitchFamily="34" charset="0"/>
              <a:cs typeface="Helvetica" panose="020B0604020202020204" pitchFamily="34" charset="0"/>
            </a:endParaRPr>
          </a:p>
          <a:p>
            <a:pPr algn="ctr"/>
            <a:r>
              <a:rPr lang="en-US" sz="2000" b="1" dirty="0">
                <a:latin typeface="Helvetica" panose="020B0604020202020204" pitchFamily="34" charset="0"/>
                <a:cs typeface="Helvetica" panose="020B0604020202020204" pitchFamily="34" charset="0"/>
              </a:rPr>
              <a:t>Manmohan Kaur</a:t>
            </a:r>
            <a:br>
              <a:rPr lang="en-US" sz="1600"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Professor (Mathematics), Department of Mathematics, Benedictine University </a:t>
            </a:r>
          </a:p>
          <a:p>
            <a:pPr algn="ctr"/>
            <a:br>
              <a:rPr lang="en-US" sz="1600" b="1" dirty="0">
                <a:latin typeface="Helvetica" panose="020B0604020202020204" pitchFamily="34" charset="0"/>
                <a:cs typeface="Helvetica" panose="020B0604020202020204" pitchFamily="34" charset="0"/>
              </a:rPr>
            </a:br>
            <a:r>
              <a:rPr lang="en-US" sz="2000" b="1" dirty="0">
                <a:latin typeface="Helvetica" panose="020B0604020202020204" pitchFamily="34" charset="0"/>
                <a:cs typeface="Helvetica" panose="020B0604020202020204" pitchFamily="34" charset="0"/>
              </a:rPr>
              <a:t>Pat Somers</a:t>
            </a:r>
            <a:br>
              <a:rPr lang="en-US" sz="1600"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Assistant Professor (Clinical Psychology), Director of Intercultural Education, Department of Psychology, Benedictine University</a:t>
            </a:r>
          </a:p>
        </p:txBody>
      </p:sp>
      <p:grpSp>
        <p:nvGrpSpPr>
          <p:cNvPr id="19" name="Group 18">
            <a:extLst>
              <a:ext uri="{FF2B5EF4-FFF2-40B4-BE49-F238E27FC236}">
                <a16:creationId xmlns:a16="http://schemas.microsoft.com/office/drawing/2014/main" id="{16F0CEA4-5396-1F40-AE53-63CCC55F32CE}"/>
              </a:ext>
            </a:extLst>
          </p:cNvPr>
          <p:cNvGrpSpPr/>
          <p:nvPr/>
        </p:nvGrpSpPr>
        <p:grpSpPr>
          <a:xfrm>
            <a:off x="0" y="6029229"/>
            <a:ext cx="14630882" cy="3190971"/>
            <a:chOff x="0" y="2147715"/>
            <a:chExt cx="14630882" cy="3190971"/>
          </a:xfrm>
        </p:grpSpPr>
        <p:sp>
          <p:nvSpPr>
            <p:cNvPr id="4" name="bk object 16">
              <a:extLst>
                <a:ext uri="{FF2B5EF4-FFF2-40B4-BE49-F238E27FC236}">
                  <a16:creationId xmlns:a16="http://schemas.microsoft.com/office/drawing/2014/main" id="{DC8B8F0F-16A3-AB42-8E01-F8B4D22335B7}"/>
                </a:ext>
              </a:extLst>
            </p:cNvPr>
            <p:cNvSpPr/>
            <p:nvPr/>
          </p:nvSpPr>
          <p:spPr>
            <a:xfrm>
              <a:off x="0" y="2151325"/>
              <a:ext cx="2791460" cy="1939289"/>
            </a:xfrm>
            <a:custGeom>
              <a:avLst/>
              <a:gdLst/>
              <a:ahLst/>
              <a:cxnLst/>
              <a:rect l="l" t="t" r="r" b="b"/>
              <a:pathLst>
                <a:path w="2791460" h="1939289">
                  <a:moveTo>
                    <a:pt x="1271021" y="0"/>
                  </a:moveTo>
                  <a:lnTo>
                    <a:pt x="0" y="1236656"/>
                  </a:lnTo>
                  <a:lnTo>
                    <a:pt x="0" y="1774914"/>
                  </a:lnTo>
                  <a:lnTo>
                    <a:pt x="169130" y="1938756"/>
                  </a:lnTo>
                  <a:lnTo>
                    <a:pt x="901394" y="1264022"/>
                  </a:lnTo>
                  <a:lnTo>
                    <a:pt x="1372135" y="1039110"/>
                  </a:lnTo>
                  <a:lnTo>
                    <a:pt x="2319751" y="1039110"/>
                  </a:lnTo>
                  <a:lnTo>
                    <a:pt x="1271021" y="0"/>
                  </a:lnTo>
                  <a:close/>
                </a:path>
                <a:path w="2791460" h="1939289">
                  <a:moveTo>
                    <a:pt x="2319751" y="1039110"/>
                  </a:moveTo>
                  <a:lnTo>
                    <a:pt x="1372135" y="1039110"/>
                  </a:lnTo>
                  <a:lnTo>
                    <a:pt x="1785340" y="1264022"/>
                  </a:lnTo>
                  <a:lnTo>
                    <a:pt x="2344996" y="1938756"/>
                  </a:lnTo>
                  <a:lnTo>
                    <a:pt x="2791338" y="1506372"/>
                  </a:lnTo>
                  <a:lnTo>
                    <a:pt x="2319751" y="1039110"/>
                  </a:lnTo>
                  <a:close/>
                </a:path>
              </a:pathLst>
            </a:custGeom>
            <a:solidFill>
              <a:srgbClr val="211D1E"/>
            </a:solidFill>
          </p:spPr>
          <p:txBody>
            <a:bodyPr wrap="square" lIns="0" tIns="0" rIns="0" bIns="0" rtlCol="0"/>
            <a:lstStyle/>
            <a:p>
              <a:endParaRPr/>
            </a:p>
          </p:txBody>
        </p:sp>
        <p:sp>
          <p:nvSpPr>
            <p:cNvPr id="5" name="bk object 17">
              <a:extLst>
                <a:ext uri="{FF2B5EF4-FFF2-40B4-BE49-F238E27FC236}">
                  <a16:creationId xmlns:a16="http://schemas.microsoft.com/office/drawing/2014/main" id="{5B36FC5E-FBC2-A14B-A965-60E33191E10E}"/>
                </a:ext>
              </a:extLst>
            </p:cNvPr>
            <p:cNvSpPr/>
            <p:nvPr/>
          </p:nvSpPr>
          <p:spPr>
            <a:xfrm>
              <a:off x="0" y="2737138"/>
              <a:ext cx="2791460" cy="1939289"/>
            </a:xfrm>
            <a:custGeom>
              <a:avLst/>
              <a:gdLst/>
              <a:ahLst/>
              <a:cxnLst/>
              <a:rect l="l" t="t" r="r" b="b"/>
              <a:pathLst>
                <a:path w="2791460" h="1939289">
                  <a:moveTo>
                    <a:pt x="1271021" y="0"/>
                  </a:moveTo>
                  <a:lnTo>
                    <a:pt x="0" y="1236656"/>
                  </a:lnTo>
                  <a:lnTo>
                    <a:pt x="0" y="1774914"/>
                  </a:lnTo>
                  <a:lnTo>
                    <a:pt x="169130" y="1938756"/>
                  </a:lnTo>
                  <a:lnTo>
                    <a:pt x="901394" y="1264029"/>
                  </a:lnTo>
                  <a:lnTo>
                    <a:pt x="1372135" y="1039120"/>
                  </a:lnTo>
                  <a:lnTo>
                    <a:pt x="2319760" y="1039120"/>
                  </a:lnTo>
                  <a:lnTo>
                    <a:pt x="1271021" y="0"/>
                  </a:lnTo>
                  <a:close/>
                </a:path>
                <a:path w="2791460" h="1939289">
                  <a:moveTo>
                    <a:pt x="2319760" y="1039120"/>
                  </a:moveTo>
                  <a:lnTo>
                    <a:pt x="1372135" y="1039120"/>
                  </a:lnTo>
                  <a:lnTo>
                    <a:pt x="1785340" y="1264029"/>
                  </a:lnTo>
                  <a:lnTo>
                    <a:pt x="2344996" y="1938756"/>
                  </a:lnTo>
                  <a:lnTo>
                    <a:pt x="2791338" y="1506372"/>
                  </a:lnTo>
                  <a:lnTo>
                    <a:pt x="2319760" y="1039120"/>
                  </a:lnTo>
                  <a:close/>
                </a:path>
              </a:pathLst>
            </a:custGeom>
            <a:solidFill>
              <a:srgbClr val="1D3462"/>
            </a:solidFill>
          </p:spPr>
          <p:txBody>
            <a:bodyPr wrap="square" lIns="0" tIns="0" rIns="0" bIns="0" rtlCol="0"/>
            <a:lstStyle/>
            <a:p>
              <a:endParaRPr/>
            </a:p>
          </p:txBody>
        </p:sp>
        <p:sp>
          <p:nvSpPr>
            <p:cNvPr id="6" name="bk object 18">
              <a:extLst>
                <a:ext uri="{FF2B5EF4-FFF2-40B4-BE49-F238E27FC236}">
                  <a16:creationId xmlns:a16="http://schemas.microsoft.com/office/drawing/2014/main" id="{443B0FF1-0740-DB4F-8C36-84C1F1770C8B}"/>
                </a:ext>
              </a:extLst>
            </p:cNvPr>
            <p:cNvSpPr/>
            <p:nvPr/>
          </p:nvSpPr>
          <p:spPr>
            <a:xfrm>
              <a:off x="0" y="3384775"/>
              <a:ext cx="2791460" cy="1939289"/>
            </a:xfrm>
            <a:custGeom>
              <a:avLst/>
              <a:gdLst/>
              <a:ahLst/>
              <a:cxnLst/>
              <a:rect l="l" t="t" r="r" b="b"/>
              <a:pathLst>
                <a:path w="2791460" h="1939289">
                  <a:moveTo>
                    <a:pt x="1271021" y="0"/>
                  </a:moveTo>
                  <a:lnTo>
                    <a:pt x="0" y="1236667"/>
                  </a:lnTo>
                  <a:lnTo>
                    <a:pt x="0" y="1774927"/>
                  </a:lnTo>
                  <a:lnTo>
                    <a:pt x="169130" y="1938769"/>
                  </a:lnTo>
                  <a:lnTo>
                    <a:pt x="901394" y="1264034"/>
                  </a:lnTo>
                  <a:lnTo>
                    <a:pt x="1372135" y="1039123"/>
                  </a:lnTo>
                  <a:lnTo>
                    <a:pt x="2319755" y="1039123"/>
                  </a:lnTo>
                  <a:lnTo>
                    <a:pt x="1271021" y="0"/>
                  </a:lnTo>
                  <a:close/>
                </a:path>
                <a:path w="2791460" h="1939289">
                  <a:moveTo>
                    <a:pt x="2319755" y="1039123"/>
                  </a:moveTo>
                  <a:lnTo>
                    <a:pt x="1372135" y="1039123"/>
                  </a:lnTo>
                  <a:lnTo>
                    <a:pt x="1785340" y="1264034"/>
                  </a:lnTo>
                  <a:lnTo>
                    <a:pt x="2344996" y="1938769"/>
                  </a:lnTo>
                  <a:lnTo>
                    <a:pt x="2791338" y="1506385"/>
                  </a:lnTo>
                  <a:lnTo>
                    <a:pt x="2319755" y="1039123"/>
                  </a:lnTo>
                  <a:close/>
                </a:path>
              </a:pathLst>
            </a:custGeom>
            <a:solidFill>
              <a:srgbClr val="1E77B9"/>
            </a:solidFill>
          </p:spPr>
          <p:txBody>
            <a:bodyPr wrap="square" lIns="0" tIns="0" rIns="0" bIns="0" rtlCol="0"/>
            <a:lstStyle/>
            <a:p>
              <a:endParaRPr/>
            </a:p>
          </p:txBody>
        </p:sp>
        <p:sp>
          <p:nvSpPr>
            <p:cNvPr id="7" name="bk object 19">
              <a:extLst>
                <a:ext uri="{FF2B5EF4-FFF2-40B4-BE49-F238E27FC236}">
                  <a16:creationId xmlns:a16="http://schemas.microsoft.com/office/drawing/2014/main" id="{355410BE-75B6-8242-A4ED-15E9068E5514}"/>
                </a:ext>
              </a:extLst>
            </p:cNvPr>
            <p:cNvSpPr/>
            <p:nvPr/>
          </p:nvSpPr>
          <p:spPr>
            <a:xfrm>
              <a:off x="2791327" y="2165941"/>
              <a:ext cx="3068955" cy="1939289"/>
            </a:xfrm>
            <a:custGeom>
              <a:avLst/>
              <a:gdLst/>
              <a:ahLst/>
              <a:cxnLst/>
              <a:rect l="l" t="t" r="r" b="b"/>
              <a:pathLst>
                <a:path w="3068954" h="1939289">
                  <a:moveTo>
                    <a:pt x="1548231" y="0"/>
                  </a:moveTo>
                  <a:lnTo>
                    <a:pt x="0" y="1506372"/>
                  </a:lnTo>
                  <a:lnTo>
                    <a:pt x="446341" y="1938756"/>
                  </a:lnTo>
                  <a:lnTo>
                    <a:pt x="1178605" y="1264022"/>
                  </a:lnTo>
                  <a:lnTo>
                    <a:pt x="1649347" y="1039110"/>
                  </a:lnTo>
                  <a:lnTo>
                    <a:pt x="2596970" y="1039110"/>
                  </a:lnTo>
                  <a:lnTo>
                    <a:pt x="1548231" y="0"/>
                  </a:lnTo>
                  <a:close/>
                </a:path>
                <a:path w="3068954" h="1939289">
                  <a:moveTo>
                    <a:pt x="2596970" y="1039110"/>
                  </a:moveTo>
                  <a:lnTo>
                    <a:pt x="1649347" y="1039110"/>
                  </a:lnTo>
                  <a:lnTo>
                    <a:pt x="2062556" y="1264022"/>
                  </a:lnTo>
                  <a:lnTo>
                    <a:pt x="2622219" y="1938756"/>
                  </a:lnTo>
                  <a:lnTo>
                    <a:pt x="3068561" y="1506372"/>
                  </a:lnTo>
                  <a:lnTo>
                    <a:pt x="2596970" y="1039110"/>
                  </a:lnTo>
                  <a:close/>
                </a:path>
              </a:pathLst>
            </a:custGeom>
            <a:solidFill>
              <a:srgbClr val="211D1E"/>
            </a:solidFill>
          </p:spPr>
          <p:txBody>
            <a:bodyPr wrap="square" lIns="0" tIns="0" rIns="0" bIns="0" rtlCol="0"/>
            <a:lstStyle/>
            <a:p>
              <a:endParaRPr/>
            </a:p>
          </p:txBody>
        </p:sp>
        <p:sp>
          <p:nvSpPr>
            <p:cNvPr id="8" name="bk object 20">
              <a:extLst>
                <a:ext uri="{FF2B5EF4-FFF2-40B4-BE49-F238E27FC236}">
                  <a16:creationId xmlns:a16="http://schemas.microsoft.com/office/drawing/2014/main" id="{A7786219-3982-CB43-BEAB-0C8A3938E5A0}"/>
                </a:ext>
              </a:extLst>
            </p:cNvPr>
            <p:cNvSpPr/>
            <p:nvPr/>
          </p:nvSpPr>
          <p:spPr>
            <a:xfrm>
              <a:off x="2791327" y="2751747"/>
              <a:ext cx="3068955" cy="1939289"/>
            </a:xfrm>
            <a:custGeom>
              <a:avLst/>
              <a:gdLst/>
              <a:ahLst/>
              <a:cxnLst/>
              <a:rect l="l" t="t" r="r" b="b"/>
              <a:pathLst>
                <a:path w="3068954" h="1939289">
                  <a:moveTo>
                    <a:pt x="1548231" y="0"/>
                  </a:moveTo>
                  <a:lnTo>
                    <a:pt x="0" y="1506372"/>
                  </a:lnTo>
                  <a:lnTo>
                    <a:pt x="446341" y="1938769"/>
                  </a:lnTo>
                  <a:lnTo>
                    <a:pt x="1178605" y="1264034"/>
                  </a:lnTo>
                  <a:lnTo>
                    <a:pt x="1649347" y="1039123"/>
                  </a:lnTo>
                  <a:lnTo>
                    <a:pt x="2596983" y="1039123"/>
                  </a:lnTo>
                  <a:lnTo>
                    <a:pt x="1548231" y="0"/>
                  </a:lnTo>
                  <a:close/>
                </a:path>
                <a:path w="3068954" h="1939289">
                  <a:moveTo>
                    <a:pt x="2596983" y="1039123"/>
                  </a:moveTo>
                  <a:lnTo>
                    <a:pt x="1649347" y="1039123"/>
                  </a:lnTo>
                  <a:lnTo>
                    <a:pt x="2062556" y="1264034"/>
                  </a:lnTo>
                  <a:lnTo>
                    <a:pt x="2622219" y="1938769"/>
                  </a:lnTo>
                  <a:lnTo>
                    <a:pt x="3068561" y="1506372"/>
                  </a:lnTo>
                  <a:lnTo>
                    <a:pt x="2596983" y="1039123"/>
                  </a:lnTo>
                  <a:close/>
                </a:path>
              </a:pathLst>
            </a:custGeom>
            <a:solidFill>
              <a:srgbClr val="1D3462"/>
            </a:solidFill>
          </p:spPr>
          <p:txBody>
            <a:bodyPr wrap="square" lIns="0" tIns="0" rIns="0" bIns="0" rtlCol="0"/>
            <a:lstStyle/>
            <a:p>
              <a:endParaRPr/>
            </a:p>
          </p:txBody>
        </p:sp>
        <p:sp>
          <p:nvSpPr>
            <p:cNvPr id="9" name="bk object 21">
              <a:extLst>
                <a:ext uri="{FF2B5EF4-FFF2-40B4-BE49-F238E27FC236}">
                  <a16:creationId xmlns:a16="http://schemas.microsoft.com/office/drawing/2014/main" id="{3C0A7E60-8DC8-0C46-AFD7-83DCF213884B}"/>
                </a:ext>
              </a:extLst>
            </p:cNvPr>
            <p:cNvSpPr/>
            <p:nvPr/>
          </p:nvSpPr>
          <p:spPr>
            <a:xfrm>
              <a:off x="2791327" y="3399397"/>
              <a:ext cx="3068955" cy="1939289"/>
            </a:xfrm>
            <a:custGeom>
              <a:avLst/>
              <a:gdLst/>
              <a:ahLst/>
              <a:cxnLst/>
              <a:rect l="l" t="t" r="r" b="b"/>
              <a:pathLst>
                <a:path w="3068954" h="1939289">
                  <a:moveTo>
                    <a:pt x="1548231" y="0"/>
                  </a:moveTo>
                  <a:lnTo>
                    <a:pt x="0" y="1506372"/>
                  </a:lnTo>
                  <a:lnTo>
                    <a:pt x="446341" y="1938756"/>
                  </a:lnTo>
                  <a:lnTo>
                    <a:pt x="1178605" y="1264029"/>
                  </a:lnTo>
                  <a:lnTo>
                    <a:pt x="1649347" y="1039120"/>
                  </a:lnTo>
                  <a:lnTo>
                    <a:pt x="2596979" y="1039120"/>
                  </a:lnTo>
                  <a:lnTo>
                    <a:pt x="1548231" y="0"/>
                  </a:lnTo>
                  <a:close/>
                </a:path>
                <a:path w="3068954" h="1939289">
                  <a:moveTo>
                    <a:pt x="2596979" y="1039120"/>
                  </a:moveTo>
                  <a:lnTo>
                    <a:pt x="1649347" y="1039120"/>
                  </a:lnTo>
                  <a:lnTo>
                    <a:pt x="2062556" y="1264029"/>
                  </a:lnTo>
                  <a:lnTo>
                    <a:pt x="2622219" y="1938756"/>
                  </a:lnTo>
                  <a:lnTo>
                    <a:pt x="3068561" y="1506372"/>
                  </a:lnTo>
                  <a:lnTo>
                    <a:pt x="2596979" y="1039120"/>
                  </a:lnTo>
                  <a:close/>
                </a:path>
              </a:pathLst>
            </a:custGeom>
            <a:solidFill>
              <a:srgbClr val="1E77B9"/>
            </a:solidFill>
          </p:spPr>
          <p:txBody>
            <a:bodyPr wrap="square" lIns="0" tIns="0" rIns="0" bIns="0" rtlCol="0"/>
            <a:lstStyle/>
            <a:p>
              <a:endParaRPr/>
            </a:p>
          </p:txBody>
        </p:sp>
        <p:sp>
          <p:nvSpPr>
            <p:cNvPr id="10" name="bk object 22">
              <a:extLst>
                <a:ext uri="{FF2B5EF4-FFF2-40B4-BE49-F238E27FC236}">
                  <a16:creationId xmlns:a16="http://schemas.microsoft.com/office/drawing/2014/main" id="{037E725F-D442-B743-BEA2-902AC7336260}"/>
                </a:ext>
              </a:extLst>
            </p:cNvPr>
            <p:cNvSpPr/>
            <p:nvPr/>
          </p:nvSpPr>
          <p:spPr>
            <a:xfrm>
              <a:off x="5852722" y="2150308"/>
              <a:ext cx="3068955" cy="1939289"/>
            </a:xfrm>
            <a:custGeom>
              <a:avLst/>
              <a:gdLst/>
              <a:ahLst/>
              <a:cxnLst/>
              <a:rect l="l" t="t" r="r" b="b"/>
              <a:pathLst>
                <a:path w="3068954" h="1939289">
                  <a:moveTo>
                    <a:pt x="1548231" y="0"/>
                  </a:moveTo>
                  <a:lnTo>
                    <a:pt x="0" y="1506385"/>
                  </a:lnTo>
                  <a:lnTo>
                    <a:pt x="446341" y="1938769"/>
                  </a:lnTo>
                  <a:lnTo>
                    <a:pt x="1178605" y="1264034"/>
                  </a:lnTo>
                  <a:lnTo>
                    <a:pt x="1649347" y="1039123"/>
                  </a:lnTo>
                  <a:lnTo>
                    <a:pt x="2596974" y="1039123"/>
                  </a:lnTo>
                  <a:lnTo>
                    <a:pt x="1548231" y="0"/>
                  </a:lnTo>
                  <a:close/>
                </a:path>
                <a:path w="3068954" h="1939289">
                  <a:moveTo>
                    <a:pt x="2596974" y="1039123"/>
                  </a:moveTo>
                  <a:lnTo>
                    <a:pt x="1649347" y="1039123"/>
                  </a:lnTo>
                  <a:lnTo>
                    <a:pt x="2062556" y="1264034"/>
                  </a:lnTo>
                  <a:lnTo>
                    <a:pt x="2622219" y="1938769"/>
                  </a:lnTo>
                  <a:lnTo>
                    <a:pt x="3068561" y="1506385"/>
                  </a:lnTo>
                  <a:lnTo>
                    <a:pt x="2596974" y="1039123"/>
                  </a:lnTo>
                  <a:close/>
                </a:path>
              </a:pathLst>
            </a:custGeom>
            <a:solidFill>
              <a:srgbClr val="211D1E"/>
            </a:solidFill>
          </p:spPr>
          <p:txBody>
            <a:bodyPr wrap="square" lIns="0" tIns="0" rIns="0" bIns="0" rtlCol="0"/>
            <a:lstStyle/>
            <a:p>
              <a:endParaRPr/>
            </a:p>
          </p:txBody>
        </p:sp>
        <p:sp>
          <p:nvSpPr>
            <p:cNvPr id="11" name="bk object 23">
              <a:extLst>
                <a:ext uri="{FF2B5EF4-FFF2-40B4-BE49-F238E27FC236}">
                  <a16:creationId xmlns:a16="http://schemas.microsoft.com/office/drawing/2014/main" id="{3AF849E5-78DF-B748-915C-60343743E5C7}"/>
                </a:ext>
              </a:extLst>
            </p:cNvPr>
            <p:cNvSpPr/>
            <p:nvPr/>
          </p:nvSpPr>
          <p:spPr>
            <a:xfrm>
              <a:off x="5852722" y="2736120"/>
              <a:ext cx="3068955" cy="1939289"/>
            </a:xfrm>
            <a:custGeom>
              <a:avLst/>
              <a:gdLst/>
              <a:ahLst/>
              <a:cxnLst/>
              <a:rect l="l" t="t" r="r" b="b"/>
              <a:pathLst>
                <a:path w="3068954" h="1939289">
                  <a:moveTo>
                    <a:pt x="1548231" y="0"/>
                  </a:moveTo>
                  <a:lnTo>
                    <a:pt x="0" y="1506385"/>
                  </a:lnTo>
                  <a:lnTo>
                    <a:pt x="446341" y="1938769"/>
                  </a:lnTo>
                  <a:lnTo>
                    <a:pt x="1178605" y="1264034"/>
                  </a:lnTo>
                  <a:lnTo>
                    <a:pt x="1649347" y="1039123"/>
                  </a:lnTo>
                  <a:lnTo>
                    <a:pt x="2596974" y="1039123"/>
                  </a:lnTo>
                  <a:lnTo>
                    <a:pt x="1548231" y="0"/>
                  </a:lnTo>
                  <a:close/>
                </a:path>
                <a:path w="3068954" h="1939289">
                  <a:moveTo>
                    <a:pt x="2596974" y="1039123"/>
                  </a:moveTo>
                  <a:lnTo>
                    <a:pt x="1649347" y="1039123"/>
                  </a:lnTo>
                  <a:lnTo>
                    <a:pt x="2062556" y="1264034"/>
                  </a:lnTo>
                  <a:lnTo>
                    <a:pt x="2622219" y="1938769"/>
                  </a:lnTo>
                  <a:lnTo>
                    <a:pt x="3068561" y="1506385"/>
                  </a:lnTo>
                  <a:lnTo>
                    <a:pt x="2596974" y="1039123"/>
                  </a:lnTo>
                  <a:close/>
                </a:path>
              </a:pathLst>
            </a:custGeom>
            <a:solidFill>
              <a:srgbClr val="1D3462"/>
            </a:solidFill>
          </p:spPr>
          <p:txBody>
            <a:bodyPr wrap="square" lIns="0" tIns="0" rIns="0" bIns="0" rtlCol="0"/>
            <a:lstStyle/>
            <a:p>
              <a:endParaRPr/>
            </a:p>
          </p:txBody>
        </p:sp>
        <p:sp>
          <p:nvSpPr>
            <p:cNvPr id="12" name="bk object 24">
              <a:extLst>
                <a:ext uri="{FF2B5EF4-FFF2-40B4-BE49-F238E27FC236}">
                  <a16:creationId xmlns:a16="http://schemas.microsoft.com/office/drawing/2014/main" id="{C0D04FB2-A520-1644-AC41-0B890AD9B572}"/>
                </a:ext>
              </a:extLst>
            </p:cNvPr>
            <p:cNvSpPr/>
            <p:nvPr/>
          </p:nvSpPr>
          <p:spPr>
            <a:xfrm>
              <a:off x="5852722" y="3383771"/>
              <a:ext cx="3068955" cy="1939289"/>
            </a:xfrm>
            <a:custGeom>
              <a:avLst/>
              <a:gdLst/>
              <a:ahLst/>
              <a:cxnLst/>
              <a:rect l="l" t="t" r="r" b="b"/>
              <a:pathLst>
                <a:path w="3068954" h="1939289">
                  <a:moveTo>
                    <a:pt x="1548231" y="0"/>
                  </a:moveTo>
                  <a:lnTo>
                    <a:pt x="0" y="1506372"/>
                  </a:lnTo>
                  <a:lnTo>
                    <a:pt x="446341" y="1938769"/>
                  </a:lnTo>
                  <a:lnTo>
                    <a:pt x="1178605" y="1264034"/>
                  </a:lnTo>
                  <a:lnTo>
                    <a:pt x="1649347" y="1039123"/>
                  </a:lnTo>
                  <a:lnTo>
                    <a:pt x="2596983" y="1039123"/>
                  </a:lnTo>
                  <a:lnTo>
                    <a:pt x="1548231" y="0"/>
                  </a:lnTo>
                  <a:close/>
                </a:path>
                <a:path w="3068954" h="1939289">
                  <a:moveTo>
                    <a:pt x="2596983" y="1039123"/>
                  </a:moveTo>
                  <a:lnTo>
                    <a:pt x="1649347" y="1039123"/>
                  </a:lnTo>
                  <a:lnTo>
                    <a:pt x="2062556" y="1264034"/>
                  </a:lnTo>
                  <a:lnTo>
                    <a:pt x="2622219" y="1938769"/>
                  </a:lnTo>
                  <a:lnTo>
                    <a:pt x="3068561" y="1506372"/>
                  </a:lnTo>
                  <a:lnTo>
                    <a:pt x="2596983" y="1039123"/>
                  </a:lnTo>
                  <a:close/>
                </a:path>
              </a:pathLst>
            </a:custGeom>
            <a:solidFill>
              <a:srgbClr val="1E77B9"/>
            </a:solidFill>
          </p:spPr>
          <p:txBody>
            <a:bodyPr wrap="square" lIns="0" tIns="0" rIns="0" bIns="0" rtlCol="0"/>
            <a:lstStyle/>
            <a:p>
              <a:endParaRPr/>
            </a:p>
          </p:txBody>
        </p:sp>
        <p:sp>
          <p:nvSpPr>
            <p:cNvPr id="13" name="bk object 25">
              <a:extLst>
                <a:ext uri="{FF2B5EF4-FFF2-40B4-BE49-F238E27FC236}">
                  <a16:creationId xmlns:a16="http://schemas.microsoft.com/office/drawing/2014/main" id="{70D84F21-E1E0-AC47-8466-AF56C00A971A}"/>
                </a:ext>
              </a:extLst>
            </p:cNvPr>
            <p:cNvSpPr/>
            <p:nvPr/>
          </p:nvSpPr>
          <p:spPr>
            <a:xfrm>
              <a:off x="8926617" y="2163337"/>
              <a:ext cx="3068955" cy="1939289"/>
            </a:xfrm>
            <a:custGeom>
              <a:avLst/>
              <a:gdLst/>
              <a:ahLst/>
              <a:cxnLst/>
              <a:rect l="l" t="t" r="r" b="b"/>
              <a:pathLst>
                <a:path w="3068954" h="1939289">
                  <a:moveTo>
                    <a:pt x="1548231" y="0"/>
                  </a:moveTo>
                  <a:lnTo>
                    <a:pt x="0" y="1506385"/>
                  </a:lnTo>
                  <a:lnTo>
                    <a:pt x="446341" y="1938769"/>
                  </a:lnTo>
                  <a:lnTo>
                    <a:pt x="1178605" y="1264034"/>
                  </a:lnTo>
                  <a:lnTo>
                    <a:pt x="1649345" y="1039123"/>
                  </a:lnTo>
                  <a:lnTo>
                    <a:pt x="2596965" y="1039123"/>
                  </a:lnTo>
                  <a:lnTo>
                    <a:pt x="1548231" y="0"/>
                  </a:lnTo>
                  <a:close/>
                </a:path>
                <a:path w="3068954" h="1939289">
                  <a:moveTo>
                    <a:pt x="2596965" y="1039123"/>
                  </a:moveTo>
                  <a:lnTo>
                    <a:pt x="1649345" y="1039123"/>
                  </a:lnTo>
                  <a:lnTo>
                    <a:pt x="2062550" y="1264034"/>
                  </a:lnTo>
                  <a:lnTo>
                    <a:pt x="2622207" y="1938769"/>
                  </a:lnTo>
                  <a:lnTo>
                    <a:pt x="3068548" y="1506385"/>
                  </a:lnTo>
                  <a:lnTo>
                    <a:pt x="2596965" y="1039123"/>
                  </a:lnTo>
                  <a:close/>
                </a:path>
              </a:pathLst>
            </a:custGeom>
            <a:solidFill>
              <a:srgbClr val="211D1E"/>
            </a:solidFill>
          </p:spPr>
          <p:txBody>
            <a:bodyPr wrap="square" lIns="0" tIns="0" rIns="0" bIns="0" rtlCol="0"/>
            <a:lstStyle/>
            <a:p>
              <a:endParaRPr/>
            </a:p>
          </p:txBody>
        </p:sp>
        <p:sp>
          <p:nvSpPr>
            <p:cNvPr id="14" name="bk object 26">
              <a:extLst>
                <a:ext uri="{FF2B5EF4-FFF2-40B4-BE49-F238E27FC236}">
                  <a16:creationId xmlns:a16="http://schemas.microsoft.com/office/drawing/2014/main" id="{250970FB-F04F-D44D-9F3E-8F3108B36B3E}"/>
                </a:ext>
              </a:extLst>
            </p:cNvPr>
            <p:cNvSpPr/>
            <p:nvPr/>
          </p:nvSpPr>
          <p:spPr>
            <a:xfrm>
              <a:off x="8926617" y="2749155"/>
              <a:ext cx="3068955" cy="1939289"/>
            </a:xfrm>
            <a:custGeom>
              <a:avLst/>
              <a:gdLst/>
              <a:ahLst/>
              <a:cxnLst/>
              <a:rect l="l" t="t" r="r" b="b"/>
              <a:pathLst>
                <a:path w="3068954" h="1939289">
                  <a:moveTo>
                    <a:pt x="1548231" y="0"/>
                  </a:moveTo>
                  <a:lnTo>
                    <a:pt x="0" y="1506372"/>
                  </a:lnTo>
                  <a:lnTo>
                    <a:pt x="446341" y="1938769"/>
                  </a:lnTo>
                  <a:lnTo>
                    <a:pt x="1178605" y="1264034"/>
                  </a:lnTo>
                  <a:lnTo>
                    <a:pt x="1649345" y="1039123"/>
                  </a:lnTo>
                  <a:lnTo>
                    <a:pt x="2596974" y="1039123"/>
                  </a:lnTo>
                  <a:lnTo>
                    <a:pt x="1548231" y="0"/>
                  </a:lnTo>
                  <a:close/>
                </a:path>
                <a:path w="3068954" h="1939289">
                  <a:moveTo>
                    <a:pt x="2596974" y="1039123"/>
                  </a:moveTo>
                  <a:lnTo>
                    <a:pt x="1649345" y="1039123"/>
                  </a:lnTo>
                  <a:lnTo>
                    <a:pt x="2062550" y="1264034"/>
                  </a:lnTo>
                  <a:lnTo>
                    <a:pt x="2622207" y="1938769"/>
                  </a:lnTo>
                  <a:lnTo>
                    <a:pt x="3068548" y="1506372"/>
                  </a:lnTo>
                  <a:lnTo>
                    <a:pt x="2596974" y="1039123"/>
                  </a:lnTo>
                  <a:close/>
                </a:path>
              </a:pathLst>
            </a:custGeom>
            <a:solidFill>
              <a:srgbClr val="1D3462"/>
            </a:solidFill>
          </p:spPr>
          <p:txBody>
            <a:bodyPr wrap="square" lIns="0" tIns="0" rIns="0" bIns="0" rtlCol="0"/>
            <a:lstStyle/>
            <a:p>
              <a:endParaRPr/>
            </a:p>
          </p:txBody>
        </p:sp>
        <p:sp>
          <p:nvSpPr>
            <p:cNvPr id="15" name="bk object 27">
              <a:extLst>
                <a:ext uri="{FF2B5EF4-FFF2-40B4-BE49-F238E27FC236}">
                  <a16:creationId xmlns:a16="http://schemas.microsoft.com/office/drawing/2014/main" id="{4B8D87D3-2F81-D747-B568-8492020525FC}"/>
                </a:ext>
              </a:extLst>
            </p:cNvPr>
            <p:cNvSpPr/>
            <p:nvPr/>
          </p:nvSpPr>
          <p:spPr>
            <a:xfrm>
              <a:off x="8926617" y="3396805"/>
              <a:ext cx="3068955" cy="1939289"/>
            </a:xfrm>
            <a:custGeom>
              <a:avLst/>
              <a:gdLst/>
              <a:ahLst/>
              <a:cxnLst/>
              <a:rect l="l" t="t" r="r" b="b"/>
              <a:pathLst>
                <a:path w="3068954" h="1939289">
                  <a:moveTo>
                    <a:pt x="1548231" y="0"/>
                  </a:moveTo>
                  <a:lnTo>
                    <a:pt x="0" y="1506372"/>
                  </a:lnTo>
                  <a:lnTo>
                    <a:pt x="446341" y="1938756"/>
                  </a:lnTo>
                  <a:lnTo>
                    <a:pt x="1178605" y="1264029"/>
                  </a:lnTo>
                  <a:lnTo>
                    <a:pt x="1649345" y="1039120"/>
                  </a:lnTo>
                  <a:lnTo>
                    <a:pt x="2596971" y="1039120"/>
                  </a:lnTo>
                  <a:lnTo>
                    <a:pt x="1548231" y="0"/>
                  </a:lnTo>
                  <a:close/>
                </a:path>
                <a:path w="3068954" h="1939289">
                  <a:moveTo>
                    <a:pt x="2596971" y="1039120"/>
                  </a:moveTo>
                  <a:lnTo>
                    <a:pt x="1649345" y="1039120"/>
                  </a:lnTo>
                  <a:lnTo>
                    <a:pt x="2062550" y="1264029"/>
                  </a:lnTo>
                  <a:lnTo>
                    <a:pt x="2622207" y="1938756"/>
                  </a:lnTo>
                  <a:lnTo>
                    <a:pt x="3068548" y="1506372"/>
                  </a:lnTo>
                  <a:lnTo>
                    <a:pt x="2596971" y="1039120"/>
                  </a:lnTo>
                  <a:close/>
                </a:path>
              </a:pathLst>
            </a:custGeom>
            <a:solidFill>
              <a:srgbClr val="1E77B9"/>
            </a:solidFill>
          </p:spPr>
          <p:txBody>
            <a:bodyPr wrap="square" lIns="0" tIns="0" rIns="0" bIns="0" rtlCol="0"/>
            <a:lstStyle/>
            <a:p>
              <a:endParaRPr/>
            </a:p>
          </p:txBody>
        </p:sp>
        <p:sp>
          <p:nvSpPr>
            <p:cNvPr id="16" name="bk object 28">
              <a:extLst>
                <a:ext uri="{FF2B5EF4-FFF2-40B4-BE49-F238E27FC236}">
                  <a16:creationId xmlns:a16="http://schemas.microsoft.com/office/drawing/2014/main" id="{68D7A9EC-65E4-0A43-89FD-15C7F902BD14}"/>
                </a:ext>
              </a:extLst>
            </p:cNvPr>
            <p:cNvSpPr/>
            <p:nvPr/>
          </p:nvSpPr>
          <p:spPr>
            <a:xfrm>
              <a:off x="11988012" y="2147715"/>
              <a:ext cx="2642870" cy="1939289"/>
            </a:xfrm>
            <a:custGeom>
              <a:avLst/>
              <a:gdLst/>
              <a:ahLst/>
              <a:cxnLst/>
              <a:rect l="l" t="t" r="r" b="b"/>
              <a:pathLst>
                <a:path w="2642869" h="1939289">
                  <a:moveTo>
                    <a:pt x="1548231" y="0"/>
                  </a:moveTo>
                  <a:lnTo>
                    <a:pt x="0" y="1506385"/>
                  </a:lnTo>
                  <a:lnTo>
                    <a:pt x="446341" y="1938769"/>
                  </a:lnTo>
                  <a:lnTo>
                    <a:pt x="1178605" y="1264034"/>
                  </a:lnTo>
                  <a:lnTo>
                    <a:pt x="1649345" y="1039123"/>
                  </a:lnTo>
                  <a:lnTo>
                    <a:pt x="2596965" y="1039123"/>
                  </a:lnTo>
                  <a:lnTo>
                    <a:pt x="1548231" y="0"/>
                  </a:lnTo>
                  <a:close/>
                </a:path>
                <a:path w="2642869" h="1939289">
                  <a:moveTo>
                    <a:pt x="2596965" y="1039123"/>
                  </a:moveTo>
                  <a:lnTo>
                    <a:pt x="1649345" y="1039123"/>
                  </a:lnTo>
                  <a:lnTo>
                    <a:pt x="2062550" y="1264034"/>
                  </a:lnTo>
                  <a:lnTo>
                    <a:pt x="2622207" y="1938769"/>
                  </a:lnTo>
                  <a:lnTo>
                    <a:pt x="2642387" y="1919220"/>
                  </a:lnTo>
                  <a:lnTo>
                    <a:pt x="2642387" y="1084129"/>
                  </a:lnTo>
                  <a:lnTo>
                    <a:pt x="2596965" y="1039123"/>
                  </a:lnTo>
                  <a:close/>
                </a:path>
              </a:pathLst>
            </a:custGeom>
            <a:solidFill>
              <a:srgbClr val="211D1E"/>
            </a:solidFill>
          </p:spPr>
          <p:txBody>
            <a:bodyPr wrap="square" lIns="0" tIns="0" rIns="0" bIns="0" rtlCol="0"/>
            <a:lstStyle/>
            <a:p>
              <a:endParaRPr/>
            </a:p>
          </p:txBody>
        </p:sp>
        <p:sp>
          <p:nvSpPr>
            <p:cNvPr id="17" name="bk object 29">
              <a:extLst>
                <a:ext uri="{FF2B5EF4-FFF2-40B4-BE49-F238E27FC236}">
                  <a16:creationId xmlns:a16="http://schemas.microsoft.com/office/drawing/2014/main" id="{F6C7781C-2D6B-804E-89AE-3FCDF952AC4D}"/>
                </a:ext>
              </a:extLst>
            </p:cNvPr>
            <p:cNvSpPr/>
            <p:nvPr/>
          </p:nvSpPr>
          <p:spPr>
            <a:xfrm>
              <a:off x="11988012" y="2733528"/>
              <a:ext cx="2642870" cy="1939289"/>
            </a:xfrm>
            <a:custGeom>
              <a:avLst/>
              <a:gdLst/>
              <a:ahLst/>
              <a:cxnLst/>
              <a:rect l="l" t="t" r="r" b="b"/>
              <a:pathLst>
                <a:path w="2642869" h="1939289">
                  <a:moveTo>
                    <a:pt x="1548231" y="0"/>
                  </a:moveTo>
                  <a:lnTo>
                    <a:pt x="0" y="1506385"/>
                  </a:lnTo>
                  <a:lnTo>
                    <a:pt x="446341" y="1938769"/>
                  </a:lnTo>
                  <a:lnTo>
                    <a:pt x="1178605" y="1264034"/>
                  </a:lnTo>
                  <a:lnTo>
                    <a:pt x="1649345" y="1039123"/>
                  </a:lnTo>
                  <a:lnTo>
                    <a:pt x="2596965" y="1039123"/>
                  </a:lnTo>
                  <a:lnTo>
                    <a:pt x="1548231" y="0"/>
                  </a:lnTo>
                  <a:close/>
                </a:path>
                <a:path w="2642869" h="1939289">
                  <a:moveTo>
                    <a:pt x="2596965" y="1039123"/>
                  </a:moveTo>
                  <a:lnTo>
                    <a:pt x="1649345" y="1039123"/>
                  </a:lnTo>
                  <a:lnTo>
                    <a:pt x="2062550" y="1264034"/>
                  </a:lnTo>
                  <a:lnTo>
                    <a:pt x="2622207" y="1938769"/>
                  </a:lnTo>
                  <a:lnTo>
                    <a:pt x="2642387" y="1919220"/>
                  </a:lnTo>
                  <a:lnTo>
                    <a:pt x="2642387" y="1084129"/>
                  </a:lnTo>
                  <a:lnTo>
                    <a:pt x="2596965" y="1039123"/>
                  </a:lnTo>
                  <a:close/>
                </a:path>
              </a:pathLst>
            </a:custGeom>
            <a:solidFill>
              <a:srgbClr val="1D3462"/>
            </a:solidFill>
          </p:spPr>
          <p:txBody>
            <a:bodyPr wrap="square" lIns="0" tIns="0" rIns="0" bIns="0" rtlCol="0"/>
            <a:lstStyle/>
            <a:p>
              <a:endParaRPr/>
            </a:p>
          </p:txBody>
        </p:sp>
        <p:sp>
          <p:nvSpPr>
            <p:cNvPr id="18" name="bk object 30">
              <a:extLst>
                <a:ext uri="{FF2B5EF4-FFF2-40B4-BE49-F238E27FC236}">
                  <a16:creationId xmlns:a16="http://schemas.microsoft.com/office/drawing/2014/main" id="{7E05879F-9C8D-F84F-8886-6D6031E4FAA1}"/>
                </a:ext>
              </a:extLst>
            </p:cNvPr>
            <p:cNvSpPr/>
            <p:nvPr/>
          </p:nvSpPr>
          <p:spPr>
            <a:xfrm>
              <a:off x="11988012" y="3381179"/>
              <a:ext cx="2642870" cy="1939289"/>
            </a:xfrm>
            <a:custGeom>
              <a:avLst/>
              <a:gdLst/>
              <a:ahLst/>
              <a:cxnLst/>
              <a:rect l="l" t="t" r="r" b="b"/>
              <a:pathLst>
                <a:path w="2642869" h="1939289">
                  <a:moveTo>
                    <a:pt x="1548231" y="0"/>
                  </a:moveTo>
                  <a:lnTo>
                    <a:pt x="0" y="1506372"/>
                  </a:lnTo>
                  <a:lnTo>
                    <a:pt x="446341" y="1938756"/>
                  </a:lnTo>
                  <a:lnTo>
                    <a:pt x="1178605" y="1264029"/>
                  </a:lnTo>
                  <a:lnTo>
                    <a:pt x="1649345" y="1039120"/>
                  </a:lnTo>
                  <a:lnTo>
                    <a:pt x="2596971" y="1039120"/>
                  </a:lnTo>
                  <a:lnTo>
                    <a:pt x="1548231" y="0"/>
                  </a:lnTo>
                  <a:close/>
                </a:path>
                <a:path w="2642869" h="1939289">
                  <a:moveTo>
                    <a:pt x="2596971" y="1039120"/>
                  </a:moveTo>
                  <a:lnTo>
                    <a:pt x="1649345" y="1039120"/>
                  </a:lnTo>
                  <a:lnTo>
                    <a:pt x="2062550" y="1264029"/>
                  </a:lnTo>
                  <a:lnTo>
                    <a:pt x="2622207" y="1938756"/>
                  </a:lnTo>
                  <a:lnTo>
                    <a:pt x="2642387" y="1919207"/>
                  </a:lnTo>
                  <a:lnTo>
                    <a:pt x="2642387" y="1084119"/>
                  </a:lnTo>
                  <a:lnTo>
                    <a:pt x="2596971" y="1039120"/>
                  </a:lnTo>
                  <a:close/>
                </a:path>
              </a:pathLst>
            </a:custGeom>
            <a:solidFill>
              <a:srgbClr val="1E77B9"/>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Network of Mutuality</a:t>
            </a:r>
          </a:p>
        </p:txBody>
      </p:sp>
      <p:sp>
        <p:nvSpPr>
          <p:cNvPr id="12" name="Content Placeholder 11">
            <a:extLst>
              <a:ext uri="{FF2B5EF4-FFF2-40B4-BE49-F238E27FC236}">
                <a16:creationId xmlns:a16="http://schemas.microsoft.com/office/drawing/2014/main" id="{B2C53B56-5059-F145-95B1-19528DDEF305}"/>
              </a:ext>
            </a:extLst>
          </p:cNvPr>
          <p:cNvSpPr>
            <a:spLocks noGrp="1"/>
          </p:cNvSpPr>
          <p:nvPr>
            <p:ph idx="1"/>
          </p:nvPr>
        </p:nvSpPr>
        <p:spPr/>
        <p:txBody>
          <a:bodyPr>
            <a:normAutofit lnSpcReduction="10000"/>
          </a:bodyPr>
          <a:lstStyle/>
          <a:p>
            <a:pPr marL="12700" marR="5080">
              <a:lnSpc>
                <a:spcPct val="100000"/>
              </a:lnSpc>
              <a:spcBef>
                <a:spcPts val="100"/>
              </a:spcBef>
            </a:pPr>
            <a:r>
              <a:rPr lang="en-US" sz="3200" dirty="0"/>
              <a:t>100 years later…</a:t>
            </a:r>
          </a:p>
          <a:p>
            <a:pPr marL="12700" marR="5080">
              <a:lnSpc>
                <a:spcPct val="100000"/>
              </a:lnSpc>
              <a:spcBef>
                <a:spcPts val="100"/>
              </a:spcBef>
            </a:pPr>
            <a:endParaRPr lang="en-US" sz="3200" dirty="0"/>
          </a:p>
          <a:p>
            <a:pPr marL="12700" marR="5080">
              <a:lnSpc>
                <a:spcPct val="100000"/>
              </a:lnSpc>
              <a:spcBef>
                <a:spcPts val="100"/>
              </a:spcBef>
            </a:pPr>
            <a:r>
              <a:rPr lang="en-US" sz="3200" dirty="0"/>
              <a:t>Dr. Martin Luther King Jr.’s April 16, 1963 </a:t>
            </a:r>
            <a:r>
              <a:rPr lang="en-US" sz="3200" i="1" dirty="0"/>
              <a:t>Letter from the Birmingham Jail, </a:t>
            </a:r>
            <a:r>
              <a:rPr lang="en-US" sz="3200" dirty="0"/>
              <a:t>addressed to his fellow clergymen, claimed that:</a:t>
            </a:r>
          </a:p>
          <a:p>
            <a:pPr marL="12700" marR="5080">
              <a:lnSpc>
                <a:spcPct val="100000"/>
              </a:lnSpc>
              <a:spcBef>
                <a:spcPts val="100"/>
              </a:spcBef>
            </a:pPr>
            <a:endParaRPr lang="en-US" sz="3200" dirty="0"/>
          </a:p>
          <a:p>
            <a:pPr marL="12700" marR="5080">
              <a:lnSpc>
                <a:spcPct val="100000"/>
              </a:lnSpc>
              <a:spcBef>
                <a:spcPts val="100"/>
              </a:spcBef>
            </a:pPr>
            <a:r>
              <a:rPr lang="en-US" sz="3200" dirty="0"/>
              <a:t>“Injustice anywhere is a threat to justice everywhere. We are caught in an inescapable network of mutuality, tied in a single garment of destiny. Whatever affects one directly, affects all indirectly.”</a:t>
            </a:r>
            <a:endParaRPr lang="en-US" sz="3200" dirty="0">
              <a:latin typeface="Helvetica"/>
              <a:cs typeface="Helvetica"/>
            </a:endParaRPr>
          </a:p>
        </p:txBody>
      </p:sp>
    </p:spTree>
    <p:extLst>
      <p:ext uri="{BB962C8B-B14F-4D97-AF65-F5344CB8AC3E}">
        <p14:creationId xmlns:p14="http://schemas.microsoft.com/office/powerpoint/2010/main" val="231838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Best Practices</a:t>
            </a:r>
          </a:p>
        </p:txBody>
      </p:sp>
      <p:sp>
        <p:nvSpPr>
          <p:cNvPr id="12" name="Content Placeholder 11">
            <a:extLst>
              <a:ext uri="{FF2B5EF4-FFF2-40B4-BE49-F238E27FC236}">
                <a16:creationId xmlns:a16="http://schemas.microsoft.com/office/drawing/2014/main" id="{E38234A4-22D2-8A4A-AB08-3980296A5BCC}"/>
              </a:ext>
            </a:extLst>
          </p:cNvPr>
          <p:cNvSpPr>
            <a:spLocks noGrp="1"/>
          </p:cNvSpPr>
          <p:nvPr>
            <p:ph idx="1"/>
          </p:nvPr>
        </p:nvSpPr>
        <p:spPr>
          <a:xfrm>
            <a:off x="6142137" y="963823"/>
            <a:ext cx="7538248" cy="6298346"/>
          </a:xfrm>
        </p:spPr>
        <p:txBody>
          <a:bodyPr>
            <a:normAutofit fontScale="92500" lnSpcReduction="10000"/>
          </a:bodyPr>
          <a:lstStyle/>
          <a:p>
            <a:r>
              <a:rPr lang="en-US" dirty="0"/>
              <a:t>Cultivate intersectional awareness in our students -- each with their unique socially constructed set of identities.</a:t>
            </a:r>
          </a:p>
          <a:p>
            <a:endParaRPr lang="en-US" dirty="0"/>
          </a:p>
          <a:p>
            <a:r>
              <a:rPr lang="en-US" dirty="0"/>
              <a:t>Foster in our students the ability to simultaneously affirm and value their own racial, ethnic, religious, etc. lived experiences while also building coalitions with others, who differ from them in various ways, but who share points of intersecting struggle. </a:t>
            </a:r>
          </a:p>
          <a:p>
            <a:endParaRPr lang="en-US" dirty="0"/>
          </a:p>
          <a:p>
            <a:r>
              <a:rPr lang="en-US" dirty="0"/>
              <a:t>Help our students recognize that we are united in a “single garment of destiny” each contributing to a common tapestry and to the common good.</a:t>
            </a:r>
          </a:p>
          <a:p>
            <a:endParaRPr lang="en-US" dirty="0"/>
          </a:p>
          <a:p>
            <a:r>
              <a:rPr lang="en-US" dirty="0"/>
              <a:t>Institutional climate change through training faculty, staff, and administration in anti-bias and anti-racism practice.</a:t>
            </a:r>
          </a:p>
          <a:p>
            <a:endParaRPr lang="en-US" dirty="0"/>
          </a:p>
        </p:txBody>
      </p:sp>
    </p:spTree>
    <p:extLst>
      <p:ext uri="{BB962C8B-B14F-4D97-AF65-F5344CB8AC3E}">
        <p14:creationId xmlns:p14="http://schemas.microsoft.com/office/powerpoint/2010/main" val="342737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99FD0-D54B-B44D-94EE-435FA1AA1A36}"/>
              </a:ext>
            </a:extLst>
          </p:cNvPr>
          <p:cNvSpPr>
            <a:spLocks noGrp="1"/>
          </p:cNvSpPr>
          <p:nvPr>
            <p:ph type="title"/>
          </p:nvPr>
        </p:nvSpPr>
        <p:spPr>
          <a:xfrm>
            <a:off x="1317625" y="2044700"/>
            <a:ext cx="11995150" cy="2947988"/>
          </a:xfrm>
        </p:spPr>
        <p:txBody>
          <a:bodyPr>
            <a:normAutofit/>
          </a:bodyPr>
          <a:lstStyle/>
          <a:p>
            <a:r>
              <a:rPr lang="en-US" b="1" dirty="0">
                <a:latin typeface="Calibri" panose="020F0502020204030204" pitchFamily="34" charset="0"/>
                <a:cs typeface="Calibri" panose="020F0502020204030204" pitchFamily="34" charset="0"/>
              </a:rPr>
              <a:t>Best Practices in STEM:</a:t>
            </a:r>
            <a:br>
              <a:rPr lang="en-US" dirty="0"/>
            </a:br>
            <a:r>
              <a:rPr lang="en-US" dirty="0"/>
              <a:t>An Intersectional Approach to </a:t>
            </a:r>
            <a:br>
              <a:rPr lang="en-US" dirty="0"/>
            </a:br>
            <a:r>
              <a:rPr lang="en-US" dirty="0"/>
              <a:t>Support Marginalized Groups</a:t>
            </a:r>
          </a:p>
        </p:txBody>
      </p:sp>
    </p:spTree>
    <p:extLst>
      <p:ext uri="{BB962C8B-B14F-4D97-AF65-F5344CB8AC3E}">
        <p14:creationId xmlns:p14="http://schemas.microsoft.com/office/powerpoint/2010/main" val="264108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Role of Mathematics in STEM Retention</a:t>
            </a:r>
          </a:p>
        </p:txBody>
      </p:sp>
      <p:sp>
        <p:nvSpPr>
          <p:cNvPr id="12" name="Content Placeholder 11">
            <a:extLst>
              <a:ext uri="{FF2B5EF4-FFF2-40B4-BE49-F238E27FC236}">
                <a16:creationId xmlns:a16="http://schemas.microsoft.com/office/drawing/2014/main" id="{E02662F1-8023-0D41-BF8F-E27FC6DB847D}"/>
              </a:ext>
            </a:extLst>
          </p:cNvPr>
          <p:cNvSpPr>
            <a:spLocks noGrp="1"/>
          </p:cNvSpPr>
          <p:nvPr>
            <p:ph idx="1"/>
          </p:nvPr>
        </p:nvSpPr>
        <p:spPr>
          <a:xfrm>
            <a:off x="6142137" y="963823"/>
            <a:ext cx="7538248" cy="6298346"/>
          </a:xfrm>
        </p:spPr>
        <p:txBody>
          <a:bodyPr>
            <a:normAutofit/>
          </a:bodyPr>
          <a:lstStyle/>
          <a:p>
            <a:r>
              <a:rPr lang="en-US" dirty="0"/>
              <a:t>Mathematical preparation predicts success in STEM (TAL, Seymour et. al., 1997)</a:t>
            </a:r>
          </a:p>
          <a:p>
            <a:endParaRPr lang="en-US" dirty="0"/>
          </a:p>
          <a:p>
            <a:r>
              <a:rPr lang="en-US" dirty="0"/>
              <a:t>Calculus I has a profound contribution to the rates of freshmen switching out of STEM majors (Survey by Mathematical Association of America, David </a:t>
            </a:r>
            <a:r>
              <a:rPr lang="en-US" dirty="0" err="1"/>
              <a:t>Bressoud</a:t>
            </a:r>
            <a:r>
              <a:rPr lang="en-US" dirty="0"/>
              <a:t>, 2015)</a:t>
            </a:r>
          </a:p>
          <a:p>
            <a:endParaRPr lang="en-US" dirty="0"/>
          </a:p>
          <a:p>
            <a:r>
              <a:rPr lang="en-US" dirty="0"/>
              <a:t>SAT math score predicts switching, SAT verbal/reading does not. </a:t>
            </a:r>
          </a:p>
          <a:p>
            <a:endParaRPr lang="en-US" dirty="0"/>
          </a:p>
          <a:p>
            <a:r>
              <a:rPr lang="en-US" dirty="0"/>
              <a:t>More than expected students switch out of Mathematics/CS (TALR, Elaine Seymour et. al. 2020)</a:t>
            </a:r>
          </a:p>
        </p:txBody>
      </p:sp>
    </p:spTree>
    <p:extLst>
      <p:ext uri="{BB962C8B-B14F-4D97-AF65-F5344CB8AC3E}">
        <p14:creationId xmlns:p14="http://schemas.microsoft.com/office/powerpoint/2010/main" val="222755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800" y="3342428"/>
            <a:ext cx="4200525" cy="1901931"/>
          </a:xfrm>
        </p:spPr>
        <p:txBody>
          <a:bodyPr vert="horz" wrap="square" lIns="0" tIns="12700" rIns="0" bIns="0" rtlCol="0">
            <a:spAutoFit/>
          </a:bodyPr>
          <a:lstStyle/>
          <a:p>
            <a:r>
              <a:rPr lang="en-US" dirty="0"/>
              <a:t>Major by Race/Ethnicity </a:t>
            </a:r>
            <a:br>
              <a:rPr lang="en-US" dirty="0"/>
            </a:br>
            <a:r>
              <a:rPr lang="en-US" dirty="0"/>
              <a:t>and Gender</a:t>
            </a:r>
          </a:p>
        </p:txBody>
      </p:sp>
      <p:pic>
        <p:nvPicPr>
          <p:cNvPr id="11" name="Picture 10">
            <a:extLst>
              <a:ext uri="{FF2B5EF4-FFF2-40B4-BE49-F238E27FC236}">
                <a16:creationId xmlns:a16="http://schemas.microsoft.com/office/drawing/2014/main" id="{A7E92C17-26B3-43BE-84A4-939B3EC539DA}"/>
              </a:ext>
            </a:extLst>
          </p:cNvPr>
          <p:cNvPicPr>
            <a:picLocks noChangeAspect="1"/>
          </p:cNvPicPr>
          <p:nvPr/>
        </p:nvPicPr>
        <p:blipFill>
          <a:blip r:embed="rId3"/>
          <a:stretch>
            <a:fillRect/>
          </a:stretch>
        </p:blipFill>
        <p:spPr>
          <a:xfrm>
            <a:off x="5889614" y="1383456"/>
            <a:ext cx="8364178" cy="5421779"/>
          </a:xfrm>
          <a:prstGeom prst="rect">
            <a:avLst/>
          </a:prstGeom>
        </p:spPr>
      </p:pic>
      <p:sp>
        <p:nvSpPr>
          <p:cNvPr id="12" name="Rectangle 11">
            <a:extLst>
              <a:ext uri="{FF2B5EF4-FFF2-40B4-BE49-F238E27FC236}">
                <a16:creationId xmlns:a16="http://schemas.microsoft.com/office/drawing/2014/main" id="{C6AAD5FB-AE3E-48CF-94DC-CC74DCF96D9C}"/>
              </a:ext>
            </a:extLst>
          </p:cNvPr>
          <p:cNvSpPr/>
          <p:nvPr/>
        </p:nvSpPr>
        <p:spPr>
          <a:xfrm>
            <a:off x="124221" y="7546336"/>
            <a:ext cx="2348720" cy="584775"/>
          </a:xfrm>
          <a:prstGeom prst="rect">
            <a:avLst/>
          </a:prstGeom>
        </p:spPr>
        <p:txBody>
          <a:bodyPr wrap="none">
            <a:spAutoFit/>
          </a:bodyPr>
          <a:lstStyle/>
          <a:p>
            <a:pPr defTabSz="1097280">
              <a:defRPr/>
            </a:pPr>
            <a:r>
              <a:rPr lang="en-US" sz="1600" dirty="0" err="1">
                <a:latin typeface="+mj-lt"/>
              </a:rPr>
              <a:t>Riegle</a:t>
            </a:r>
            <a:r>
              <a:rPr lang="en-US" sz="1600" dirty="0">
                <a:latin typeface="+mj-lt"/>
              </a:rPr>
              <a:t>-Crumb &amp; King 2010</a:t>
            </a:r>
          </a:p>
          <a:p>
            <a:pPr defTabSz="1097280">
              <a:defRPr/>
            </a:pPr>
            <a:r>
              <a:rPr lang="en-US" sz="1600" i="1" dirty="0">
                <a:latin typeface="+mj-lt"/>
              </a:rPr>
              <a:t>Edu. Res.</a:t>
            </a:r>
          </a:p>
        </p:txBody>
      </p:sp>
    </p:spTree>
    <p:extLst>
      <p:ext uri="{BB962C8B-B14F-4D97-AF65-F5344CB8AC3E}">
        <p14:creationId xmlns:p14="http://schemas.microsoft.com/office/powerpoint/2010/main" val="71835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797914"/>
            <a:ext cx="9645886" cy="1144340"/>
          </a:xfrm>
        </p:spPr>
        <p:txBody>
          <a:bodyPr vert="horz" wrap="square" lIns="0" tIns="12700" rIns="0" bIns="0" rtlCol="0">
            <a:spAutoFit/>
          </a:bodyPr>
          <a:lstStyle/>
          <a:p>
            <a:r>
              <a:rPr lang="en-US"/>
              <a:t>Science &amp; Engineering Bachelor’s Degrees Earned by Field: 1995–2014</a:t>
            </a:r>
            <a:endParaRPr lang="en-US" dirty="0"/>
          </a:p>
        </p:txBody>
      </p:sp>
      <p:pic>
        <p:nvPicPr>
          <p:cNvPr id="13" name="Picture 12">
            <a:extLst>
              <a:ext uri="{FF2B5EF4-FFF2-40B4-BE49-F238E27FC236}">
                <a16:creationId xmlns:a16="http://schemas.microsoft.com/office/drawing/2014/main" id="{8F7D5661-2A8D-4944-B8AE-73919FD24829}"/>
              </a:ext>
            </a:extLst>
          </p:cNvPr>
          <p:cNvPicPr>
            <a:picLocks noChangeAspect="1"/>
          </p:cNvPicPr>
          <p:nvPr/>
        </p:nvPicPr>
        <p:blipFill rotWithShape="1">
          <a:blip r:embed="rId3"/>
          <a:srcRect r="1014" b="1668"/>
          <a:stretch/>
        </p:blipFill>
        <p:spPr>
          <a:xfrm>
            <a:off x="143214" y="3363388"/>
            <a:ext cx="4454723" cy="3280042"/>
          </a:xfrm>
          <a:prstGeom prst="rect">
            <a:avLst/>
          </a:prstGeom>
          <a:ln>
            <a:solidFill>
              <a:schemeClr val="tx1"/>
            </a:solidFill>
          </a:ln>
        </p:spPr>
      </p:pic>
      <p:pic>
        <p:nvPicPr>
          <p:cNvPr id="14" name="Picture 13">
            <a:extLst>
              <a:ext uri="{FF2B5EF4-FFF2-40B4-BE49-F238E27FC236}">
                <a16:creationId xmlns:a16="http://schemas.microsoft.com/office/drawing/2014/main" id="{69AE7F66-BBBC-4E8F-B742-AA533FBDA40F}"/>
              </a:ext>
            </a:extLst>
          </p:cNvPr>
          <p:cNvPicPr>
            <a:picLocks noChangeAspect="1"/>
          </p:cNvPicPr>
          <p:nvPr/>
        </p:nvPicPr>
        <p:blipFill rotWithShape="1">
          <a:blip r:embed="rId4"/>
          <a:srcRect r="50168"/>
          <a:stretch/>
        </p:blipFill>
        <p:spPr>
          <a:xfrm>
            <a:off x="4648200" y="4568558"/>
            <a:ext cx="4900987" cy="3280042"/>
          </a:xfrm>
          <a:prstGeom prst="rect">
            <a:avLst/>
          </a:prstGeom>
        </p:spPr>
      </p:pic>
      <p:pic>
        <p:nvPicPr>
          <p:cNvPr id="15" name="Picture 14">
            <a:extLst>
              <a:ext uri="{FF2B5EF4-FFF2-40B4-BE49-F238E27FC236}">
                <a16:creationId xmlns:a16="http://schemas.microsoft.com/office/drawing/2014/main" id="{B15A8220-CE1A-4BCE-AB50-75EEB2A7BC68}"/>
              </a:ext>
            </a:extLst>
          </p:cNvPr>
          <p:cNvPicPr>
            <a:picLocks noChangeAspect="1"/>
          </p:cNvPicPr>
          <p:nvPr/>
        </p:nvPicPr>
        <p:blipFill rotWithShape="1">
          <a:blip r:embed="rId4"/>
          <a:srcRect l="49742"/>
          <a:stretch/>
        </p:blipFill>
        <p:spPr>
          <a:xfrm>
            <a:off x="9541236" y="3363388"/>
            <a:ext cx="4942832" cy="3280042"/>
          </a:xfrm>
          <a:prstGeom prst="rect">
            <a:avLst/>
          </a:prstGeom>
        </p:spPr>
      </p:pic>
      <p:sp>
        <p:nvSpPr>
          <p:cNvPr id="16" name="TextBox 15">
            <a:extLst>
              <a:ext uri="{FF2B5EF4-FFF2-40B4-BE49-F238E27FC236}">
                <a16:creationId xmlns:a16="http://schemas.microsoft.com/office/drawing/2014/main" id="{F516B229-A605-4163-B3B0-1B32180DF681}"/>
              </a:ext>
            </a:extLst>
          </p:cNvPr>
          <p:cNvSpPr txBox="1"/>
          <p:nvPr/>
        </p:nvSpPr>
        <p:spPr>
          <a:xfrm>
            <a:off x="1779897" y="2982334"/>
            <a:ext cx="1181356" cy="424732"/>
          </a:xfrm>
          <a:prstGeom prst="rect">
            <a:avLst/>
          </a:prstGeom>
          <a:noFill/>
        </p:spPr>
        <p:txBody>
          <a:bodyPr wrap="square" rtlCol="0">
            <a:spAutoFit/>
          </a:bodyPr>
          <a:lstStyle/>
          <a:p>
            <a:r>
              <a:rPr lang="en-US" sz="2160" b="1" dirty="0">
                <a:latin typeface="+mj-lt"/>
              </a:rPr>
              <a:t>Females</a:t>
            </a:r>
            <a:r>
              <a:rPr lang="en-US" sz="2160" dirty="0">
                <a:latin typeface="+mj-lt"/>
              </a:rPr>
              <a:t> </a:t>
            </a:r>
          </a:p>
        </p:txBody>
      </p:sp>
      <p:sp>
        <p:nvSpPr>
          <p:cNvPr id="17" name="TextBox 16">
            <a:extLst>
              <a:ext uri="{FF2B5EF4-FFF2-40B4-BE49-F238E27FC236}">
                <a16:creationId xmlns:a16="http://schemas.microsoft.com/office/drawing/2014/main" id="{F1C0715F-B89C-4B3C-9E7B-744B25AC2269}"/>
              </a:ext>
            </a:extLst>
          </p:cNvPr>
          <p:cNvSpPr txBox="1"/>
          <p:nvPr/>
        </p:nvSpPr>
        <p:spPr>
          <a:xfrm>
            <a:off x="6129812" y="4143826"/>
            <a:ext cx="2370775" cy="424732"/>
          </a:xfrm>
          <a:prstGeom prst="rect">
            <a:avLst/>
          </a:prstGeom>
          <a:noFill/>
        </p:spPr>
        <p:txBody>
          <a:bodyPr wrap="square" rtlCol="0">
            <a:spAutoFit/>
          </a:bodyPr>
          <a:lstStyle/>
          <a:p>
            <a:r>
              <a:rPr lang="en-US" sz="2160" b="1" dirty="0">
                <a:latin typeface="+mj-lt"/>
              </a:rPr>
              <a:t>African Americans </a:t>
            </a:r>
          </a:p>
        </p:txBody>
      </p:sp>
      <p:sp>
        <p:nvSpPr>
          <p:cNvPr id="18" name="TextBox 17">
            <a:extLst>
              <a:ext uri="{FF2B5EF4-FFF2-40B4-BE49-F238E27FC236}">
                <a16:creationId xmlns:a16="http://schemas.microsoft.com/office/drawing/2014/main" id="{273F218A-2945-4FD5-A64B-8645DA7D40EB}"/>
              </a:ext>
            </a:extLst>
          </p:cNvPr>
          <p:cNvSpPr txBox="1"/>
          <p:nvPr/>
        </p:nvSpPr>
        <p:spPr>
          <a:xfrm>
            <a:off x="11353782" y="2982334"/>
            <a:ext cx="1317740" cy="424732"/>
          </a:xfrm>
          <a:prstGeom prst="rect">
            <a:avLst/>
          </a:prstGeom>
          <a:noFill/>
        </p:spPr>
        <p:txBody>
          <a:bodyPr wrap="square" rtlCol="0">
            <a:spAutoFit/>
          </a:bodyPr>
          <a:lstStyle/>
          <a:p>
            <a:r>
              <a:rPr lang="en-US" sz="2160" b="1" dirty="0">
                <a:latin typeface="+mj-lt"/>
              </a:rPr>
              <a:t>Hispanics</a:t>
            </a:r>
            <a:r>
              <a:rPr lang="en-US" sz="2160" dirty="0">
                <a:latin typeface="+mj-lt"/>
              </a:rPr>
              <a:t> </a:t>
            </a:r>
          </a:p>
        </p:txBody>
      </p:sp>
    </p:spTree>
    <p:extLst>
      <p:ext uri="{BB962C8B-B14F-4D97-AF65-F5344CB8AC3E}">
        <p14:creationId xmlns:p14="http://schemas.microsoft.com/office/powerpoint/2010/main" val="124363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797914"/>
            <a:ext cx="9645886" cy="1144340"/>
          </a:xfrm>
        </p:spPr>
        <p:txBody>
          <a:bodyPr vert="horz" wrap="square" lIns="0" tIns="12700" rIns="0" bIns="0" rtlCol="0">
            <a:spAutoFit/>
          </a:bodyPr>
          <a:lstStyle/>
          <a:p>
            <a:r>
              <a:rPr lang="en-US" dirty="0"/>
              <a:t>Workers in Science &amp; Engineering Occupations</a:t>
            </a:r>
          </a:p>
        </p:txBody>
      </p:sp>
      <p:sp>
        <p:nvSpPr>
          <p:cNvPr id="9" name="Rectangle 8">
            <a:extLst>
              <a:ext uri="{FF2B5EF4-FFF2-40B4-BE49-F238E27FC236}">
                <a16:creationId xmlns:a16="http://schemas.microsoft.com/office/drawing/2014/main" id="{D6333577-6268-4A22-BAAD-69A2A6D505F1}"/>
              </a:ext>
            </a:extLst>
          </p:cNvPr>
          <p:cNvSpPr/>
          <p:nvPr/>
        </p:nvSpPr>
        <p:spPr>
          <a:xfrm>
            <a:off x="2163660" y="1905000"/>
            <a:ext cx="12009539" cy="830997"/>
          </a:xfrm>
          <a:prstGeom prst="rect">
            <a:avLst/>
          </a:prstGeom>
        </p:spPr>
        <p:txBody>
          <a:bodyPr wrap="square">
            <a:spAutoFit/>
          </a:bodyPr>
          <a:lstStyle/>
          <a:p>
            <a:r>
              <a:rPr lang="en-US" sz="2400" dirty="0"/>
              <a:t>In 2015, women and some minority groups were represented less in science &amp; engineering (S&amp;E) occupations than they were in the U.S. general population.</a:t>
            </a:r>
          </a:p>
        </p:txBody>
      </p:sp>
      <p:pic>
        <p:nvPicPr>
          <p:cNvPr id="19" name="Picture 2" descr="Related image">
            <a:extLst>
              <a:ext uri="{FF2B5EF4-FFF2-40B4-BE49-F238E27FC236}">
                <a16:creationId xmlns:a16="http://schemas.microsoft.com/office/drawing/2014/main" id="{BD20316A-E7AE-4275-BDBE-14AB3B1F5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70" b="2880"/>
          <a:stretch/>
        </p:blipFill>
        <p:spPr bwMode="auto">
          <a:xfrm>
            <a:off x="2163660" y="3047999"/>
            <a:ext cx="11095140" cy="494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3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381000"/>
            <a:ext cx="9645886" cy="1144340"/>
          </a:xfrm>
        </p:spPr>
        <p:txBody>
          <a:bodyPr vert="horz" wrap="square" lIns="0" tIns="12700" rIns="0" bIns="0" rtlCol="0">
            <a:spAutoFit/>
          </a:bodyPr>
          <a:lstStyle/>
          <a:p>
            <a:r>
              <a:rPr lang="en-US" dirty="0"/>
              <a:t>STEM Pipeline: Leaky</a:t>
            </a:r>
          </a:p>
        </p:txBody>
      </p:sp>
      <p:grpSp>
        <p:nvGrpSpPr>
          <p:cNvPr id="13" name="Group 12">
            <a:extLst>
              <a:ext uri="{FF2B5EF4-FFF2-40B4-BE49-F238E27FC236}">
                <a16:creationId xmlns:a16="http://schemas.microsoft.com/office/drawing/2014/main" id="{6835C599-485A-4225-9E4A-174F0327B402}"/>
              </a:ext>
            </a:extLst>
          </p:cNvPr>
          <p:cNvGrpSpPr/>
          <p:nvPr/>
        </p:nvGrpSpPr>
        <p:grpSpPr>
          <a:xfrm>
            <a:off x="1925136" y="1717657"/>
            <a:ext cx="7344507" cy="6325752"/>
            <a:chOff x="221146" y="1274723"/>
            <a:chExt cx="6371951" cy="5488100"/>
          </a:xfrm>
        </p:grpSpPr>
        <p:pic>
          <p:nvPicPr>
            <p:cNvPr id="14" name="Picture 13">
              <a:extLst>
                <a:ext uri="{FF2B5EF4-FFF2-40B4-BE49-F238E27FC236}">
                  <a16:creationId xmlns:a16="http://schemas.microsoft.com/office/drawing/2014/main" id="{FDF49358-9D88-4D23-B378-DC3C754C2A08}"/>
                </a:ext>
              </a:extLst>
            </p:cNvPr>
            <p:cNvPicPr>
              <a:picLocks noChangeAspect="1"/>
            </p:cNvPicPr>
            <p:nvPr/>
          </p:nvPicPr>
          <p:blipFill>
            <a:blip r:embed="rId3">
              <a:alphaModFix/>
            </a:blip>
            <a:stretch>
              <a:fillRect/>
            </a:stretch>
          </p:blipFill>
          <p:spPr>
            <a:xfrm>
              <a:off x="221146" y="1274723"/>
              <a:ext cx="6371951" cy="5488100"/>
            </a:xfrm>
            <a:prstGeom prst="rect">
              <a:avLst/>
            </a:prstGeom>
            <a:ln>
              <a:solidFill>
                <a:schemeClr val="tx1"/>
              </a:solidFill>
            </a:ln>
          </p:spPr>
        </p:pic>
        <p:sp>
          <p:nvSpPr>
            <p:cNvPr id="15" name="Rectangle 14">
              <a:extLst>
                <a:ext uri="{FF2B5EF4-FFF2-40B4-BE49-F238E27FC236}">
                  <a16:creationId xmlns:a16="http://schemas.microsoft.com/office/drawing/2014/main" id="{27BF7E2A-2E18-4769-B419-F3C53FFC265C}"/>
                </a:ext>
              </a:extLst>
            </p:cNvPr>
            <p:cNvSpPr/>
            <p:nvPr/>
          </p:nvSpPr>
          <p:spPr>
            <a:xfrm>
              <a:off x="2144182" y="1551090"/>
              <a:ext cx="4246730" cy="1946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10" name="Oval 9">
            <a:extLst>
              <a:ext uri="{FF2B5EF4-FFF2-40B4-BE49-F238E27FC236}">
                <a16:creationId xmlns:a16="http://schemas.microsoft.com/office/drawing/2014/main" id="{AFBCCB45-0053-430D-A0FA-1C0DAAB81F2C}"/>
              </a:ext>
            </a:extLst>
          </p:cNvPr>
          <p:cNvSpPr/>
          <p:nvPr/>
        </p:nvSpPr>
        <p:spPr>
          <a:xfrm>
            <a:off x="7032493" y="5559529"/>
            <a:ext cx="2438760" cy="1836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5CF4BE4-D157-43B9-BF11-D3B9D0A618E6}"/>
              </a:ext>
            </a:extLst>
          </p:cNvPr>
          <p:cNvSpPr txBox="1"/>
          <p:nvPr/>
        </p:nvSpPr>
        <p:spPr>
          <a:xfrm>
            <a:off x="10031730" y="3886200"/>
            <a:ext cx="3939539" cy="954107"/>
          </a:xfrm>
          <a:prstGeom prst="rect">
            <a:avLst/>
          </a:prstGeom>
          <a:noFill/>
        </p:spPr>
        <p:txBody>
          <a:bodyPr wrap="square" rtlCol="0">
            <a:spAutoFit/>
          </a:bodyPr>
          <a:lstStyle/>
          <a:p>
            <a:r>
              <a:rPr lang="en-US" sz="2800" dirty="0"/>
              <a:t>Leaks worse for women and minorities</a:t>
            </a:r>
          </a:p>
        </p:txBody>
      </p:sp>
    </p:spTree>
    <p:extLst>
      <p:ext uri="{BB962C8B-B14F-4D97-AF65-F5344CB8AC3E}">
        <p14:creationId xmlns:p14="http://schemas.microsoft.com/office/powerpoint/2010/main" val="14808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Why do students leave STEM? </a:t>
            </a:r>
          </a:p>
        </p:txBody>
      </p:sp>
      <p:sp>
        <p:nvSpPr>
          <p:cNvPr id="9" name="Content Placeholder 8">
            <a:extLst>
              <a:ext uri="{FF2B5EF4-FFF2-40B4-BE49-F238E27FC236}">
                <a16:creationId xmlns:a16="http://schemas.microsoft.com/office/drawing/2014/main" id="{23F88418-B709-5249-B76D-3DDF3E81D646}"/>
              </a:ext>
            </a:extLst>
          </p:cNvPr>
          <p:cNvSpPr>
            <a:spLocks noGrp="1"/>
          </p:cNvSpPr>
          <p:nvPr>
            <p:ph idx="1"/>
          </p:nvPr>
        </p:nvSpPr>
        <p:spPr>
          <a:xfrm>
            <a:off x="6142137" y="963823"/>
            <a:ext cx="7538248" cy="6298346"/>
          </a:xfrm>
        </p:spPr>
        <p:txBody>
          <a:bodyPr>
            <a:normAutofit/>
          </a:bodyPr>
          <a:lstStyle/>
          <a:p>
            <a:r>
              <a:rPr lang="en-US" sz="2400" dirty="0"/>
              <a:t>TAL (1997)</a:t>
            </a:r>
          </a:p>
          <a:p>
            <a:r>
              <a:rPr lang="en-US" sz="2400" dirty="0"/>
              <a:t>TALR (2020)</a:t>
            </a:r>
          </a:p>
          <a:p>
            <a:endParaRPr lang="en-US" sz="2400" dirty="0"/>
          </a:p>
          <a:p>
            <a:pPr marL="0" indent="0">
              <a:buNone/>
            </a:pPr>
            <a:r>
              <a:rPr lang="en-US" sz="2400" dirty="0"/>
              <a:t>Three main factors for switching:</a:t>
            </a:r>
          </a:p>
          <a:p>
            <a:r>
              <a:rPr lang="en-US" sz="2240" dirty="0"/>
              <a:t>Push Factors</a:t>
            </a:r>
          </a:p>
          <a:p>
            <a:r>
              <a:rPr lang="en-US" sz="2240" dirty="0"/>
              <a:t>Pull Factors</a:t>
            </a:r>
          </a:p>
          <a:p>
            <a:r>
              <a:rPr lang="en-US" sz="2240" dirty="0"/>
              <a:t>Pragmatic</a:t>
            </a:r>
          </a:p>
          <a:p>
            <a:pPr lvl="1"/>
            <a:endParaRPr lang="en-US" sz="2000" dirty="0"/>
          </a:p>
          <a:p>
            <a:r>
              <a:rPr lang="en-US" sz="2400" dirty="0"/>
              <a:t>Major factor: Learning experiences, and NOT student’s intellectual or personal inadequacies</a:t>
            </a:r>
          </a:p>
          <a:p>
            <a:r>
              <a:rPr lang="en-US" sz="2400" dirty="0"/>
              <a:t>Factors are compounded with intersectionality</a:t>
            </a:r>
          </a:p>
        </p:txBody>
      </p:sp>
    </p:spTree>
    <p:extLst>
      <p:ext uri="{BB962C8B-B14F-4D97-AF65-F5344CB8AC3E}">
        <p14:creationId xmlns:p14="http://schemas.microsoft.com/office/powerpoint/2010/main" val="80963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381000"/>
            <a:ext cx="9645886" cy="1144340"/>
          </a:xfrm>
        </p:spPr>
        <p:txBody>
          <a:bodyPr vert="horz" wrap="square" lIns="0" tIns="12700" rIns="0" bIns="0" rtlCol="0">
            <a:spAutoFit/>
          </a:bodyPr>
          <a:lstStyle/>
          <a:p>
            <a:r>
              <a:rPr lang="en-US"/>
              <a:t>Unchanged from 1997 to 2020</a:t>
            </a:r>
            <a:endParaRPr lang="en-US" dirty="0"/>
          </a:p>
        </p:txBody>
      </p:sp>
      <p:sp>
        <p:nvSpPr>
          <p:cNvPr id="10" name="object 10"/>
          <p:cNvSpPr txBox="1"/>
          <p:nvPr/>
        </p:nvSpPr>
        <p:spPr>
          <a:xfrm>
            <a:off x="8697559" y="1717657"/>
            <a:ext cx="5324914" cy="5464573"/>
          </a:xfrm>
          <a:prstGeom prst="rect">
            <a:avLst/>
          </a:prstGeom>
        </p:spPr>
        <p:txBody>
          <a:bodyPr vert="horz" wrap="square" lIns="0" tIns="12700" rIns="0" bIns="0" rtlCol="0">
            <a:spAutoFit/>
          </a:bodyPr>
          <a:lstStyle/>
          <a:p>
            <a:pPr marL="274320" marR="5080" indent="-274320" defTabSz="1097280">
              <a:lnSpc>
                <a:spcPct val="120000"/>
              </a:lnSpc>
              <a:spcBef>
                <a:spcPts val="1200"/>
              </a:spcBef>
              <a:buClr>
                <a:schemeClr val="accent1"/>
              </a:buClr>
              <a:buSzPct val="110000"/>
              <a:buFont typeface="Wingdings" panose="05000000000000000000" pitchFamily="2" charset="2"/>
              <a:buChar char="§"/>
            </a:pPr>
            <a:r>
              <a:rPr lang="en-US" sz="2400" dirty="0"/>
              <a:t>Factors contributing to switching out of STEM are the same</a:t>
            </a:r>
          </a:p>
          <a:p>
            <a:pPr marL="274320" marR="5080" indent="-274320" defTabSz="1097280">
              <a:lnSpc>
                <a:spcPct val="120000"/>
              </a:lnSpc>
              <a:spcBef>
                <a:spcPts val="1200"/>
              </a:spcBef>
              <a:buClr>
                <a:schemeClr val="accent1"/>
              </a:buClr>
              <a:buSzPct val="110000"/>
              <a:buFont typeface="Wingdings" panose="05000000000000000000" pitchFamily="2" charset="2"/>
              <a:buChar char="§"/>
            </a:pPr>
            <a:r>
              <a:rPr lang="en-US" sz="2400" dirty="0"/>
              <a:t>Student experiences have converged over time – regardless of gender and race/ethnicity</a:t>
            </a:r>
          </a:p>
          <a:p>
            <a:pPr marL="274320" marR="5080" indent="-274320" defTabSz="1097280">
              <a:lnSpc>
                <a:spcPct val="120000"/>
              </a:lnSpc>
              <a:spcBef>
                <a:spcPts val="1200"/>
              </a:spcBef>
              <a:buClr>
                <a:schemeClr val="accent1"/>
              </a:buClr>
              <a:buSzPct val="110000"/>
              <a:buFont typeface="Wingdings" panose="05000000000000000000" pitchFamily="2" charset="2"/>
              <a:buChar char="§"/>
            </a:pPr>
            <a:r>
              <a:rPr lang="en-US" sz="2400" dirty="0"/>
              <a:t>Findings did not differ significantly by the type of institution</a:t>
            </a:r>
          </a:p>
          <a:p>
            <a:pPr marL="274320" marR="5080" indent="-274320" defTabSz="1097280">
              <a:lnSpc>
                <a:spcPct val="120000"/>
              </a:lnSpc>
              <a:spcBef>
                <a:spcPts val="1200"/>
              </a:spcBef>
              <a:buClr>
                <a:schemeClr val="accent1"/>
              </a:buClr>
              <a:buSzPct val="110000"/>
              <a:buFont typeface="Wingdings" panose="05000000000000000000" pitchFamily="2" charset="2"/>
              <a:buChar char="§"/>
            </a:pPr>
            <a:r>
              <a:rPr lang="en-US" sz="2400" dirty="0"/>
              <a:t>Persisters and switchers are not different types of students</a:t>
            </a:r>
          </a:p>
          <a:p>
            <a:pPr marL="274320" marR="5080" indent="-274320" defTabSz="1097280">
              <a:lnSpc>
                <a:spcPct val="120000"/>
              </a:lnSpc>
              <a:spcBef>
                <a:spcPts val="1200"/>
              </a:spcBef>
              <a:buClr>
                <a:schemeClr val="accent1"/>
              </a:buClr>
              <a:buSzPct val="110000"/>
              <a:buFont typeface="Wingdings" panose="05000000000000000000" pitchFamily="2" charset="2"/>
              <a:buChar char="§"/>
            </a:pPr>
            <a:r>
              <a:rPr lang="en-US" sz="2400" dirty="0"/>
              <a:t>STEM learning experiences play a major role</a:t>
            </a:r>
          </a:p>
        </p:txBody>
      </p:sp>
      <p:graphicFrame>
        <p:nvGraphicFramePr>
          <p:cNvPr id="14" name="Table 13">
            <a:extLst>
              <a:ext uri="{FF2B5EF4-FFF2-40B4-BE49-F238E27FC236}">
                <a16:creationId xmlns:a16="http://schemas.microsoft.com/office/drawing/2014/main" id="{F0321DEB-E632-44FC-8375-EC217E00D9DE}"/>
              </a:ext>
            </a:extLst>
          </p:cNvPr>
          <p:cNvGraphicFramePr>
            <a:graphicFrameLocks noGrp="1"/>
          </p:cNvGraphicFramePr>
          <p:nvPr>
            <p:extLst>
              <p:ext uri="{D42A27DB-BD31-4B8C-83A1-F6EECF244321}">
                <p14:modId xmlns:p14="http://schemas.microsoft.com/office/powerpoint/2010/main" val="409009042"/>
              </p:ext>
            </p:extLst>
          </p:nvPr>
        </p:nvGraphicFramePr>
        <p:xfrm>
          <a:off x="380166" y="2743200"/>
          <a:ext cx="7925634" cy="3657602"/>
        </p:xfrm>
        <a:graphic>
          <a:graphicData uri="http://schemas.openxmlformats.org/drawingml/2006/table">
            <a:tbl>
              <a:tblPr firstRow="1" bandRow="1">
                <a:tableStyleId>{073A0DAA-6AF3-43AB-8588-CEC1D06C72B9}</a:tableStyleId>
              </a:tblPr>
              <a:tblGrid>
                <a:gridCol w="4496634">
                  <a:extLst>
                    <a:ext uri="{9D8B030D-6E8A-4147-A177-3AD203B41FA5}">
                      <a16:colId xmlns:a16="http://schemas.microsoft.com/office/drawing/2014/main" val="1225843586"/>
                    </a:ext>
                  </a:extLst>
                </a:gridCol>
                <a:gridCol w="1676400">
                  <a:extLst>
                    <a:ext uri="{9D8B030D-6E8A-4147-A177-3AD203B41FA5}">
                      <a16:colId xmlns:a16="http://schemas.microsoft.com/office/drawing/2014/main" val="3467783468"/>
                    </a:ext>
                  </a:extLst>
                </a:gridCol>
                <a:gridCol w="1752600">
                  <a:extLst>
                    <a:ext uri="{9D8B030D-6E8A-4147-A177-3AD203B41FA5}">
                      <a16:colId xmlns:a16="http://schemas.microsoft.com/office/drawing/2014/main" val="3455829048"/>
                    </a:ext>
                  </a:extLst>
                </a:gridCol>
              </a:tblGrid>
              <a:tr h="521110">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rgbClr val="F4B825"/>
                    </a:solidFill>
                  </a:tcPr>
                </a:tc>
                <a:tc>
                  <a:txBody>
                    <a:bodyPr/>
                    <a:lstStyle/>
                    <a:p>
                      <a:pPr algn="ctr" fontAlgn="ctr"/>
                      <a:r>
                        <a:rPr lang="en-US" sz="2400" u="none" strike="noStrike" dirty="0">
                          <a:solidFill>
                            <a:schemeClr val="tx1"/>
                          </a:solidFill>
                          <a:effectLst/>
                        </a:rPr>
                        <a:t>Switchers</a:t>
                      </a:r>
                      <a:endParaRPr lang="en-US" sz="2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rgbClr val="F4B825"/>
                    </a:solidFill>
                  </a:tcPr>
                </a:tc>
                <a:tc>
                  <a:txBody>
                    <a:bodyPr/>
                    <a:lstStyle/>
                    <a:p>
                      <a:pPr algn="ctr" fontAlgn="ctr"/>
                      <a:r>
                        <a:rPr lang="en-US" sz="2400" u="none" strike="noStrike" dirty="0">
                          <a:solidFill>
                            <a:schemeClr val="tx1"/>
                          </a:solidFill>
                          <a:effectLst/>
                        </a:rPr>
                        <a:t>Persisters</a:t>
                      </a:r>
                      <a:endParaRPr lang="en-US" sz="2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rgbClr val="F4B825"/>
                    </a:solidFill>
                  </a:tcPr>
                </a:tc>
                <a:extLst>
                  <a:ext uri="{0D108BD9-81ED-4DB2-BD59-A6C34878D82A}">
                    <a16:rowId xmlns:a16="http://schemas.microsoft.com/office/drawing/2014/main" val="126540437"/>
                  </a:ext>
                </a:extLst>
              </a:tr>
              <a:tr h="530942">
                <a:tc>
                  <a:txBody>
                    <a:bodyPr/>
                    <a:lstStyle/>
                    <a:p>
                      <a:pPr algn="l" fontAlgn="ctr"/>
                      <a:r>
                        <a:rPr lang="en-US" sz="2400" u="none" strike="noStrike" dirty="0">
                          <a:effectLst/>
                        </a:rPr>
                        <a:t>STEM Instructor Pedagogy</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96%</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72%</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7257393"/>
                  </a:ext>
                </a:extLst>
              </a:tr>
              <a:tr h="521110">
                <a:tc>
                  <a:txBody>
                    <a:bodyPr/>
                    <a:lstStyle/>
                    <a:p>
                      <a:pPr algn="l" fontAlgn="ctr"/>
                      <a:r>
                        <a:rPr lang="en-US" sz="2400" u="none" strike="noStrike" dirty="0">
                          <a:effectLst/>
                        </a:rPr>
                        <a:t>STEM Curricular Design</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rPr>
                        <a:t>85%</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rPr>
                        <a:t>56%</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1732646823"/>
                  </a:ext>
                </a:extLst>
              </a:tr>
              <a:tr h="521110">
                <a:tc>
                  <a:txBody>
                    <a:bodyPr/>
                    <a:lstStyle/>
                    <a:p>
                      <a:pPr algn="l" fontAlgn="ctr"/>
                      <a:r>
                        <a:rPr lang="en-US" sz="2400" u="none" strike="noStrike" dirty="0">
                          <a:effectLst/>
                        </a:rPr>
                        <a:t>Under-preparation</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64%</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34%</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4641127"/>
                  </a:ext>
                </a:extLst>
              </a:tr>
              <a:tr h="521110">
                <a:tc>
                  <a:txBody>
                    <a:bodyPr/>
                    <a:lstStyle/>
                    <a:p>
                      <a:pPr algn="l" fontAlgn="ctr"/>
                      <a:r>
                        <a:rPr lang="en-US" sz="2400" u="none" strike="noStrike" dirty="0">
                          <a:effectLst/>
                        </a:rPr>
                        <a:t>Conceptual Difficulties</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rPr>
                        <a:t>80%</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rPr>
                        <a:t>42%</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290917693"/>
                  </a:ext>
                </a:extLst>
              </a:tr>
              <a:tr h="521110">
                <a:tc>
                  <a:txBody>
                    <a:bodyPr/>
                    <a:lstStyle/>
                    <a:p>
                      <a:pPr algn="l" fontAlgn="ctr"/>
                      <a:r>
                        <a:rPr lang="en-US" sz="2400" u="none" strike="noStrike" dirty="0">
                          <a:effectLst/>
                        </a:rPr>
                        <a:t>Difficulty Gaining Timely Help</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80%</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tc>
                  <a:txBody>
                    <a:bodyPr/>
                    <a:lstStyle/>
                    <a:p>
                      <a:pPr algn="ctr" fontAlgn="ctr"/>
                      <a:r>
                        <a:rPr lang="en-US" sz="2400" u="none" strike="noStrike" dirty="0">
                          <a:effectLst/>
                        </a:rPr>
                        <a:t>31%</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6156160"/>
                  </a:ext>
                </a:extLst>
              </a:tr>
              <a:tr h="521110">
                <a:tc>
                  <a:txBody>
                    <a:bodyPr/>
                    <a:lstStyle/>
                    <a:p>
                      <a:pPr algn="l" fontAlgn="ctr"/>
                      <a:r>
                        <a:rPr lang="en-US" sz="2400" u="none" strike="noStrike" dirty="0">
                          <a:effectLst/>
                        </a:rPr>
                        <a:t>Lost Interest</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60%</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61%</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513662"/>
                  </a:ext>
                </a:extLst>
              </a:tr>
            </a:tbl>
          </a:graphicData>
        </a:graphic>
      </p:graphicFrame>
    </p:spTree>
    <p:extLst>
      <p:ext uri="{BB962C8B-B14F-4D97-AF65-F5344CB8AC3E}">
        <p14:creationId xmlns:p14="http://schemas.microsoft.com/office/powerpoint/2010/main" val="183607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ctrTitle"/>
          </p:nvPr>
        </p:nvSpPr>
        <p:spPr>
          <a:xfrm>
            <a:off x="2111084" y="1447800"/>
            <a:ext cx="10415898" cy="751488"/>
          </a:xfrm>
          <a:prstGeom prst="rect">
            <a:avLst/>
          </a:prstGeom>
        </p:spPr>
        <p:txBody>
          <a:bodyPr vert="horz" wrap="square" lIns="0" tIns="12700" rIns="0" bIns="0" rtlCol="0">
            <a:spAutoFit/>
          </a:bodyPr>
          <a:lstStyle/>
          <a:p>
            <a:pPr marL="12700">
              <a:lnSpc>
                <a:spcPct val="100000"/>
              </a:lnSpc>
              <a:spcBef>
                <a:spcPts val="100"/>
              </a:spcBef>
            </a:pPr>
            <a:r>
              <a:rPr lang="en-US" sz="4800" dirty="0"/>
              <a:t>Combahee River Collective </a:t>
            </a:r>
            <a:endParaRPr sz="4800" spc="-5" dirty="0"/>
          </a:p>
        </p:txBody>
      </p:sp>
      <p:sp>
        <p:nvSpPr>
          <p:cNvPr id="9" name="Subtitle 8">
            <a:extLst>
              <a:ext uri="{FF2B5EF4-FFF2-40B4-BE49-F238E27FC236}">
                <a16:creationId xmlns:a16="http://schemas.microsoft.com/office/drawing/2014/main" id="{6F6A3437-D7C7-924B-A920-3AA49433A73E}"/>
              </a:ext>
            </a:extLst>
          </p:cNvPr>
          <p:cNvSpPr>
            <a:spLocks noGrp="1"/>
          </p:cNvSpPr>
          <p:nvPr>
            <p:ph type="subTitle" idx="1"/>
          </p:nvPr>
        </p:nvSpPr>
        <p:spPr>
          <a:xfrm>
            <a:off x="3014269" y="2840883"/>
            <a:ext cx="8601745" cy="3107458"/>
          </a:xfrm>
        </p:spPr>
        <p:txBody>
          <a:bodyPr>
            <a:normAutofit/>
          </a:bodyPr>
          <a:lstStyle/>
          <a:p>
            <a:pPr marL="12700" marR="5080" algn="l">
              <a:spcBef>
                <a:spcPts val="100"/>
              </a:spcBef>
            </a:pPr>
            <a:r>
              <a:rPr lang="en-US" sz="3200" dirty="0"/>
              <a:t>“Intersectionality is important because it is the core root of why the Collective was fighting for their rights due to </a:t>
            </a:r>
            <a:r>
              <a:rPr lang="en-US" sz="3200" i="1" dirty="0"/>
              <a:t>multiple kinds of oppression.</a:t>
            </a:r>
            <a:r>
              <a:rPr lang="en-US" sz="3200" dirty="0"/>
              <a:t> It was clear that women of color experienced sexism, sexual oppression and racism </a:t>
            </a:r>
            <a:r>
              <a:rPr lang="en-US" sz="3200" i="1" dirty="0"/>
              <a:t>all at the same time</a:t>
            </a:r>
            <a:r>
              <a:rPr lang="en-US" sz="3200" dirty="0"/>
              <a:t>.”</a:t>
            </a:r>
          </a:p>
        </p:txBody>
      </p:sp>
    </p:spTree>
    <p:extLst>
      <p:ext uri="{BB962C8B-B14F-4D97-AF65-F5344CB8AC3E}">
        <p14:creationId xmlns:p14="http://schemas.microsoft.com/office/powerpoint/2010/main" val="305925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438" y="381000"/>
            <a:ext cx="9645650" cy="1144588"/>
          </a:xfrm>
        </p:spPr>
        <p:txBody>
          <a:bodyPr vert="horz" wrap="square" lIns="0" tIns="12700" rIns="0" bIns="0" rtlCol="0">
            <a:spAutoFit/>
          </a:bodyPr>
          <a:lstStyle/>
          <a:p>
            <a:r>
              <a:rPr lang="en-US"/>
              <a:t>Gender Differences: 1997 to 2020</a:t>
            </a:r>
            <a:endParaRPr lang="en-US" dirty="0"/>
          </a:p>
        </p:txBody>
      </p:sp>
      <p:graphicFrame>
        <p:nvGraphicFramePr>
          <p:cNvPr id="11" name="Table 11">
            <a:extLst>
              <a:ext uri="{FF2B5EF4-FFF2-40B4-BE49-F238E27FC236}">
                <a16:creationId xmlns:a16="http://schemas.microsoft.com/office/drawing/2014/main" id="{63F5ABE3-F229-B749-8204-C5F51F70F823}"/>
              </a:ext>
            </a:extLst>
          </p:cNvPr>
          <p:cNvGraphicFramePr>
            <a:graphicFrameLocks noGrp="1"/>
          </p:cNvGraphicFramePr>
          <p:nvPr>
            <p:extLst>
              <p:ext uri="{D42A27DB-BD31-4B8C-83A1-F6EECF244321}">
                <p14:modId xmlns:p14="http://schemas.microsoft.com/office/powerpoint/2010/main" val="498767469"/>
              </p:ext>
            </p:extLst>
          </p:nvPr>
        </p:nvGraphicFramePr>
        <p:xfrm>
          <a:off x="701854" y="2667000"/>
          <a:ext cx="13228955" cy="4919472"/>
        </p:xfrm>
        <a:graphic>
          <a:graphicData uri="http://schemas.openxmlformats.org/drawingml/2006/table">
            <a:tbl>
              <a:tblPr firstRow="1" bandRow="1">
                <a:tableStyleId>{5C22544A-7EE6-4342-B048-85BDC9FD1C3A}</a:tableStyleId>
              </a:tblPr>
              <a:tblGrid>
                <a:gridCol w="3627755">
                  <a:extLst>
                    <a:ext uri="{9D8B030D-6E8A-4147-A177-3AD203B41FA5}">
                      <a16:colId xmlns:a16="http://schemas.microsoft.com/office/drawing/2014/main" val="3540304438"/>
                    </a:ext>
                  </a:extLst>
                </a:gridCol>
                <a:gridCol w="1219200">
                  <a:extLst>
                    <a:ext uri="{9D8B030D-6E8A-4147-A177-3AD203B41FA5}">
                      <a16:colId xmlns:a16="http://schemas.microsoft.com/office/drawing/2014/main" val="3465964609"/>
                    </a:ext>
                  </a:extLst>
                </a:gridCol>
                <a:gridCol w="1156791">
                  <a:extLst>
                    <a:ext uri="{9D8B030D-6E8A-4147-A177-3AD203B41FA5}">
                      <a16:colId xmlns:a16="http://schemas.microsoft.com/office/drawing/2014/main" val="2411370593"/>
                    </a:ext>
                  </a:extLst>
                </a:gridCol>
                <a:gridCol w="900609">
                  <a:extLst>
                    <a:ext uri="{9D8B030D-6E8A-4147-A177-3AD203B41FA5}">
                      <a16:colId xmlns:a16="http://schemas.microsoft.com/office/drawing/2014/main" val="2261989796"/>
                    </a:ext>
                  </a:extLst>
                </a:gridCol>
                <a:gridCol w="1219200">
                  <a:extLst>
                    <a:ext uri="{9D8B030D-6E8A-4147-A177-3AD203B41FA5}">
                      <a16:colId xmlns:a16="http://schemas.microsoft.com/office/drawing/2014/main" val="3264708565"/>
                    </a:ext>
                  </a:extLst>
                </a:gridCol>
                <a:gridCol w="1371600">
                  <a:extLst>
                    <a:ext uri="{9D8B030D-6E8A-4147-A177-3AD203B41FA5}">
                      <a16:colId xmlns:a16="http://schemas.microsoft.com/office/drawing/2014/main" val="187356131"/>
                    </a:ext>
                  </a:extLst>
                </a:gridCol>
                <a:gridCol w="1219200">
                  <a:extLst>
                    <a:ext uri="{9D8B030D-6E8A-4147-A177-3AD203B41FA5}">
                      <a16:colId xmlns:a16="http://schemas.microsoft.com/office/drawing/2014/main" val="2792898610"/>
                    </a:ext>
                  </a:extLst>
                </a:gridCol>
                <a:gridCol w="1242876">
                  <a:extLst>
                    <a:ext uri="{9D8B030D-6E8A-4147-A177-3AD203B41FA5}">
                      <a16:colId xmlns:a16="http://schemas.microsoft.com/office/drawing/2014/main" val="1995911803"/>
                    </a:ext>
                  </a:extLst>
                </a:gridCol>
                <a:gridCol w="1271724">
                  <a:extLst>
                    <a:ext uri="{9D8B030D-6E8A-4147-A177-3AD203B41FA5}">
                      <a16:colId xmlns:a16="http://schemas.microsoft.com/office/drawing/2014/main" val="2707604647"/>
                    </a:ext>
                  </a:extLst>
                </a:gridCol>
              </a:tblGrid>
              <a:tr h="370840">
                <a:tc>
                  <a:txBody>
                    <a:bodyPr/>
                    <a:lstStyle/>
                    <a:p>
                      <a:endParaRPr lang="en-US"/>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gridSpan="2">
                  <a:txBody>
                    <a:bodyPr/>
                    <a:lstStyle/>
                    <a:p>
                      <a:pPr algn="ctr"/>
                      <a:r>
                        <a:rPr lang="en-US" dirty="0"/>
                        <a:t>1997</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2020</a:t>
                      </a:r>
                    </a:p>
                  </a:txBody>
                  <a:tcPr anchor="ct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Switchers</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Persisters</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7734218"/>
                  </a:ext>
                </a:extLst>
              </a:tr>
              <a:tr h="370840">
                <a:tc>
                  <a:txBody>
                    <a:bodyPr/>
                    <a:lstStyle/>
                    <a:p>
                      <a:endParaRPr lang="en-US"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Women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Women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Women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Women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424250"/>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Loss of Interest</a:t>
                      </a:r>
                    </a:p>
                    <a:p>
                      <a:endParaRPr lang="en-US" b="1"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44%</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43%</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54%</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332876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Poor Teaching</a:t>
                      </a:r>
                    </a:p>
                    <a:p>
                      <a:endParaRPr lang="en-US" b="1"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39%</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33%</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46%</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49%</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96%</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97%</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71%</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72%</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236618"/>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Loss of Confidence</a:t>
                      </a:r>
                    </a:p>
                    <a:p>
                      <a:endParaRPr lang="en-US" b="1"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27%</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51%</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67%</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71%</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84%</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88123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The competitive Climate in STEM</a:t>
                      </a:r>
                    </a:p>
                    <a:p>
                      <a:endParaRPr lang="en-US" b="1"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26%</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46%</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56%</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85%</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30%</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52%</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435484"/>
                  </a:ext>
                </a:extLst>
              </a:tr>
              <a:tr h="370840">
                <a:tc>
                  <a:txBody>
                    <a:bodyPr/>
                    <a:lstStyle/>
                    <a:p>
                      <a:r>
                        <a:rPr lang="en-US" b="1" dirty="0"/>
                        <a:t>Problems of STEM Curricular Design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42%</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29%</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34%</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30%</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95%</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82%</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55%</a:t>
                      </a:r>
                    </a:p>
                  </a:txBody>
                  <a:tcPr>
                    <a:lnL w="12700" cap="flat" cmpd="sng" algn="ctr">
                      <a:solidFill>
                        <a:srgbClr val="0089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59%</a:t>
                      </a:r>
                    </a:p>
                  </a:txBody>
                  <a:tcPr>
                    <a:lnL w="12700" cap="flat" cmpd="sng" algn="ctr">
                      <a:no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552167"/>
                  </a:ext>
                </a:extLst>
              </a:tr>
            </a:tbl>
          </a:graphicData>
        </a:graphic>
      </p:graphicFrame>
      <p:sp>
        <p:nvSpPr>
          <p:cNvPr id="12" name="object 10">
            <a:extLst>
              <a:ext uri="{FF2B5EF4-FFF2-40B4-BE49-F238E27FC236}">
                <a16:creationId xmlns:a16="http://schemas.microsoft.com/office/drawing/2014/main" id="{6260387B-C522-B84F-9192-C163AAC51209}"/>
              </a:ext>
            </a:extLst>
          </p:cNvPr>
          <p:cNvSpPr txBox="1"/>
          <p:nvPr/>
        </p:nvSpPr>
        <p:spPr>
          <a:xfrm>
            <a:off x="2226548" y="1600200"/>
            <a:ext cx="10042266" cy="874598"/>
          </a:xfrm>
          <a:prstGeom prst="rect">
            <a:avLst/>
          </a:prstGeom>
        </p:spPr>
        <p:txBody>
          <a:bodyPr vert="horz" wrap="square" lIns="0" tIns="12700" rIns="0" bIns="0" rtlCol="0">
            <a:spAutoFit/>
          </a:bodyPr>
          <a:lstStyle/>
          <a:p>
            <a:pPr marL="12700" marR="5080" algn="just">
              <a:lnSpc>
                <a:spcPct val="100000"/>
              </a:lnSpc>
              <a:spcBef>
                <a:spcPts val="100"/>
              </a:spcBef>
            </a:pPr>
            <a:r>
              <a:rPr lang="en-US" sz="2800" spc="-5" dirty="0">
                <a:solidFill>
                  <a:srgbClr val="231F20"/>
                </a:solidFill>
                <a:cs typeface="Helvetica"/>
              </a:rPr>
              <a:t>Women tend to blame themselves, their loss of confidence, not being able to deal with the competitive climate in STEM.</a:t>
            </a:r>
            <a:endParaRPr sz="2800" dirty="0">
              <a:cs typeface="Helvetica"/>
            </a:endParaRPr>
          </a:p>
        </p:txBody>
      </p:sp>
    </p:spTree>
    <p:extLst>
      <p:ext uri="{BB962C8B-B14F-4D97-AF65-F5344CB8AC3E}">
        <p14:creationId xmlns:p14="http://schemas.microsoft.com/office/powerpoint/2010/main" val="182616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002156" y="381000"/>
            <a:ext cx="10610215" cy="1144588"/>
          </a:xfrm>
        </p:spPr>
        <p:txBody>
          <a:bodyPr vert="horz" wrap="square" lIns="0" tIns="12700" rIns="0" bIns="0" rtlCol="0">
            <a:spAutoFit/>
          </a:bodyPr>
          <a:lstStyle/>
          <a:p>
            <a:r>
              <a:rPr lang="en-US"/>
              <a:t>Race/Ethnicity Differences: 1997 to 2020</a:t>
            </a:r>
            <a:endParaRPr lang="en-US" dirty="0"/>
          </a:p>
        </p:txBody>
      </p:sp>
      <p:sp>
        <p:nvSpPr>
          <p:cNvPr id="10" name="object 10"/>
          <p:cNvSpPr txBox="1"/>
          <p:nvPr/>
        </p:nvSpPr>
        <p:spPr>
          <a:xfrm>
            <a:off x="833400" y="1969743"/>
            <a:ext cx="13350996" cy="1305486"/>
          </a:xfrm>
          <a:prstGeom prst="rect">
            <a:avLst/>
          </a:prstGeom>
        </p:spPr>
        <p:txBody>
          <a:bodyPr vert="horz" wrap="square" lIns="0" tIns="12700" rIns="0" bIns="0" rtlCol="0">
            <a:spAutoFit/>
          </a:bodyPr>
          <a:lstStyle/>
          <a:p>
            <a:pPr marL="12700" marR="5080">
              <a:spcBef>
                <a:spcPts val="100"/>
              </a:spcBef>
            </a:pPr>
            <a:r>
              <a:rPr lang="en-US" sz="2800" spc="-5" dirty="0">
                <a:solidFill>
                  <a:srgbClr val="231F20"/>
                </a:solidFill>
                <a:cs typeface="Helvetica"/>
              </a:rPr>
              <a:t>Overall difficulties of persistence for students of color not significantly different from 20 years ago. (TALR, 2020) </a:t>
            </a:r>
            <a:r>
              <a:rPr lang="en-US" sz="2800" dirty="0"/>
              <a:t>More than other factors, students of color blame themselves or their high school preparation for their struggle in STEM courses.</a:t>
            </a:r>
          </a:p>
        </p:txBody>
      </p:sp>
      <p:graphicFrame>
        <p:nvGraphicFramePr>
          <p:cNvPr id="11" name="Table 11">
            <a:extLst>
              <a:ext uri="{FF2B5EF4-FFF2-40B4-BE49-F238E27FC236}">
                <a16:creationId xmlns:a16="http://schemas.microsoft.com/office/drawing/2014/main" id="{76AD9FA1-701C-5C43-9386-1FEDAB37103F}"/>
              </a:ext>
            </a:extLst>
          </p:cNvPr>
          <p:cNvGraphicFramePr>
            <a:graphicFrameLocks noGrp="1"/>
          </p:cNvGraphicFramePr>
          <p:nvPr>
            <p:extLst>
              <p:ext uri="{D42A27DB-BD31-4B8C-83A1-F6EECF244321}">
                <p14:modId xmlns:p14="http://schemas.microsoft.com/office/powerpoint/2010/main" val="1903931538"/>
              </p:ext>
            </p:extLst>
          </p:nvPr>
        </p:nvGraphicFramePr>
        <p:xfrm>
          <a:off x="456366" y="3748413"/>
          <a:ext cx="13728030" cy="3090672"/>
        </p:xfrm>
        <a:graphic>
          <a:graphicData uri="http://schemas.openxmlformats.org/drawingml/2006/table">
            <a:tbl>
              <a:tblPr firstRow="1" bandRow="1">
                <a:tableStyleId>{5C22544A-7EE6-4342-B048-85BDC9FD1C3A}</a:tableStyleId>
              </a:tblPr>
              <a:tblGrid>
                <a:gridCol w="3181668">
                  <a:extLst>
                    <a:ext uri="{9D8B030D-6E8A-4147-A177-3AD203B41FA5}">
                      <a16:colId xmlns:a16="http://schemas.microsoft.com/office/drawing/2014/main" val="678209263"/>
                    </a:ext>
                  </a:extLst>
                </a:gridCol>
                <a:gridCol w="1757727">
                  <a:extLst>
                    <a:ext uri="{9D8B030D-6E8A-4147-A177-3AD203B41FA5}">
                      <a16:colId xmlns:a16="http://schemas.microsoft.com/office/drawing/2014/main" val="1508061018"/>
                    </a:ext>
                  </a:extLst>
                </a:gridCol>
                <a:gridCol w="1757727">
                  <a:extLst>
                    <a:ext uri="{9D8B030D-6E8A-4147-A177-3AD203B41FA5}">
                      <a16:colId xmlns:a16="http://schemas.microsoft.com/office/drawing/2014/main" val="2212881849"/>
                    </a:ext>
                  </a:extLst>
                </a:gridCol>
                <a:gridCol w="1757727">
                  <a:extLst>
                    <a:ext uri="{9D8B030D-6E8A-4147-A177-3AD203B41FA5}">
                      <a16:colId xmlns:a16="http://schemas.microsoft.com/office/drawing/2014/main" val="1611481851"/>
                    </a:ext>
                  </a:extLst>
                </a:gridCol>
                <a:gridCol w="1757727">
                  <a:extLst>
                    <a:ext uri="{9D8B030D-6E8A-4147-A177-3AD203B41FA5}">
                      <a16:colId xmlns:a16="http://schemas.microsoft.com/office/drawing/2014/main" val="3123985918"/>
                    </a:ext>
                  </a:extLst>
                </a:gridCol>
                <a:gridCol w="1757727">
                  <a:extLst>
                    <a:ext uri="{9D8B030D-6E8A-4147-A177-3AD203B41FA5}">
                      <a16:colId xmlns:a16="http://schemas.microsoft.com/office/drawing/2014/main" val="389667563"/>
                    </a:ext>
                  </a:extLst>
                </a:gridCol>
                <a:gridCol w="1757727">
                  <a:extLst>
                    <a:ext uri="{9D8B030D-6E8A-4147-A177-3AD203B41FA5}">
                      <a16:colId xmlns:a16="http://schemas.microsoft.com/office/drawing/2014/main" val="316562326"/>
                    </a:ext>
                  </a:extLst>
                </a:gridCol>
              </a:tblGrid>
              <a:tr h="370840">
                <a:tc>
                  <a:txBody>
                    <a:bodyPr/>
                    <a:lstStyle/>
                    <a:p>
                      <a:endParaRPr lang="en-US" dirty="0"/>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Students of Color</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White</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Switchers</a:t>
                      </a:r>
                    </a:p>
                    <a:p>
                      <a:pPr algn="ctr"/>
                      <a:r>
                        <a:rPr lang="en-US" dirty="0"/>
                        <a:t>SoC</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Switchers</a:t>
                      </a:r>
                    </a:p>
                    <a:p>
                      <a:pPr algn="ctr"/>
                      <a:r>
                        <a:rPr lang="en-US" dirty="0"/>
                        <a:t>White</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Persisters</a:t>
                      </a:r>
                    </a:p>
                    <a:p>
                      <a:pPr algn="ctr"/>
                      <a:r>
                        <a:rPr lang="en-US" dirty="0"/>
                        <a:t>SoC</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Persisters</a:t>
                      </a:r>
                    </a:p>
                    <a:p>
                      <a:pPr algn="ctr"/>
                      <a:r>
                        <a:rPr lang="en-US" dirty="0"/>
                        <a:t>White</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3586072006"/>
                  </a:ext>
                </a:extLst>
              </a:tr>
              <a:tr h="370840">
                <a:tc>
                  <a:txBody>
                    <a:bodyPr/>
                    <a:lstStyle/>
                    <a:p>
                      <a:r>
                        <a:rPr lang="en-US" b="1" dirty="0"/>
                        <a:t>Under-preparation</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35%</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13%</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73%</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60%</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41%</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31%</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897205483"/>
                  </a:ext>
                </a:extLst>
              </a:tr>
              <a:tr h="370840">
                <a:tc>
                  <a:txBody>
                    <a:bodyPr/>
                    <a:lstStyle/>
                    <a:p>
                      <a:r>
                        <a:rPr lang="en-US" b="1" dirty="0"/>
                        <a:t>Difficult Transition to College</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73%</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31%</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96%</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86%</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78%</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45%</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2112110878"/>
                  </a:ext>
                </a:extLst>
              </a:tr>
              <a:tr h="370840">
                <a:tc>
                  <a:txBody>
                    <a:bodyPr/>
                    <a:lstStyle/>
                    <a:p>
                      <a:r>
                        <a:rPr lang="en-US" b="1" dirty="0"/>
                        <a:t>The Competitive Ethos of STEM</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62%</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49%</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88%</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79%</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60%</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32%</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1027939230"/>
                  </a:ext>
                </a:extLst>
              </a:tr>
              <a:tr h="370840">
                <a:tc>
                  <a:txBody>
                    <a:bodyPr/>
                    <a:lstStyle/>
                    <a:p>
                      <a:r>
                        <a:rPr lang="en-US" b="1" dirty="0"/>
                        <a:t>Loss of Confidence</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69%</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59%</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92%</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74%</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59%</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a:r>
                        <a:rPr lang="en-US" dirty="0"/>
                        <a:t>35%</a:t>
                      </a:r>
                    </a:p>
                  </a:txBody>
                  <a:tcPr>
                    <a:lnL w="12700" cap="flat" cmpd="sng" algn="ctr">
                      <a:solidFill>
                        <a:srgbClr val="0089BE"/>
                      </a:solidFill>
                      <a:prstDash val="solid"/>
                      <a:round/>
                      <a:headEnd type="none" w="med" len="med"/>
                      <a:tailEnd type="none" w="med" len="med"/>
                    </a:lnL>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2358098170"/>
                  </a:ext>
                </a:extLst>
              </a:tr>
            </a:tbl>
          </a:graphicData>
        </a:graphic>
      </p:graphicFrame>
    </p:spTree>
    <p:extLst>
      <p:ext uri="{BB962C8B-B14F-4D97-AF65-F5344CB8AC3E}">
        <p14:creationId xmlns:p14="http://schemas.microsoft.com/office/powerpoint/2010/main" val="190482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Marked Change from 1997 to 2020</a:t>
            </a:r>
          </a:p>
        </p:txBody>
      </p:sp>
      <p:sp>
        <p:nvSpPr>
          <p:cNvPr id="12" name="Content Placeholder 11">
            <a:extLst>
              <a:ext uri="{FF2B5EF4-FFF2-40B4-BE49-F238E27FC236}">
                <a16:creationId xmlns:a16="http://schemas.microsoft.com/office/drawing/2014/main" id="{5E7721CF-D911-1446-8401-5C0A6185D8A6}"/>
              </a:ext>
            </a:extLst>
          </p:cNvPr>
          <p:cNvSpPr>
            <a:spLocks noGrp="1"/>
          </p:cNvSpPr>
          <p:nvPr>
            <p:ph idx="1"/>
          </p:nvPr>
        </p:nvSpPr>
        <p:spPr>
          <a:xfrm>
            <a:off x="6142137" y="963823"/>
            <a:ext cx="7538248" cy="6298346"/>
          </a:xfrm>
        </p:spPr>
        <p:txBody>
          <a:bodyPr>
            <a:normAutofit/>
          </a:bodyPr>
          <a:lstStyle/>
          <a:p>
            <a:r>
              <a:rPr lang="en-US" sz="2400" dirty="0"/>
              <a:t>Discovering an aptitude for a non-STEM field (from 10% to 76% in switching decisions)</a:t>
            </a:r>
          </a:p>
          <a:p>
            <a:r>
              <a:rPr lang="en-US" sz="2400" dirty="0"/>
              <a:t>Loss of confidence (from 23% to 61% in switching decisions) </a:t>
            </a:r>
            <a:br>
              <a:rPr lang="en-US" sz="2400" dirty="0"/>
            </a:br>
            <a:r>
              <a:rPr lang="en-US" sz="2400" dirty="0"/>
              <a:t>High among all switchers 79%, </a:t>
            </a:r>
            <a:r>
              <a:rPr lang="en-US" sz="2400" dirty="0" err="1"/>
              <a:t>persisters</a:t>
            </a:r>
            <a:r>
              <a:rPr lang="en-US" sz="2400" dirty="0"/>
              <a:t> 44%</a:t>
            </a:r>
          </a:p>
          <a:p>
            <a:r>
              <a:rPr lang="en-US" sz="2400" dirty="0"/>
              <a:t>Competitive class climate (from 14% to 52% in switching decisions)</a:t>
            </a:r>
          </a:p>
          <a:p>
            <a:pPr lvl="1"/>
            <a:r>
              <a:rPr lang="en-US" sz="1600" dirty="0"/>
              <a:t>81% of all switchers and 42% of </a:t>
            </a:r>
            <a:r>
              <a:rPr lang="en-US" sz="1600" dirty="0" err="1"/>
              <a:t>persisters</a:t>
            </a:r>
            <a:endParaRPr lang="en-US" sz="1600" dirty="0"/>
          </a:p>
          <a:p>
            <a:pPr lvl="1"/>
            <a:r>
              <a:rPr lang="en-US" sz="1600" dirty="0"/>
              <a:t>Effects greatest among women of all races/ethnicities, and men of color</a:t>
            </a:r>
            <a:endParaRPr lang="en-US" sz="2400" dirty="0"/>
          </a:p>
          <a:p>
            <a:r>
              <a:rPr lang="en-US" sz="2400" dirty="0"/>
              <a:t>Problems in financing college (from 30% to 70% for switchers and from 23% to 48% of </a:t>
            </a:r>
            <a:r>
              <a:rPr lang="en-US" sz="2400" dirty="0" err="1"/>
              <a:t>persisters</a:t>
            </a:r>
            <a:r>
              <a:rPr lang="en-US" sz="2400" dirty="0"/>
              <a:t>)</a:t>
            </a:r>
          </a:p>
          <a:p>
            <a:r>
              <a:rPr lang="en-US" sz="2400" dirty="0"/>
              <a:t>Career related concerns</a:t>
            </a:r>
          </a:p>
        </p:txBody>
      </p:sp>
    </p:spTree>
    <p:extLst>
      <p:ext uri="{BB962C8B-B14F-4D97-AF65-F5344CB8AC3E}">
        <p14:creationId xmlns:p14="http://schemas.microsoft.com/office/powerpoint/2010/main" val="352515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Given the same GPA, women leave STEM more</a:t>
            </a:r>
          </a:p>
        </p:txBody>
      </p:sp>
      <p:sp>
        <p:nvSpPr>
          <p:cNvPr id="12" name="Content Placeholder 11">
            <a:extLst>
              <a:ext uri="{FF2B5EF4-FFF2-40B4-BE49-F238E27FC236}">
                <a16:creationId xmlns:a16="http://schemas.microsoft.com/office/drawing/2014/main" id="{D0B5246A-246F-1E49-9C65-B5B154841489}"/>
              </a:ext>
            </a:extLst>
          </p:cNvPr>
          <p:cNvSpPr>
            <a:spLocks noGrp="1"/>
          </p:cNvSpPr>
          <p:nvPr>
            <p:ph idx="1"/>
          </p:nvPr>
        </p:nvSpPr>
        <p:spPr/>
        <p:txBody>
          <a:bodyPr>
            <a:normAutofit fontScale="92500" lnSpcReduction="20000"/>
          </a:bodyPr>
          <a:lstStyle/>
          <a:p>
            <a:pPr marL="0" indent="0">
              <a:buNone/>
            </a:pPr>
            <a:r>
              <a:rPr lang="en-US" sz="2000" dirty="0"/>
              <a:t>Women left STEM with grades higher than the average grades both of men who left and those who remained. (</a:t>
            </a:r>
            <a:r>
              <a:rPr lang="en-US" sz="2000" dirty="0" err="1"/>
              <a:t>McLelland</a:t>
            </a:r>
            <a:r>
              <a:rPr lang="en-US" sz="2000" dirty="0"/>
              <a:t> 1993) </a:t>
            </a:r>
          </a:p>
          <a:p>
            <a:pPr marL="0" indent="0">
              <a:buNone/>
            </a:pPr>
            <a:endParaRPr lang="en-US" sz="2000" dirty="0"/>
          </a:p>
          <a:p>
            <a:pPr marL="0" indent="0">
              <a:buNone/>
            </a:pPr>
            <a:r>
              <a:rPr lang="en-US" sz="2000" dirty="0"/>
              <a:t>“Senior women testified that developing an independent sense of their own ability and progress had been vital to their survival.” </a:t>
            </a:r>
          </a:p>
          <a:p>
            <a:pPr marL="0" indent="0">
              <a:buNone/>
            </a:pPr>
            <a:endParaRPr lang="en-US" sz="2000" dirty="0"/>
          </a:p>
          <a:p>
            <a:pPr marL="0" indent="0">
              <a:buNone/>
            </a:pPr>
            <a:r>
              <a:rPr lang="en-US" sz="2000" dirty="0"/>
              <a:t>“Women felt that they could win male acceptance, in academic terms, by losing it in personal terms.” (TALR,2020)</a:t>
            </a:r>
          </a:p>
          <a:p>
            <a:pPr marL="0" indent="0">
              <a:buNone/>
            </a:pPr>
            <a:endParaRPr lang="en-US" sz="2000" dirty="0"/>
          </a:p>
          <a:p>
            <a:pPr marL="0" indent="0">
              <a:buNone/>
            </a:pPr>
            <a:r>
              <a:rPr lang="en-US" sz="2000" dirty="0"/>
              <a:t>No gender difference in math ability: Women outperformed men in a study of Calculus I Students. (Lindberg et al. 2010) Women fail to progress from Calc I to Calc II at the rate of 1.5 times greater than men.</a:t>
            </a:r>
          </a:p>
          <a:p>
            <a:pPr marL="0" indent="0">
              <a:buNone/>
            </a:pPr>
            <a:endParaRPr lang="en-US" sz="2000" dirty="0"/>
          </a:p>
          <a:p>
            <a:pPr marL="0" indent="0">
              <a:buNone/>
            </a:pPr>
            <a:r>
              <a:rPr lang="en-US" sz="2000" dirty="0"/>
              <a:t>More than other factors, students of color blame themselves or their high school preparation for their struggle in STEM courses.</a:t>
            </a:r>
          </a:p>
        </p:txBody>
      </p:sp>
    </p:spTree>
    <p:extLst>
      <p:ext uri="{BB962C8B-B14F-4D97-AF65-F5344CB8AC3E}">
        <p14:creationId xmlns:p14="http://schemas.microsoft.com/office/powerpoint/2010/main" val="42719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257661" y="2819400"/>
            <a:ext cx="3817216" cy="2947988"/>
          </a:xfrm>
        </p:spPr>
        <p:txBody>
          <a:bodyPr vert="horz" wrap="square" lIns="0" tIns="12700" rIns="0" bIns="0" rtlCol="0">
            <a:spAutoFit/>
          </a:bodyPr>
          <a:lstStyle/>
          <a:p>
            <a:r>
              <a:rPr lang="en-US" dirty="0"/>
              <a:t>An uneven playing field</a:t>
            </a:r>
          </a:p>
        </p:txBody>
      </p:sp>
      <p:sp>
        <p:nvSpPr>
          <p:cNvPr id="12" name="Content Placeholder 11">
            <a:extLst>
              <a:ext uri="{FF2B5EF4-FFF2-40B4-BE49-F238E27FC236}">
                <a16:creationId xmlns:a16="http://schemas.microsoft.com/office/drawing/2014/main" id="{0E8FA8FE-0413-0647-BAB0-2435033E1FD0}"/>
              </a:ext>
            </a:extLst>
          </p:cNvPr>
          <p:cNvSpPr>
            <a:spLocks noGrp="1"/>
          </p:cNvSpPr>
          <p:nvPr>
            <p:ph idx="1"/>
          </p:nvPr>
        </p:nvSpPr>
        <p:spPr>
          <a:xfrm>
            <a:off x="6142137" y="963823"/>
            <a:ext cx="7538248" cy="6298346"/>
          </a:xfrm>
        </p:spPr>
        <p:txBody>
          <a:bodyPr>
            <a:normAutofit/>
          </a:bodyPr>
          <a:lstStyle/>
          <a:p>
            <a:pPr marL="0" indent="0">
              <a:buNone/>
            </a:pPr>
            <a:r>
              <a:rPr lang="en-US" dirty="0"/>
              <a:t>Consequences for college transition and survival in early stages of STEM majors that arise from disadvantages of social class, race, ethnicity and gender, including:</a:t>
            </a:r>
          </a:p>
          <a:p>
            <a:r>
              <a:rPr lang="en-US" dirty="0"/>
              <a:t>Under-preparation in the K-12 system</a:t>
            </a:r>
          </a:p>
          <a:p>
            <a:r>
              <a:rPr lang="en-US" dirty="0"/>
              <a:t>Problems arising from choice of majors or career pathways</a:t>
            </a:r>
          </a:p>
          <a:p>
            <a:r>
              <a:rPr lang="en-US" dirty="0"/>
              <a:t>Poverty, lack of financial support, need to work while in college</a:t>
            </a:r>
          </a:p>
          <a:p>
            <a:r>
              <a:rPr lang="en-US" dirty="0"/>
              <a:t>Gender and minority stereotyping: implicit and explicit biases</a:t>
            </a:r>
          </a:p>
          <a:p>
            <a:r>
              <a:rPr lang="en-US" dirty="0"/>
              <a:t>Prevailing gender roles: “raising a family” societal constructs</a:t>
            </a:r>
          </a:p>
        </p:txBody>
      </p:sp>
    </p:spTree>
    <p:extLst>
      <p:ext uri="{BB962C8B-B14F-4D97-AF65-F5344CB8AC3E}">
        <p14:creationId xmlns:p14="http://schemas.microsoft.com/office/powerpoint/2010/main" val="164054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3050661" y="381000"/>
            <a:ext cx="10610475" cy="1144340"/>
          </a:xfrm>
        </p:spPr>
        <p:txBody>
          <a:bodyPr vert="horz" wrap="square" lIns="0" tIns="12700" rIns="0" bIns="0" rtlCol="0">
            <a:spAutoFit/>
          </a:bodyPr>
          <a:lstStyle/>
          <a:p>
            <a:r>
              <a:rPr lang="en-US" dirty="0"/>
              <a:t>Teaching Inequality at Underrepresented Racial Minority (URM) Schools</a:t>
            </a:r>
          </a:p>
        </p:txBody>
      </p:sp>
      <p:grpSp>
        <p:nvGrpSpPr>
          <p:cNvPr id="11" name="Group 10">
            <a:extLst>
              <a:ext uri="{FF2B5EF4-FFF2-40B4-BE49-F238E27FC236}">
                <a16:creationId xmlns:a16="http://schemas.microsoft.com/office/drawing/2014/main" id="{F9109C9B-229A-44FA-9735-732BD0AB9772}"/>
              </a:ext>
            </a:extLst>
          </p:cNvPr>
          <p:cNvGrpSpPr/>
          <p:nvPr/>
        </p:nvGrpSpPr>
        <p:grpSpPr>
          <a:xfrm>
            <a:off x="623167" y="1977794"/>
            <a:ext cx="13415132" cy="5899904"/>
            <a:chOff x="422787" y="1678080"/>
            <a:chExt cx="11179277" cy="4916587"/>
          </a:xfrm>
        </p:grpSpPr>
        <p:pic>
          <p:nvPicPr>
            <p:cNvPr id="12" name="Picture 11">
              <a:extLst>
                <a:ext uri="{FF2B5EF4-FFF2-40B4-BE49-F238E27FC236}">
                  <a16:creationId xmlns:a16="http://schemas.microsoft.com/office/drawing/2014/main" id="{D0BB51F3-2792-4A66-818D-581D2AB1CE0B}"/>
                </a:ext>
              </a:extLst>
            </p:cNvPr>
            <p:cNvPicPr>
              <a:picLocks noChangeAspect="1"/>
            </p:cNvPicPr>
            <p:nvPr/>
          </p:nvPicPr>
          <p:blipFill rotWithShape="1">
            <a:blip r:embed="rId3"/>
            <a:srcRect r="357"/>
            <a:stretch/>
          </p:blipFill>
          <p:spPr>
            <a:xfrm>
              <a:off x="422787" y="1678080"/>
              <a:ext cx="11169445" cy="4586246"/>
            </a:xfrm>
            <a:prstGeom prst="rect">
              <a:avLst/>
            </a:prstGeom>
          </p:spPr>
        </p:pic>
        <p:pic>
          <p:nvPicPr>
            <p:cNvPr id="13" name="Picture 12">
              <a:extLst>
                <a:ext uri="{FF2B5EF4-FFF2-40B4-BE49-F238E27FC236}">
                  <a16:creationId xmlns:a16="http://schemas.microsoft.com/office/drawing/2014/main" id="{5F23E135-2E03-4710-B092-03F66F3C9A6E}"/>
                </a:ext>
              </a:extLst>
            </p:cNvPr>
            <p:cNvPicPr>
              <a:picLocks noChangeAspect="1"/>
            </p:cNvPicPr>
            <p:nvPr/>
          </p:nvPicPr>
          <p:blipFill rotWithShape="1">
            <a:blip r:embed="rId4"/>
            <a:srcRect t="92954" r="357" b="191"/>
            <a:stretch/>
          </p:blipFill>
          <p:spPr>
            <a:xfrm>
              <a:off x="432619" y="6264326"/>
              <a:ext cx="11169445" cy="330341"/>
            </a:xfrm>
            <a:prstGeom prst="rect">
              <a:avLst/>
            </a:prstGeom>
          </p:spPr>
        </p:pic>
      </p:grpSp>
    </p:spTree>
    <p:extLst>
      <p:ext uri="{BB962C8B-B14F-4D97-AF65-F5344CB8AC3E}">
        <p14:creationId xmlns:p14="http://schemas.microsoft.com/office/powerpoint/2010/main" val="3622859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3050661" y="381000"/>
            <a:ext cx="10610475" cy="1144340"/>
          </a:xfrm>
        </p:spPr>
        <p:txBody>
          <a:bodyPr vert="horz" wrap="square" lIns="0" tIns="12700" rIns="0" bIns="0" rtlCol="0">
            <a:spAutoFit/>
          </a:bodyPr>
          <a:lstStyle/>
          <a:p>
            <a:r>
              <a:rPr lang="en-US" dirty="0"/>
              <a:t>Teaching Inequality at High Poverty Schools</a:t>
            </a:r>
          </a:p>
        </p:txBody>
      </p:sp>
      <p:pic>
        <p:nvPicPr>
          <p:cNvPr id="14" name="Picture 13">
            <a:extLst>
              <a:ext uri="{FF2B5EF4-FFF2-40B4-BE49-F238E27FC236}">
                <a16:creationId xmlns:a16="http://schemas.microsoft.com/office/drawing/2014/main" id="{73338BD9-BADA-496F-A7BD-24207B37F109}"/>
              </a:ext>
            </a:extLst>
          </p:cNvPr>
          <p:cNvPicPr>
            <a:picLocks noChangeAspect="1"/>
          </p:cNvPicPr>
          <p:nvPr/>
        </p:nvPicPr>
        <p:blipFill>
          <a:blip r:embed="rId3"/>
          <a:stretch>
            <a:fillRect/>
          </a:stretch>
        </p:blipFill>
        <p:spPr>
          <a:xfrm>
            <a:off x="483574" y="1921283"/>
            <a:ext cx="13663252" cy="5873628"/>
          </a:xfrm>
          <a:prstGeom prst="rect">
            <a:avLst/>
          </a:prstGeom>
        </p:spPr>
      </p:pic>
    </p:spTree>
    <p:extLst>
      <p:ext uri="{BB962C8B-B14F-4D97-AF65-F5344CB8AC3E}">
        <p14:creationId xmlns:p14="http://schemas.microsoft.com/office/powerpoint/2010/main" val="216433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800" y="3656360"/>
            <a:ext cx="4198938" cy="1274067"/>
          </a:xfrm>
        </p:spPr>
        <p:txBody>
          <a:bodyPr vert="horz" wrap="square" lIns="0" tIns="12700" rIns="0" bIns="0" rtlCol="0">
            <a:spAutoFit/>
          </a:bodyPr>
          <a:lstStyle/>
          <a:p>
            <a:r>
              <a:rPr lang="en-US" dirty="0"/>
              <a:t>So what can </a:t>
            </a:r>
            <a:br>
              <a:rPr lang="en-US" dirty="0"/>
            </a:br>
            <a:r>
              <a:rPr lang="en-US" dirty="0"/>
              <a:t>we do?</a:t>
            </a:r>
          </a:p>
        </p:txBody>
      </p:sp>
      <p:sp>
        <p:nvSpPr>
          <p:cNvPr id="12" name="Content Placeholder 11">
            <a:extLst>
              <a:ext uri="{FF2B5EF4-FFF2-40B4-BE49-F238E27FC236}">
                <a16:creationId xmlns:a16="http://schemas.microsoft.com/office/drawing/2014/main" id="{8728B60B-899A-A440-8873-19E53602C5D3}"/>
              </a:ext>
            </a:extLst>
          </p:cNvPr>
          <p:cNvSpPr>
            <a:spLocks noGrp="1"/>
          </p:cNvSpPr>
          <p:nvPr>
            <p:ph idx="1"/>
          </p:nvPr>
        </p:nvSpPr>
        <p:spPr/>
        <p:txBody>
          <a:bodyPr/>
          <a:lstStyle/>
          <a:p>
            <a:endParaRPr lang="en-US" dirty="0"/>
          </a:p>
        </p:txBody>
      </p:sp>
      <p:sp>
        <p:nvSpPr>
          <p:cNvPr id="10" name="object 10"/>
          <p:cNvSpPr txBox="1"/>
          <p:nvPr/>
        </p:nvSpPr>
        <p:spPr>
          <a:xfrm>
            <a:off x="2197297" y="2514325"/>
            <a:ext cx="10852150" cy="751488"/>
          </a:xfrm>
          <a:prstGeom prst="rect">
            <a:avLst/>
          </a:prstGeom>
        </p:spPr>
        <p:txBody>
          <a:bodyPr vert="horz" wrap="square" lIns="0" tIns="12700" rIns="0" bIns="0" rtlCol="0">
            <a:spAutoFit/>
          </a:bodyPr>
          <a:lstStyle/>
          <a:p>
            <a:endParaRPr lang="en-US" sz="2400" dirty="0"/>
          </a:p>
          <a:p>
            <a:endParaRPr lang="en-US" sz="2400" dirty="0"/>
          </a:p>
        </p:txBody>
      </p:sp>
      <p:pic>
        <p:nvPicPr>
          <p:cNvPr id="1026" name="Picture 2" descr="Illustrating Equality VS Equity - Interaction Institute for Social Change :  Interaction Institute for Social Change">
            <a:extLst>
              <a:ext uri="{FF2B5EF4-FFF2-40B4-BE49-F238E27FC236}">
                <a16:creationId xmlns:a16="http://schemas.microsoft.com/office/drawing/2014/main" id="{2C6BFC62-7DCA-DC40-A30D-5536B6F19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709" y="1207077"/>
            <a:ext cx="7759103"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1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a:t>Best Practices: Instructor Pedagogy</a:t>
            </a:r>
            <a:endParaRPr lang="en-US" dirty="0"/>
          </a:p>
        </p:txBody>
      </p:sp>
      <p:sp>
        <p:nvSpPr>
          <p:cNvPr id="14" name="Content Placeholder 13">
            <a:extLst>
              <a:ext uri="{FF2B5EF4-FFF2-40B4-BE49-F238E27FC236}">
                <a16:creationId xmlns:a16="http://schemas.microsoft.com/office/drawing/2014/main" id="{E2B20DF4-1109-4B4B-AB5E-A7C6CD38B9BE}"/>
              </a:ext>
            </a:extLst>
          </p:cNvPr>
          <p:cNvSpPr>
            <a:spLocks noGrp="1"/>
          </p:cNvSpPr>
          <p:nvPr>
            <p:ph idx="1"/>
          </p:nvPr>
        </p:nvSpPr>
        <p:spPr>
          <a:xfrm>
            <a:off x="6142137" y="963823"/>
            <a:ext cx="7538248" cy="6298346"/>
          </a:xfrm>
        </p:spPr>
        <p:txBody>
          <a:bodyPr/>
          <a:lstStyle/>
          <a:p>
            <a:pPr marL="0" indent="0">
              <a:buNone/>
            </a:pPr>
            <a:r>
              <a:rPr lang="en-US" dirty="0"/>
              <a:t>Curriculum (Structural Design)		</a:t>
            </a:r>
          </a:p>
          <a:p>
            <a:pPr lvl="1"/>
            <a:r>
              <a:rPr lang="en-US" dirty="0"/>
              <a:t>Coherence</a:t>
            </a:r>
          </a:p>
          <a:p>
            <a:pPr lvl="1"/>
            <a:r>
              <a:rPr lang="en-US" dirty="0"/>
              <a:t>Material distributed</a:t>
            </a:r>
          </a:p>
          <a:p>
            <a:pPr lvl="1"/>
            <a:r>
              <a:rPr lang="en-US" dirty="0"/>
              <a:t>Different parts of the course (labs/class)	</a:t>
            </a:r>
          </a:p>
          <a:p>
            <a:pPr lvl="1"/>
            <a:r>
              <a:rPr lang="en-US" dirty="0"/>
              <a:t>What is taught vs. what is assessed</a:t>
            </a:r>
          </a:p>
          <a:p>
            <a:pPr lvl="1"/>
            <a:r>
              <a:rPr lang="en-US" dirty="0"/>
              <a:t>Curved Grading</a:t>
            </a:r>
          </a:p>
          <a:p>
            <a:pPr lvl="1"/>
            <a:r>
              <a:rPr lang="en-US" dirty="0"/>
              <a:t>Dichotomies:</a:t>
            </a:r>
          </a:p>
          <a:p>
            <a:pPr lvl="1"/>
            <a:endParaRPr lang="en-US" dirty="0"/>
          </a:p>
          <a:p>
            <a:pPr lvl="1"/>
            <a:endParaRPr lang="en-US" dirty="0"/>
          </a:p>
          <a:p>
            <a:pPr lvl="1"/>
            <a:endParaRPr lang="en-US" dirty="0"/>
          </a:p>
          <a:p>
            <a:pPr lvl="1"/>
            <a:endParaRPr lang="en-US" dirty="0"/>
          </a:p>
          <a:p>
            <a:pPr lvl="1"/>
            <a:endParaRPr lang="en-US" dirty="0"/>
          </a:p>
          <a:p>
            <a:endParaRPr lang="en-US" dirty="0"/>
          </a:p>
        </p:txBody>
      </p:sp>
      <p:graphicFrame>
        <p:nvGraphicFramePr>
          <p:cNvPr id="10" name="Table 9">
            <a:extLst>
              <a:ext uri="{FF2B5EF4-FFF2-40B4-BE49-F238E27FC236}">
                <a16:creationId xmlns:a16="http://schemas.microsoft.com/office/drawing/2014/main" id="{5CBBE6CC-01EA-4CDC-ACB3-AE780CEBE8B6}"/>
              </a:ext>
            </a:extLst>
          </p:cNvPr>
          <p:cNvGraphicFramePr>
            <a:graphicFrameLocks noGrp="1"/>
          </p:cNvGraphicFramePr>
          <p:nvPr>
            <p:extLst>
              <p:ext uri="{D42A27DB-BD31-4B8C-83A1-F6EECF244321}">
                <p14:modId xmlns:p14="http://schemas.microsoft.com/office/powerpoint/2010/main" val="1548724876"/>
              </p:ext>
            </p:extLst>
          </p:nvPr>
        </p:nvGraphicFramePr>
        <p:xfrm>
          <a:off x="6390039" y="4724400"/>
          <a:ext cx="3910626" cy="2369820"/>
        </p:xfrm>
        <a:graphic>
          <a:graphicData uri="http://schemas.openxmlformats.org/drawingml/2006/table">
            <a:tbl>
              <a:tblPr firstRow="1" bandRow="1">
                <a:tableStyleId>{5C22544A-7EE6-4342-B048-85BDC9FD1C3A}</a:tableStyleId>
              </a:tblPr>
              <a:tblGrid>
                <a:gridCol w="1820979">
                  <a:extLst>
                    <a:ext uri="{9D8B030D-6E8A-4147-A177-3AD203B41FA5}">
                      <a16:colId xmlns:a16="http://schemas.microsoft.com/office/drawing/2014/main" val="3712832411"/>
                    </a:ext>
                  </a:extLst>
                </a:gridCol>
                <a:gridCol w="2089647">
                  <a:extLst>
                    <a:ext uri="{9D8B030D-6E8A-4147-A177-3AD203B41FA5}">
                      <a16:colId xmlns:a16="http://schemas.microsoft.com/office/drawing/2014/main" val="889294405"/>
                    </a:ext>
                  </a:extLst>
                </a:gridCol>
              </a:tblGrid>
              <a:tr h="472440">
                <a:tc>
                  <a:txBody>
                    <a:bodyPr/>
                    <a:lstStyle/>
                    <a:p>
                      <a:pPr algn="ctr" fontAlgn="ctr"/>
                      <a:r>
                        <a:rPr lang="en-US" sz="2400" u="none" strike="noStrike" dirty="0">
                          <a:effectLst/>
                        </a:rPr>
                        <a:t>STEM</a:t>
                      </a:r>
                      <a:endParaRPr lang="en-US" sz="2400" b="1" i="0" u="none" strike="noStrike" dirty="0">
                        <a:solidFill>
                          <a:srgbClr val="FFFFFF"/>
                        </a:solidFill>
                        <a:effectLst/>
                        <a:latin typeface="Calibri" panose="020F0502020204030204" pitchFamily="34" charset="0"/>
                      </a:endParaRPr>
                    </a:p>
                  </a:txBody>
                  <a:tcPr marL="7620" marR="7620" marT="7620" marB="0" anchor="ctr">
                    <a:lnR w="12700" cap="flat" cmpd="sng" algn="ctr">
                      <a:solidFill>
                        <a:srgbClr val="0089BE"/>
                      </a:solidFill>
                      <a:prstDash val="solid"/>
                      <a:round/>
                      <a:headEnd type="none" w="med" len="med"/>
                      <a:tailEnd type="none" w="med" len="med"/>
                    </a:lnR>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rPr>
                        <a:t>Non-STEM</a:t>
                      </a:r>
                      <a:endParaRPr lang="en-US" sz="24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0089BE"/>
                      </a:solidFill>
                      <a:prstDash val="solid"/>
                      <a:round/>
                      <a:headEnd type="none" w="med" len="med"/>
                      <a:tailEnd type="none" w="med" len="med"/>
                    </a:lnL>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3915957228"/>
                  </a:ext>
                </a:extLst>
              </a:tr>
              <a:tr h="480060">
                <a:tc>
                  <a:txBody>
                    <a:bodyPr/>
                    <a:lstStyle/>
                    <a:p>
                      <a:pPr algn="ctr" fontAlgn="ctr"/>
                      <a:r>
                        <a:rPr lang="en-US" sz="2400" u="none" strike="noStrike" dirty="0">
                          <a:effectLst/>
                          <a:latin typeface="+mj-lt"/>
                        </a:rPr>
                        <a:t>Coldness</a:t>
                      </a:r>
                      <a:endParaRPr lang="en-US" sz="2400" b="0" i="0" u="none" strike="noStrike" dirty="0">
                        <a:solidFill>
                          <a:srgbClr val="000000"/>
                        </a:solidFill>
                        <a:effectLst/>
                        <a:latin typeface="+mj-lt"/>
                      </a:endParaRPr>
                    </a:p>
                  </a:txBody>
                  <a:tcPr marL="7620" marR="7620" marT="7620" marB="0" anchor="ctr">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latin typeface="+mj-lt"/>
                        </a:rPr>
                        <a:t>Warmth</a:t>
                      </a:r>
                      <a:endParaRPr lang="en-US" sz="2400" b="0" i="0" u="none" strike="noStrike" dirty="0">
                        <a:solidFill>
                          <a:srgbClr val="000000"/>
                        </a:solidFill>
                        <a:effectLst/>
                        <a:latin typeface="+mj-lt"/>
                      </a:endParaRPr>
                    </a:p>
                  </a:txBody>
                  <a:tcPr marL="7620" marR="7620" marT="7620" marB="0" anchor="ctr">
                    <a:lnL w="12700" cap="flat" cmpd="sng" algn="ctr">
                      <a:solidFill>
                        <a:srgbClr val="0089BE"/>
                      </a:solidFill>
                      <a:prstDash val="solid"/>
                      <a:round/>
                      <a:headEnd type="none" w="med" len="med"/>
                      <a:tailEnd type="none" w="med" len="med"/>
                    </a:lnL>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967399766"/>
                  </a:ext>
                </a:extLst>
              </a:tr>
              <a:tr h="472440">
                <a:tc>
                  <a:txBody>
                    <a:bodyPr/>
                    <a:lstStyle/>
                    <a:p>
                      <a:pPr algn="ctr" fontAlgn="ctr"/>
                      <a:r>
                        <a:rPr lang="en-US" sz="2400" u="none" strike="noStrike" dirty="0">
                          <a:effectLst/>
                          <a:latin typeface="+mj-lt"/>
                        </a:rPr>
                        <a:t>Elitism</a:t>
                      </a:r>
                      <a:endParaRPr lang="en-US" sz="2400" b="0" i="0" u="none" strike="noStrike" dirty="0">
                        <a:solidFill>
                          <a:srgbClr val="000000"/>
                        </a:solidFill>
                        <a:effectLst/>
                        <a:latin typeface="+mj-lt"/>
                      </a:endParaRPr>
                    </a:p>
                  </a:txBody>
                  <a:tcPr marL="7620" marR="7620" marT="7620" marB="0" anchor="ctr">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latin typeface="+mj-lt"/>
                        </a:rPr>
                        <a:t>Democracy</a:t>
                      </a:r>
                      <a:endParaRPr lang="en-US" sz="2400" b="0" i="0" u="none" strike="noStrike" dirty="0">
                        <a:solidFill>
                          <a:srgbClr val="000000"/>
                        </a:solidFill>
                        <a:effectLst/>
                        <a:latin typeface="+mj-lt"/>
                      </a:endParaRPr>
                    </a:p>
                  </a:txBody>
                  <a:tcPr marL="7620" marR="7620" marT="7620" marB="0" anchor="ctr">
                    <a:lnL w="12700" cap="flat" cmpd="sng" algn="ctr">
                      <a:solidFill>
                        <a:srgbClr val="0089BE"/>
                      </a:solidFill>
                      <a:prstDash val="solid"/>
                      <a:round/>
                      <a:headEnd type="none" w="med" len="med"/>
                      <a:tailEnd type="none" w="med" len="med"/>
                    </a:lnL>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3512450926"/>
                  </a:ext>
                </a:extLst>
              </a:tr>
              <a:tr h="472440">
                <a:tc>
                  <a:txBody>
                    <a:bodyPr/>
                    <a:lstStyle/>
                    <a:p>
                      <a:pPr algn="ctr" fontAlgn="ctr"/>
                      <a:r>
                        <a:rPr lang="en-US" sz="2400" u="none" strike="noStrike" dirty="0">
                          <a:effectLst/>
                          <a:latin typeface="+mj-lt"/>
                        </a:rPr>
                        <a:t>Aloofness</a:t>
                      </a:r>
                      <a:endParaRPr lang="en-US" sz="2400" b="0" i="0" u="none" strike="noStrike" dirty="0">
                        <a:solidFill>
                          <a:srgbClr val="000000"/>
                        </a:solidFill>
                        <a:effectLst/>
                        <a:latin typeface="+mj-lt"/>
                      </a:endParaRPr>
                    </a:p>
                  </a:txBody>
                  <a:tcPr marL="7620" marR="7620" marT="7620" marB="0" anchor="ctr">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tc>
                  <a:txBody>
                    <a:bodyPr/>
                    <a:lstStyle/>
                    <a:p>
                      <a:pPr algn="ctr" fontAlgn="ctr"/>
                      <a:r>
                        <a:rPr lang="en-US" sz="2400" u="none" strike="noStrike" dirty="0">
                          <a:effectLst/>
                          <a:latin typeface="+mj-lt"/>
                        </a:rPr>
                        <a:t>Openness</a:t>
                      </a:r>
                      <a:endParaRPr lang="en-US" sz="2400" b="0" i="0" u="none" strike="noStrike" dirty="0">
                        <a:solidFill>
                          <a:srgbClr val="000000"/>
                        </a:solidFill>
                        <a:effectLst/>
                        <a:latin typeface="+mj-lt"/>
                      </a:endParaRPr>
                    </a:p>
                  </a:txBody>
                  <a:tcPr marL="7620" marR="7620" marT="7620" marB="0" anchor="ctr">
                    <a:lnL w="12700" cap="flat" cmpd="sng" algn="ctr">
                      <a:solidFill>
                        <a:srgbClr val="0089BE"/>
                      </a:solidFill>
                      <a:prstDash val="solid"/>
                      <a:round/>
                      <a:headEnd type="none" w="med" len="med"/>
                      <a:tailEnd type="none" w="med" len="med"/>
                    </a:lnL>
                    <a:lnT w="12700" cap="flat" cmpd="sng" algn="ctr">
                      <a:solidFill>
                        <a:srgbClr val="0089BE"/>
                      </a:solidFill>
                      <a:prstDash val="solid"/>
                      <a:round/>
                      <a:headEnd type="none" w="med" len="med"/>
                      <a:tailEnd type="none" w="med" len="med"/>
                    </a:lnT>
                    <a:lnB w="12700" cap="flat" cmpd="sng" algn="ctr">
                      <a:solidFill>
                        <a:srgbClr val="0089BE"/>
                      </a:solidFill>
                      <a:prstDash val="solid"/>
                      <a:round/>
                      <a:headEnd type="none" w="med" len="med"/>
                      <a:tailEnd type="none" w="med" len="med"/>
                    </a:lnB>
                  </a:tcPr>
                </a:tc>
                <a:extLst>
                  <a:ext uri="{0D108BD9-81ED-4DB2-BD59-A6C34878D82A}">
                    <a16:rowId xmlns:a16="http://schemas.microsoft.com/office/drawing/2014/main" val="2888562036"/>
                  </a:ext>
                </a:extLst>
              </a:tr>
              <a:tr h="472440">
                <a:tc>
                  <a:txBody>
                    <a:bodyPr/>
                    <a:lstStyle/>
                    <a:p>
                      <a:pPr algn="ctr" fontAlgn="ctr"/>
                      <a:r>
                        <a:rPr lang="en-US" sz="2400" u="none" strike="noStrike" dirty="0">
                          <a:effectLst/>
                          <a:latin typeface="+mj-lt"/>
                        </a:rPr>
                        <a:t>Rejection </a:t>
                      </a:r>
                      <a:endParaRPr lang="en-US" sz="2400" b="0" i="0" u="none" strike="noStrike" dirty="0">
                        <a:solidFill>
                          <a:srgbClr val="000000"/>
                        </a:solidFill>
                        <a:effectLst/>
                        <a:latin typeface="+mj-lt"/>
                      </a:endParaRPr>
                    </a:p>
                  </a:txBody>
                  <a:tcPr marL="7620" marR="7620" marT="7620" marB="0" anchor="ctr">
                    <a:lnR w="12700" cap="flat" cmpd="sng" algn="ctr">
                      <a:solidFill>
                        <a:srgbClr val="0089BE"/>
                      </a:solidFill>
                      <a:prstDash val="solid"/>
                      <a:round/>
                      <a:headEnd type="none" w="med" len="med"/>
                      <a:tailEnd type="none" w="med" len="med"/>
                    </a:lnR>
                    <a:lnT w="12700" cap="flat" cmpd="sng" algn="ctr">
                      <a:solidFill>
                        <a:srgbClr val="0089BE"/>
                      </a:solidFill>
                      <a:prstDash val="solid"/>
                      <a:round/>
                      <a:headEnd type="none" w="med" len="med"/>
                      <a:tailEnd type="none" w="med" len="med"/>
                    </a:lnT>
                  </a:tcPr>
                </a:tc>
                <a:tc>
                  <a:txBody>
                    <a:bodyPr/>
                    <a:lstStyle/>
                    <a:p>
                      <a:pPr algn="ctr" fontAlgn="ctr"/>
                      <a:r>
                        <a:rPr lang="en-US" sz="2400" u="none" strike="noStrike" dirty="0">
                          <a:effectLst/>
                          <a:latin typeface="+mj-lt"/>
                        </a:rPr>
                        <a:t>Support</a:t>
                      </a:r>
                      <a:endParaRPr lang="en-US" sz="2400" b="0" i="0" u="none" strike="noStrike" dirty="0">
                        <a:solidFill>
                          <a:srgbClr val="000000"/>
                        </a:solidFill>
                        <a:effectLst/>
                        <a:latin typeface="+mj-lt"/>
                      </a:endParaRPr>
                    </a:p>
                  </a:txBody>
                  <a:tcPr marL="7620" marR="7620" marT="7620" marB="0" anchor="ctr">
                    <a:lnL w="12700" cap="flat" cmpd="sng" algn="ctr">
                      <a:solidFill>
                        <a:srgbClr val="0089BE"/>
                      </a:solidFill>
                      <a:prstDash val="solid"/>
                      <a:round/>
                      <a:headEnd type="none" w="med" len="med"/>
                      <a:tailEnd type="none" w="med" len="med"/>
                    </a:lnL>
                    <a:lnT w="12700" cap="flat" cmpd="sng" algn="ctr">
                      <a:solidFill>
                        <a:srgbClr val="0089BE"/>
                      </a:solidFill>
                      <a:prstDash val="solid"/>
                      <a:round/>
                      <a:headEnd type="none" w="med" len="med"/>
                      <a:tailEnd type="none" w="med" len="med"/>
                    </a:lnT>
                  </a:tcPr>
                </a:tc>
                <a:extLst>
                  <a:ext uri="{0D108BD9-81ED-4DB2-BD59-A6C34878D82A}">
                    <a16:rowId xmlns:a16="http://schemas.microsoft.com/office/drawing/2014/main" val="1805717403"/>
                  </a:ext>
                </a:extLst>
              </a:tr>
            </a:tbl>
          </a:graphicData>
        </a:graphic>
      </p:graphicFrame>
    </p:spTree>
    <p:extLst>
      <p:ext uri="{BB962C8B-B14F-4D97-AF65-F5344CB8AC3E}">
        <p14:creationId xmlns:p14="http://schemas.microsoft.com/office/powerpoint/2010/main" val="181817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Best Practices: Awareness &amp; Timely Support</a:t>
            </a:r>
          </a:p>
        </p:txBody>
      </p:sp>
      <p:sp>
        <p:nvSpPr>
          <p:cNvPr id="12" name="Content Placeholder 11">
            <a:extLst>
              <a:ext uri="{FF2B5EF4-FFF2-40B4-BE49-F238E27FC236}">
                <a16:creationId xmlns:a16="http://schemas.microsoft.com/office/drawing/2014/main" id="{97B1A9A0-3418-8248-8303-604FA2594298}"/>
              </a:ext>
            </a:extLst>
          </p:cNvPr>
          <p:cNvSpPr>
            <a:spLocks noGrp="1"/>
          </p:cNvSpPr>
          <p:nvPr>
            <p:ph idx="1"/>
          </p:nvPr>
        </p:nvSpPr>
        <p:spPr>
          <a:xfrm>
            <a:off x="6142137" y="963823"/>
            <a:ext cx="7538248" cy="6298346"/>
          </a:xfrm>
        </p:spPr>
        <p:txBody>
          <a:bodyPr>
            <a:normAutofit/>
          </a:bodyPr>
          <a:lstStyle/>
          <a:p>
            <a:r>
              <a:rPr lang="en-US" sz="2800" dirty="0"/>
              <a:t>Awareness of Inequities</a:t>
            </a:r>
          </a:p>
          <a:p>
            <a:pPr lvl="1"/>
            <a:r>
              <a:rPr lang="en-US" sz="2560" dirty="0"/>
              <a:t>Teacher cares for student learning</a:t>
            </a:r>
          </a:p>
          <a:p>
            <a:pPr lvl="1"/>
            <a:r>
              <a:rPr lang="en-US" sz="2240" dirty="0"/>
              <a:t>Connection between the student and the teacher</a:t>
            </a:r>
          </a:p>
          <a:p>
            <a:pPr lvl="1"/>
            <a:r>
              <a:rPr lang="en-US" sz="2240" dirty="0"/>
              <a:t>Share research related to inequities with students</a:t>
            </a:r>
          </a:p>
          <a:p>
            <a:pPr lvl="1"/>
            <a:endParaRPr lang="en-US" sz="2400" dirty="0"/>
          </a:p>
          <a:p>
            <a:r>
              <a:rPr lang="en-US" sz="2640" dirty="0"/>
              <a:t>Timely help during first two years of college</a:t>
            </a:r>
          </a:p>
          <a:p>
            <a:pPr lvl="1"/>
            <a:r>
              <a:rPr lang="en-US" sz="2240" dirty="0"/>
              <a:t>Academic help</a:t>
            </a:r>
          </a:p>
          <a:p>
            <a:pPr lvl="1"/>
            <a:r>
              <a:rPr lang="en-US" sz="2240" dirty="0"/>
              <a:t>Advising help</a:t>
            </a:r>
          </a:p>
          <a:p>
            <a:pPr lvl="1"/>
            <a:r>
              <a:rPr lang="en-US" sz="2240" dirty="0"/>
              <a:t>Intervene to support student persistence during introductory courses (also known as weed out courses)</a:t>
            </a:r>
          </a:p>
        </p:txBody>
      </p:sp>
    </p:spTree>
    <p:extLst>
      <p:ext uri="{BB962C8B-B14F-4D97-AF65-F5344CB8AC3E}">
        <p14:creationId xmlns:p14="http://schemas.microsoft.com/office/powerpoint/2010/main" val="294909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3610255"/>
            <a:ext cx="4198775" cy="1367041"/>
          </a:xfrm>
          <a:prstGeom prst="rect">
            <a:avLst/>
          </a:prstGeom>
        </p:spPr>
        <p:txBody>
          <a:bodyPr vert="horz" wrap="square" lIns="0" tIns="12700" rIns="0" bIns="0" rtlCol="0">
            <a:spAutoFit/>
          </a:bodyPr>
          <a:lstStyle/>
          <a:p>
            <a:pPr marL="12700">
              <a:lnSpc>
                <a:spcPct val="100000"/>
              </a:lnSpc>
              <a:spcBef>
                <a:spcPts val="100"/>
              </a:spcBef>
            </a:pPr>
            <a:r>
              <a:rPr lang="en-US" sz="4400" spc="-5" dirty="0"/>
              <a:t>What is intersectionality?</a:t>
            </a:r>
            <a:endParaRPr sz="4400" spc="-5" dirty="0"/>
          </a:p>
        </p:txBody>
      </p:sp>
      <p:sp>
        <p:nvSpPr>
          <p:cNvPr id="9" name="Content Placeholder 8">
            <a:extLst>
              <a:ext uri="{FF2B5EF4-FFF2-40B4-BE49-F238E27FC236}">
                <a16:creationId xmlns:a16="http://schemas.microsoft.com/office/drawing/2014/main" id="{9BE2DA57-DD4D-C24F-A340-46F2A4C18BA8}"/>
              </a:ext>
            </a:extLst>
          </p:cNvPr>
          <p:cNvSpPr>
            <a:spLocks noGrp="1"/>
          </p:cNvSpPr>
          <p:nvPr>
            <p:ph idx="1"/>
          </p:nvPr>
        </p:nvSpPr>
        <p:spPr/>
        <p:txBody>
          <a:bodyPr>
            <a:normAutofit/>
          </a:bodyPr>
          <a:lstStyle/>
          <a:p>
            <a:pPr marL="0" indent="0">
              <a:buNone/>
            </a:pPr>
            <a:r>
              <a:rPr lang="en-US" sz="2800" dirty="0"/>
              <a:t>The ways in which social identities (race, ethnicity, religious affiliation, ability status, gender, sexual orientation, socioeconomic status, age, citizenship/immigration status, etc.) uniquely interact, overlap, amplify, and converge in the experiences of individuals and groups and result in their marginalization and discrimination.</a:t>
            </a:r>
          </a:p>
        </p:txBody>
      </p:sp>
    </p:spTree>
    <p:extLst>
      <p:ext uri="{BB962C8B-B14F-4D97-AF65-F5344CB8AC3E}">
        <p14:creationId xmlns:p14="http://schemas.microsoft.com/office/powerpoint/2010/main" val="1538630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12" name="Title 1">
            <a:extLst>
              <a:ext uri="{FF2B5EF4-FFF2-40B4-BE49-F238E27FC236}">
                <a16:creationId xmlns:a16="http://schemas.microsoft.com/office/drawing/2014/main" id="{480A0173-B900-4728-899B-2DCD93C74B0A}"/>
              </a:ext>
            </a:extLst>
          </p:cNvPr>
          <p:cNvSpPr>
            <a:spLocks noGrp="1"/>
          </p:cNvSpPr>
          <p:nvPr>
            <p:ph type="title"/>
          </p:nvPr>
        </p:nvSpPr>
        <p:spPr>
          <a:xfrm>
            <a:off x="2484250" y="381000"/>
            <a:ext cx="9645886" cy="1144340"/>
          </a:xfrm>
        </p:spPr>
        <p:txBody>
          <a:bodyPr>
            <a:normAutofit fontScale="90000"/>
          </a:bodyPr>
          <a:lstStyle/>
          <a:p>
            <a:r>
              <a:rPr lang="en-US" dirty="0"/>
              <a:t>Best Practices: What can students do?</a:t>
            </a:r>
          </a:p>
        </p:txBody>
      </p:sp>
      <p:sp>
        <p:nvSpPr>
          <p:cNvPr id="13" name="Content Placeholder 2">
            <a:extLst>
              <a:ext uri="{FF2B5EF4-FFF2-40B4-BE49-F238E27FC236}">
                <a16:creationId xmlns:a16="http://schemas.microsoft.com/office/drawing/2014/main" id="{8ABE807C-43E1-4465-9066-B767795F2379}"/>
              </a:ext>
            </a:extLst>
          </p:cNvPr>
          <p:cNvSpPr txBox="1">
            <a:spLocks/>
          </p:cNvSpPr>
          <p:nvPr/>
        </p:nvSpPr>
        <p:spPr>
          <a:xfrm>
            <a:off x="2166067" y="1905000"/>
            <a:ext cx="12125855" cy="615817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17220" indent="-617220" algn="l">
              <a:buFont typeface="+mj-lt"/>
              <a:buAutoNum type="arabicPeriod"/>
            </a:pPr>
            <a:r>
              <a:rPr lang="en-US" sz="2400" kern="0" dirty="0"/>
              <a:t>Explore your </a:t>
            </a:r>
            <a:r>
              <a:rPr lang="en-US" sz="2400" b="1" kern="0" dirty="0"/>
              <a:t>resources</a:t>
            </a:r>
            <a:r>
              <a:rPr lang="en-US" sz="2400" kern="0" dirty="0"/>
              <a:t>! Get informed about the issues and join the conversation!</a:t>
            </a:r>
          </a:p>
          <a:p>
            <a:pPr marL="617220" indent="-617220" algn="l">
              <a:buFont typeface="+mj-lt"/>
              <a:buAutoNum type="arabicPeriod"/>
            </a:pPr>
            <a:r>
              <a:rPr lang="en-US" sz="2400" kern="0" dirty="0"/>
              <a:t>Join or create a student club and have your voices heard on campus – ask for more support and/or change! </a:t>
            </a:r>
          </a:p>
          <a:p>
            <a:pPr marL="617220" indent="-617220" algn="l">
              <a:buFont typeface="+mj-lt"/>
              <a:buAutoNum type="arabicPeriod"/>
            </a:pPr>
            <a:r>
              <a:rPr lang="en-US" sz="2400" kern="0" dirty="0"/>
              <a:t>Find role models that inspire you and reach out! </a:t>
            </a:r>
          </a:p>
          <a:p>
            <a:pPr marL="617220" indent="-617220" algn="l">
              <a:buFont typeface="+mj-lt"/>
              <a:buAutoNum type="arabicPeriod"/>
            </a:pPr>
            <a:r>
              <a:rPr lang="en-US" sz="2400" kern="0" dirty="0"/>
              <a:t>Apply for yearly need-based and academic scholarships! </a:t>
            </a:r>
          </a:p>
          <a:p>
            <a:pPr marL="617220" indent="-617220" algn="l">
              <a:buFont typeface="+mj-lt"/>
              <a:buAutoNum type="arabicPeriod"/>
            </a:pPr>
            <a:r>
              <a:rPr lang="en-US" sz="2400" kern="0" dirty="0"/>
              <a:t>National STEM Summer Research Programs: </a:t>
            </a:r>
            <a:r>
              <a:rPr lang="en-US" sz="2400" u="sng" kern="0" dirty="0">
                <a:hlinkClick r:id="rId3">
                  <a:extLst>
                    <a:ext uri="{A12FA001-AC4F-418D-AE19-62706E023703}">
                      <ahyp:hlinkClr xmlns:ahyp="http://schemas.microsoft.com/office/drawing/2018/hyperlinkcolor" val="tx"/>
                    </a:ext>
                  </a:extLst>
                </a:hlinkClick>
              </a:rPr>
              <a:t>http://pathwaystoscience.org</a:t>
            </a:r>
            <a:endParaRPr lang="en-US" sz="2400" u="sng" kern="0" dirty="0"/>
          </a:p>
          <a:p>
            <a:pPr marL="617220" indent="-617220" algn="l">
              <a:buFont typeface="+mj-lt"/>
              <a:buAutoNum type="arabicPeriod"/>
            </a:pPr>
            <a:endParaRPr lang="en-US" sz="2400" u="sng" kern="0" dirty="0"/>
          </a:p>
          <a:p>
            <a:pPr algn="l"/>
            <a:r>
              <a:rPr lang="en-US" sz="2400" kern="0" dirty="0"/>
              <a:t>Resources for women:</a:t>
            </a:r>
          </a:p>
          <a:p>
            <a:pPr marL="457200" indent="-457200" algn="l">
              <a:buFontTx/>
              <a:buAutoNum type="arabicPeriod"/>
            </a:pPr>
            <a:r>
              <a:rPr lang="en-US" sz="2400" kern="0" dirty="0">
                <a:hlinkClick r:id="rId4">
                  <a:extLst>
                    <a:ext uri="{A12FA001-AC4F-418D-AE19-62706E023703}">
                      <ahyp:hlinkClr xmlns:ahyp="http://schemas.microsoft.com/office/drawing/2018/hyperlinkcolor" val="tx"/>
                    </a:ext>
                  </a:extLst>
                </a:hlinkClick>
              </a:rPr>
              <a:t>https://500womenscientists.org/</a:t>
            </a:r>
            <a:r>
              <a:rPr lang="en-US" sz="2400" kern="0" dirty="0"/>
              <a:t> </a:t>
            </a:r>
          </a:p>
          <a:p>
            <a:pPr marL="1377950" lvl="1" indent="-457200" algn="l">
              <a:buFont typeface="+mj-lt"/>
              <a:buAutoNum type="alphaLcPeriod"/>
            </a:pPr>
            <a:r>
              <a:rPr lang="en-US" sz="2400" kern="0" dirty="0">
                <a:solidFill>
                  <a:sysClr val="windowText" lastClr="000000"/>
                </a:solidFill>
              </a:rPr>
              <a:t>Request a Woman Scientist platform: </a:t>
            </a:r>
            <a:r>
              <a:rPr lang="en-US" sz="2400" kern="0" dirty="0">
                <a:solidFill>
                  <a:sysClr val="windowText" lastClr="000000"/>
                </a:solidFill>
                <a:hlinkClick r:id="rId5">
                  <a:extLst>
                    <a:ext uri="{A12FA001-AC4F-418D-AE19-62706E023703}">
                      <ahyp:hlinkClr xmlns:ahyp="http://schemas.microsoft.com/office/drawing/2018/hyperlinkcolor" val="tx"/>
                    </a:ext>
                  </a:extLst>
                </a:hlinkClick>
              </a:rPr>
              <a:t>https://500womenscientists.org/request-a-scientist/</a:t>
            </a:r>
            <a:endParaRPr lang="en-US" sz="2400" kern="0" dirty="0">
              <a:solidFill>
                <a:sysClr val="windowText" lastClr="000000"/>
              </a:solidFill>
            </a:endParaRPr>
          </a:p>
          <a:p>
            <a:pPr marL="920750" lvl="1"/>
            <a:r>
              <a:rPr lang="en-US" sz="2400" kern="0" dirty="0">
                <a:solidFill>
                  <a:sysClr val="windowText" lastClr="000000"/>
                </a:solidFill>
              </a:rPr>
              <a:t>	C</a:t>
            </a:r>
            <a:r>
              <a:rPr lang="en-US" sz="2400" kern="0" dirty="0">
                <a:solidFill>
                  <a:schemeClr val="tx1"/>
                </a:solidFill>
              </a:rPr>
              <a:t>onnect our multidisciplinary network of women in science with people who need 	a scientist for a news story, a keynote speaker, a panelist, a collaborator, or a 	subject matter	 expert</a:t>
            </a:r>
          </a:p>
          <a:p>
            <a:pPr marL="457200" indent="-457200" algn="l">
              <a:buFontTx/>
              <a:buAutoNum type="arabicPeriod"/>
            </a:pPr>
            <a:r>
              <a:rPr lang="en-US" sz="2400" kern="0" dirty="0"/>
              <a:t>Expanding Your Horizons is a national organization that hosts one day conferences to encourage girls to pursue STEM careers</a:t>
            </a:r>
          </a:p>
        </p:txBody>
      </p:sp>
    </p:spTree>
    <p:extLst>
      <p:ext uri="{BB962C8B-B14F-4D97-AF65-F5344CB8AC3E}">
        <p14:creationId xmlns:p14="http://schemas.microsoft.com/office/powerpoint/2010/main" val="64189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Action Items for Faculty</a:t>
            </a:r>
          </a:p>
        </p:txBody>
      </p:sp>
      <p:sp>
        <p:nvSpPr>
          <p:cNvPr id="13" name="Content Placeholder 12">
            <a:extLst>
              <a:ext uri="{FF2B5EF4-FFF2-40B4-BE49-F238E27FC236}">
                <a16:creationId xmlns:a16="http://schemas.microsoft.com/office/drawing/2014/main" id="{BEC85CA6-C110-6142-BF27-9AE32186504B}"/>
              </a:ext>
            </a:extLst>
          </p:cNvPr>
          <p:cNvSpPr>
            <a:spLocks noGrp="1"/>
          </p:cNvSpPr>
          <p:nvPr>
            <p:ph idx="1"/>
          </p:nvPr>
        </p:nvSpPr>
        <p:spPr>
          <a:xfrm>
            <a:off x="6142137" y="963823"/>
            <a:ext cx="7538248" cy="6298346"/>
          </a:xfrm>
        </p:spPr>
        <p:txBody>
          <a:bodyPr>
            <a:normAutofit/>
          </a:bodyPr>
          <a:lstStyle/>
          <a:p>
            <a:r>
              <a:rPr lang="en-US" sz="2800" dirty="0"/>
              <a:t>Education is an organic process, as opposed to linear</a:t>
            </a:r>
          </a:p>
          <a:p>
            <a:r>
              <a:rPr lang="en-US" sz="2800" dirty="0"/>
              <a:t>Education feeds the spirit</a:t>
            </a:r>
          </a:p>
          <a:p>
            <a:r>
              <a:rPr lang="en-US" sz="2800" dirty="0"/>
              <a:t>Fast food model of teaching</a:t>
            </a:r>
          </a:p>
          <a:p>
            <a:pPr marL="0" indent="0">
              <a:buNone/>
            </a:pPr>
            <a:endParaRPr lang="en-US" sz="2800" dirty="0"/>
          </a:p>
          <a:p>
            <a:pPr marL="0" indent="0">
              <a:buNone/>
            </a:pPr>
            <a:r>
              <a:rPr lang="en-US" sz="2800" dirty="0"/>
              <a:t>Get </a:t>
            </a:r>
            <a:r>
              <a:rPr lang="en-US" sz="2800" i="1" dirty="0"/>
              <a:t>more</a:t>
            </a:r>
            <a:r>
              <a:rPr lang="en-US" sz="2800" dirty="0"/>
              <a:t> informed about the issues</a:t>
            </a:r>
          </a:p>
          <a:p>
            <a:pPr marL="0" indent="0">
              <a:buNone/>
            </a:pPr>
            <a:r>
              <a:rPr lang="en-US" sz="2800" dirty="0"/>
              <a:t>Join the conversation </a:t>
            </a:r>
          </a:p>
          <a:p>
            <a:pPr marL="0" indent="0">
              <a:buNone/>
            </a:pPr>
            <a:r>
              <a:rPr lang="en-US" sz="2800" dirty="0"/>
              <a:t>Inspire others; Be a </a:t>
            </a:r>
            <a:r>
              <a:rPr lang="en-US" sz="2800" b="1" dirty="0"/>
              <a:t>mentor</a:t>
            </a:r>
            <a:r>
              <a:rPr lang="en-US" sz="2800" dirty="0"/>
              <a:t>!</a:t>
            </a:r>
          </a:p>
        </p:txBody>
      </p:sp>
    </p:spTree>
    <p:extLst>
      <p:ext uri="{BB962C8B-B14F-4D97-AF65-F5344CB8AC3E}">
        <p14:creationId xmlns:p14="http://schemas.microsoft.com/office/powerpoint/2010/main" val="154230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00DF8-4B27-9C48-A1D4-033BD95207DE}"/>
              </a:ext>
            </a:extLst>
          </p:cNvPr>
          <p:cNvSpPr>
            <a:spLocks noGrp="1"/>
          </p:cNvSpPr>
          <p:nvPr>
            <p:ph type="title"/>
          </p:nvPr>
        </p:nvSpPr>
        <p:spPr>
          <a:xfrm>
            <a:off x="1317087" y="2045431"/>
            <a:ext cx="11996226" cy="2947730"/>
          </a:xfrm>
        </p:spPr>
        <p:txBody>
          <a:bodyPr>
            <a:normAutofit/>
          </a:bodyPr>
          <a:lstStyle/>
          <a:p>
            <a:r>
              <a:rPr lang="en-US" b="1" dirty="0">
                <a:latin typeface="Calibri" panose="020F0502020204030204" pitchFamily="34" charset="0"/>
                <a:cs typeface="Calibri" panose="020F0502020204030204" pitchFamily="34" charset="0"/>
              </a:rPr>
              <a:t>Best Practices in Disability Services: </a:t>
            </a:r>
            <a:br>
              <a:rPr lang="en-US" dirty="0"/>
            </a:br>
            <a:r>
              <a:rPr lang="en-US" dirty="0"/>
              <a:t>An Intersectional Approach to </a:t>
            </a:r>
            <a:br>
              <a:rPr lang="en-US" dirty="0"/>
            </a:br>
            <a:r>
              <a:rPr lang="en-US" dirty="0"/>
              <a:t>Support Marginalized Groups</a:t>
            </a:r>
          </a:p>
        </p:txBody>
      </p:sp>
    </p:spTree>
    <p:extLst>
      <p:ext uri="{BB962C8B-B14F-4D97-AF65-F5344CB8AC3E}">
        <p14:creationId xmlns:p14="http://schemas.microsoft.com/office/powerpoint/2010/main" val="98055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By the Numbers</a:t>
            </a:r>
          </a:p>
        </p:txBody>
      </p:sp>
      <p:sp>
        <p:nvSpPr>
          <p:cNvPr id="12" name="Content Placeholder 11">
            <a:extLst>
              <a:ext uri="{FF2B5EF4-FFF2-40B4-BE49-F238E27FC236}">
                <a16:creationId xmlns:a16="http://schemas.microsoft.com/office/drawing/2014/main" id="{05511EF7-41EB-B24B-BEA0-37824EB04D82}"/>
              </a:ext>
            </a:extLst>
          </p:cNvPr>
          <p:cNvSpPr>
            <a:spLocks noGrp="1"/>
          </p:cNvSpPr>
          <p:nvPr>
            <p:ph idx="1"/>
          </p:nvPr>
        </p:nvSpPr>
        <p:spPr>
          <a:xfrm>
            <a:off x="6142038" y="963613"/>
            <a:ext cx="7539037" cy="3151187"/>
          </a:xfrm>
        </p:spPr>
        <p:txBody>
          <a:bodyPr/>
          <a:lstStyle/>
          <a:p>
            <a:r>
              <a:rPr lang="en-US" dirty="0"/>
              <a:t>“Data from the National Center for Education Statistics indicate that higher education enrollment rates of students with disabilities climbed from 10.9% of all students in 2007–2008 to 19.5% in 2015–2016 (National Center for Education Statistics, 2019; Snyder, de Brey, &amp; </a:t>
            </a:r>
            <a:r>
              <a:rPr lang="en-US" dirty="0" err="1"/>
              <a:t>Dillow</a:t>
            </a:r>
            <a:r>
              <a:rPr lang="en-US" dirty="0"/>
              <a:t>, 2016).”</a:t>
            </a:r>
          </a:p>
          <a:p>
            <a:endParaRPr lang="en-US" dirty="0"/>
          </a:p>
        </p:txBody>
      </p:sp>
      <p:graphicFrame>
        <p:nvGraphicFramePr>
          <p:cNvPr id="15" name="Diagram 14">
            <a:extLst>
              <a:ext uri="{FF2B5EF4-FFF2-40B4-BE49-F238E27FC236}">
                <a16:creationId xmlns:a16="http://schemas.microsoft.com/office/drawing/2014/main" id="{CC5966FE-E961-C247-86B7-19B52B5BADEB}"/>
              </a:ext>
            </a:extLst>
          </p:cNvPr>
          <p:cNvGraphicFramePr/>
          <p:nvPr>
            <p:extLst>
              <p:ext uri="{D42A27DB-BD31-4B8C-83A1-F6EECF244321}">
                <p14:modId xmlns:p14="http://schemas.microsoft.com/office/powerpoint/2010/main" val="2115784233"/>
              </p:ext>
            </p:extLst>
          </p:nvPr>
        </p:nvGraphicFramePr>
        <p:xfrm>
          <a:off x="6501606" y="3276600"/>
          <a:ext cx="68199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367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Transition Factors</a:t>
            </a:r>
          </a:p>
        </p:txBody>
      </p:sp>
      <p:graphicFrame>
        <p:nvGraphicFramePr>
          <p:cNvPr id="28" name="Diagram 27">
            <a:extLst>
              <a:ext uri="{FF2B5EF4-FFF2-40B4-BE49-F238E27FC236}">
                <a16:creationId xmlns:a16="http://schemas.microsoft.com/office/drawing/2014/main" id="{2AE7BF60-F76F-1944-95DE-968F32B0FAD9}"/>
              </a:ext>
            </a:extLst>
          </p:cNvPr>
          <p:cNvGraphicFramePr/>
          <p:nvPr>
            <p:extLst>
              <p:ext uri="{D42A27DB-BD31-4B8C-83A1-F6EECF244321}">
                <p14:modId xmlns:p14="http://schemas.microsoft.com/office/powerpoint/2010/main" val="3665093124"/>
              </p:ext>
            </p:extLst>
          </p:nvPr>
        </p:nvGraphicFramePr>
        <p:xfrm>
          <a:off x="5867400" y="863600"/>
          <a:ext cx="82296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897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381000"/>
            <a:ext cx="9645886" cy="1144340"/>
          </a:xfrm>
        </p:spPr>
        <p:txBody>
          <a:bodyPr vert="horz" wrap="square" lIns="0" tIns="12700" rIns="0" bIns="0" rtlCol="0">
            <a:spAutoFit/>
          </a:bodyPr>
          <a:lstStyle/>
          <a:p>
            <a:r>
              <a:rPr lang="en-US" dirty="0"/>
              <a:t>Best Practices</a:t>
            </a:r>
          </a:p>
        </p:txBody>
      </p:sp>
      <p:graphicFrame>
        <p:nvGraphicFramePr>
          <p:cNvPr id="12" name="Diagram 11">
            <a:extLst>
              <a:ext uri="{FF2B5EF4-FFF2-40B4-BE49-F238E27FC236}">
                <a16:creationId xmlns:a16="http://schemas.microsoft.com/office/drawing/2014/main" id="{645174D2-7ED8-5341-B9F5-6B0BB5CCFCF2}"/>
              </a:ext>
            </a:extLst>
          </p:cNvPr>
          <p:cNvGraphicFramePr/>
          <p:nvPr>
            <p:extLst>
              <p:ext uri="{D42A27DB-BD31-4B8C-83A1-F6EECF244321}">
                <p14:modId xmlns:p14="http://schemas.microsoft.com/office/powerpoint/2010/main" val="2534887241"/>
              </p:ext>
            </p:extLst>
          </p:nvPr>
        </p:nvGraphicFramePr>
        <p:xfrm>
          <a:off x="1276350" y="1524000"/>
          <a:ext cx="120777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003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References</a:t>
            </a:r>
          </a:p>
        </p:txBody>
      </p:sp>
      <p:sp>
        <p:nvSpPr>
          <p:cNvPr id="11" name="Content Placeholder 10">
            <a:extLst>
              <a:ext uri="{FF2B5EF4-FFF2-40B4-BE49-F238E27FC236}">
                <a16:creationId xmlns:a16="http://schemas.microsoft.com/office/drawing/2014/main" id="{FF356F96-4DC7-3A44-ACFE-FA73192D863C}"/>
              </a:ext>
            </a:extLst>
          </p:cNvPr>
          <p:cNvSpPr>
            <a:spLocks noGrp="1"/>
          </p:cNvSpPr>
          <p:nvPr>
            <p:ph idx="1"/>
          </p:nvPr>
        </p:nvSpPr>
        <p:spPr>
          <a:xfrm>
            <a:off x="5765225" y="302497"/>
            <a:ext cx="8292073" cy="7620999"/>
          </a:xfrm>
        </p:spPr>
        <p:txBody>
          <a:bodyPr>
            <a:normAutofit fontScale="85000" lnSpcReduction="20000"/>
          </a:bodyPr>
          <a:lstStyle/>
          <a:p>
            <a:r>
              <a:rPr lang="en-US" sz="1600" dirty="0"/>
              <a:t>Cole, E. R. (2008). Coalitions as a model for intersectionality: From practice to theory. </a:t>
            </a:r>
            <a:r>
              <a:rPr lang="en-US" sz="1600" i="1" dirty="0"/>
              <a:t>Sex Roles: A Journal of Research</a:t>
            </a:r>
            <a:r>
              <a:rPr lang="en-US" sz="1600" dirty="0"/>
              <a:t>, </a:t>
            </a:r>
            <a:r>
              <a:rPr lang="en-US" sz="1600" i="1" dirty="0"/>
              <a:t>59</a:t>
            </a:r>
            <a:r>
              <a:rPr lang="en-US" sz="1600" dirty="0"/>
              <a:t>(5–6), 443–453. </a:t>
            </a:r>
          </a:p>
          <a:p>
            <a:r>
              <a:rPr lang="en-US" sz="1600" dirty="0"/>
              <a:t>Collins, P.H. (2019). Intersectionality as critical social theory. Durham: Duke University Press. </a:t>
            </a:r>
            <a:r>
              <a:rPr lang="en-US" sz="1600" u="sng" dirty="0">
                <a:hlinkClick r:id="rId3"/>
              </a:rPr>
              <a:t>https://www.dukeupress.edu/Assets/PubMaterials/978-1-4780-0646-6_601.pdf</a:t>
            </a:r>
            <a:endParaRPr lang="en-US" sz="1600" u="sng" dirty="0"/>
          </a:p>
          <a:p>
            <a:r>
              <a:rPr lang="en-US" sz="1600" dirty="0"/>
              <a:t>Collins, P.H. &amp; Bilge, S. (2016). </a:t>
            </a:r>
            <a:r>
              <a:rPr lang="en-US" sz="1600" i="1" dirty="0"/>
              <a:t>Intersectionality</a:t>
            </a:r>
            <a:r>
              <a:rPr lang="en-US" sz="1600" dirty="0"/>
              <a:t>. Polity Press.</a:t>
            </a:r>
            <a:endParaRPr lang="en-US" sz="1600" u="sng" dirty="0"/>
          </a:p>
          <a:p>
            <a:r>
              <a:rPr lang="en-US" sz="1600" dirty="0"/>
              <a:t>Combahee River Collective  </a:t>
            </a:r>
            <a:r>
              <a:rPr lang="en-US" sz="1600" dirty="0">
                <a:hlinkClick r:id="rId4"/>
              </a:rPr>
              <a:t>https://combaheerivercollective.weebly.com/</a:t>
            </a:r>
            <a:r>
              <a:rPr lang="en-US" sz="1600" dirty="0"/>
              <a:t> </a:t>
            </a:r>
          </a:p>
          <a:p>
            <a:r>
              <a:rPr lang="en-US" sz="1600" dirty="0"/>
              <a:t>Cooper, A. J. (2017). </a:t>
            </a:r>
            <a:r>
              <a:rPr lang="en-US" sz="1600" i="1" dirty="0"/>
              <a:t>A voice from the South: By a Black woman of the South</a:t>
            </a:r>
            <a:r>
              <a:rPr lang="en-US" sz="1600" dirty="0"/>
              <a:t>. University of North Carolina at Chapel Hill Library.</a:t>
            </a:r>
          </a:p>
          <a:p>
            <a:r>
              <a:rPr lang="en-US" sz="1600" dirty="0"/>
              <a:t>Crenshaw, K. (2005). Mapping the margins: Intersectionality, identity politics, and violence against women of color. In R.K. Bergen, J. L. </a:t>
            </a:r>
            <a:r>
              <a:rPr lang="en-US" sz="1600" dirty="0" err="1"/>
              <a:t>Edleson</a:t>
            </a:r>
            <a:r>
              <a:rPr lang="en-US" sz="1600" dirty="0"/>
              <a:t>, C. M. </a:t>
            </a:r>
            <a:r>
              <a:rPr lang="en-US" sz="1600" dirty="0" err="1"/>
              <a:t>Renzetti</a:t>
            </a:r>
            <a:r>
              <a:rPr lang="en-US" sz="1600" dirty="0"/>
              <a:t> (Eds.), </a:t>
            </a:r>
            <a:r>
              <a:rPr lang="en-US" sz="1600" i="1" dirty="0"/>
              <a:t>Violence against women: Classic papers.</a:t>
            </a:r>
            <a:r>
              <a:rPr lang="en-US" sz="1600" dirty="0"/>
              <a:t> (pp. 282–313). Pearson Education.  </a:t>
            </a:r>
          </a:p>
          <a:p>
            <a:r>
              <a:rPr lang="en-US" sz="1600" dirty="0"/>
              <a:t>Davis, A. (2016). </a:t>
            </a:r>
            <a:r>
              <a:rPr lang="en-US" sz="1600" i="1" dirty="0"/>
              <a:t>Freedom is a constant struggle: Ferguson, Palestine, and the foundations of a movement</a:t>
            </a:r>
            <a:r>
              <a:rPr lang="en-US" sz="1600" dirty="0"/>
              <a:t>. Haymarket Books.</a:t>
            </a:r>
          </a:p>
          <a:p>
            <a:r>
              <a:rPr lang="en-US" sz="1600" dirty="0" err="1"/>
              <a:t>Heumann</a:t>
            </a:r>
            <a:r>
              <a:rPr lang="en-US" sz="1600" dirty="0"/>
              <a:t>, J. E. (2020). </a:t>
            </a:r>
            <a:r>
              <a:rPr lang="en-US" sz="1600" i="1" dirty="0"/>
              <a:t>Being </a:t>
            </a:r>
            <a:r>
              <a:rPr lang="en-US" sz="1600" i="1" dirty="0" err="1"/>
              <a:t>Heumann</a:t>
            </a:r>
            <a:r>
              <a:rPr lang="en-US" sz="1600" i="1" dirty="0"/>
              <a:t>: An unrepentant memoir of a disability rights activist</a:t>
            </a:r>
            <a:r>
              <a:rPr lang="en-US" sz="1600" dirty="0"/>
              <a:t>.  Beacon Press.</a:t>
            </a:r>
          </a:p>
          <a:p>
            <a:r>
              <a:rPr lang="en-US" sz="1600" dirty="0"/>
              <a:t>Hooks, b. (1994). </a:t>
            </a:r>
            <a:r>
              <a:rPr lang="en-US" sz="1600" i="1" dirty="0"/>
              <a:t>Teaching to transgress: Education as the practice of freedom</a:t>
            </a:r>
            <a:r>
              <a:rPr lang="en-US" sz="1600" dirty="0"/>
              <a:t>. Routledge.</a:t>
            </a:r>
          </a:p>
          <a:p>
            <a:r>
              <a:rPr lang="en-US" sz="1600" dirty="0"/>
              <a:t>National Center for Special Education Research:  Institute of Education Sciences (2011). </a:t>
            </a:r>
            <a:r>
              <a:rPr lang="en-US" sz="1600" i="1" dirty="0"/>
              <a:t>The post-high school outcomes of young adults with disabilities up to 8 years after high school:  A report from the National Longitudinal Transition Study-2 (NLTS2).</a:t>
            </a:r>
          </a:p>
          <a:p>
            <a:r>
              <a:rPr lang="en-US" sz="1600" dirty="0"/>
              <a:t>Newman, L.A., </a:t>
            </a:r>
            <a:r>
              <a:rPr lang="en-US" sz="1600" dirty="0" err="1"/>
              <a:t>Madus</a:t>
            </a:r>
            <a:r>
              <a:rPr lang="en-US" sz="1600" dirty="0"/>
              <a:t>, J.W., Lalor, A.R., </a:t>
            </a:r>
            <a:r>
              <a:rPr lang="en-US" sz="1600" dirty="0" err="1"/>
              <a:t>Javitz</a:t>
            </a:r>
            <a:r>
              <a:rPr lang="en-US" sz="1600" dirty="0"/>
              <a:t>, H.S. (2020, February 3). Effect of accessing supports on higher education persistence of students with disabilities. </a:t>
            </a:r>
            <a:r>
              <a:rPr lang="en-US" sz="1600" i="1" dirty="0"/>
              <a:t>Journal of Diversity in Higher Education. </a:t>
            </a:r>
            <a:r>
              <a:rPr lang="en-US" sz="1600" dirty="0"/>
              <a:t>Advance online publication. </a:t>
            </a:r>
            <a:r>
              <a:rPr lang="en-US" sz="1600" dirty="0">
                <a:effectLst/>
                <a:latin typeface="Arial" panose="020B0604020202020204" pitchFamily="34" charset="0"/>
              </a:rPr>
              <a:t>. </a:t>
            </a:r>
            <a:r>
              <a:rPr lang="en-US" sz="1600" dirty="0">
                <a:effectLst/>
                <a:latin typeface="Arial" panose="020B0604020202020204" pitchFamily="34" charset="0"/>
                <a:hlinkClick r:id="rId5"/>
              </a:rPr>
              <a:t>http://dx.doi.org/10.1037/dhe0000170</a:t>
            </a:r>
            <a:r>
              <a:rPr lang="en-US" sz="1600" dirty="0">
                <a:effectLst/>
                <a:latin typeface="Arial" panose="020B0604020202020204" pitchFamily="34" charset="0"/>
              </a:rPr>
              <a:t> </a:t>
            </a:r>
            <a:endParaRPr lang="en-US" sz="1600" dirty="0"/>
          </a:p>
          <a:p>
            <a:pPr marR="5080" algn="just"/>
            <a:r>
              <a:rPr lang="en-US" sz="1600" dirty="0"/>
              <a:t>Seymour, E. &amp; Hewitt, N. (1997). </a:t>
            </a:r>
            <a:r>
              <a:rPr lang="en-US" sz="1600" i="1" dirty="0"/>
              <a:t>Talking about Leaving: Why Undergraduates Leave the Sciences</a:t>
            </a:r>
            <a:r>
              <a:rPr lang="en-US" sz="1600" dirty="0"/>
              <a:t>. Westview Press.</a:t>
            </a:r>
          </a:p>
          <a:p>
            <a:pPr marR="5080" algn="just"/>
            <a:r>
              <a:rPr lang="en-US" sz="1600" dirty="0"/>
              <a:t>Seymour, E., et. Al. (2020). Talking about Leaving Revisited: Persistence, Relocation, and Loss in Undergraduate STEM Education. Springer.</a:t>
            </a:r>
          </a:p>
        </p:txBody>
      </p:sp>
    </p:spTree>
    <p:extLst>
      <p:ext uri="{BB962C8B-B14F-4D97-AF65-F5344CB8AC3E}">
        <p14:creationId xmlns:p14="http://schemas.microsoft.com/office/powerpoint/2010/main" val="220598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381000"/>
            <a:ext cx="9645886" cy="1144340"/>
          </a:xfrm>
        </p:spPr>
        <p:txBody>
          <a:bodyPr vert="horz" wrap="square" lIns="0" tIns="12700" rIns="0" bIns="0" rtlCol="0">
            <a:spAutoFit/>
          </a:bodyPr>
          <a:lstStyle/>
          <a:p>
            <a:r>
              <a:rPr lang="en-US" dirty="0"/>
              <a:t>Scenarios</a:t>
            </a:r>
          </a:p>
        </p:txBody>
      </p:sp>
      <p:graphicFrame>
        <p:nvGraphicFramePr>
          <p:cNvPr id="19" name="Content Placeholder 6">
            <a:extLst>
              <a:ext uri="{FF2B5EF4-FFF2-40B4-BE49-F238E27FC236}">
                <a16:creationId xmlns:a16="http://schemas.microsoft.com/office/drawing/2014/main" id="{2E075C23-B385-42CE-B94D-4E4D4930A6C8}"/>
              </a:ext>
            </a:extLst>
          </p:cNvPr>
          <p:cNvGraphicFramePr>
            <a:graphicFrameLocks/>
          </p:cNvGraphicFramePr>
          <p:nvPr>
            <p:extLst>
              <p:ext uri="{D42A27DB-BD31-4B8C-83A1-F6EECF244321}">
                <p14:modId xmlns:p14="http://schemas.microsoft.com/office/powerpoint/2010/main" val="1397405612"/>
              </p:ext>
            </p:extLst>
          </p:nvPr>
        </p:nvGraphicFramePr>
        <p:xfrm>
          <a:off x="600392" y="2209800"/>
          <a:ext cx="13429615"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265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2484250" y="381000"/>
            <a:ext cx="9645886" cy="1144340"/>
          </a:xfrm>
        </p:spPr>
        <p:txBody>
          <a:bodyPr vert="horz" wrap="square" lIns="0" tIns="12700" rIns="0" bIns="0" rtlCol="0">
            <a:spAutoFit/>
          </a:bodyPr>
          <a:lstStyle/>
          <a:p>
            <a:r>
              <a:rPr lang="en-US" dirty="0"/>
              <a:t>Scenarios</a:t>
            </a:r>
          </a:p>
        </p:txBody>
      </p:sp>
      <p:graphicFrame>
        <p:nvGraphicFramePr>
          <p:cNvPr id="19" name="Content Placeholder 6">
            <a:extLst>
              <a:ext uri="{FF2B5EF4-FFF2-40B4-BE49-F238E27FC236}">
                <a16:creationId xmlns:a16="http://schemas.microsoft.com/office/drawing/2014/main" id="{2E075C23-B385-42CE-B94D-4E4D4930A6C8}"/>
              </a:ext>
            </a:extLst>
          </p:cNvPr>
          <p:cNvGraphicFramePr>
            <a:graphicFrameLocks/>
          </p:cNvGraphicFramePr>
          <p:nvPr>
            <p:extLst>
              <p:ext uri="{D42A27DB-BD31-4B8C-83A1-F6EECF244321}">
                <p14:modId xmlns:p14="http://schemas.microsoft.com/office/powerpoint/2010/main" val="1312061121"/>
              </p:ext>
            </p:extLst>
          </p:nvPr>
        </p:nvGraphicFramePr>
        <p:xfrm>
          <a:off x="600392" y="2209800"/>
          <a:ext cx="13429615"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49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4013059" y="228600"/>
            <a:ext cx="6588269" cy="2027268"/>
          </a:xfrm>
          <a:prstGeom prst="rect">
            <a:avLst/>
          </a:prstGeom>
        </p:spPr>
        <p:txBody>
          <a:bodyPr vert="horz" wrap="square" lIns="0" tIns="12700" rIns="0" bIns="0" rtlCol="0">
            <a:spAutoFit/>
          </a:bodyPr>
          <a:lstStyle/>
          <a:p>
            <a:pPr marL="12700">
              <a:lnSpc>
                <a:spcPct val="100000"/>
              </a:lnSpc>
              <a:spcBef>
                <a:spcPts val="100"/>
              </a:spcBef>
            </a:pPr>
            <a:r>
              <a:rPr lang="en-US" spc="-5" dirty="0"/>
              <a:t>Intersectionality </a:t>
            </a:r>
            <a:endParaRPr spc="-5" dirty="0"/>
          </a:p>
        </p:txBody>
      </p:sp>
      <p:sp>
        <p:nvSpPr>
          <p:cNvPr id="9" name="Text Placeholder 8">
            <a:extLst>
              <a:ext uri="{FF2B5EF4-FFF2-40B4-BE49-F238E27FC236}">
                <a16:creationId xmlns:a16="http://schemas.microsoft.com/office/drawing/2014/main" id="{0A2F445D-1E84-4247-9A0F-44C9B5A42D65}"/>
              </a:ext>
            </a:extLst>
          </p:cNvPr>
          <p:cNvSpPr>
            <a:spLocks noGrp="1"/>
          </p:cNvSpPr>
          <p:nvPr>
            <p:ph type="body" idx="1"/>
          </p:nvPr>
        </p:nvSpPr>
        <p:spPr>
          <a:xfrm>
            <a:off x="4584767" y="2841067"/>
            <a:ext cx="5444850" cy="3109211"/>
          </a:xfrm>
        </p:spPr>
        <p:txBody>
          <a:bodyPr>
            <a:normAutofit fontScale="92500"/>
          </a:bodyPr>
          <a:lstStyle/>
          <a:p>
            <a:r>
              <a:rPr lang="en-US" sz="3200" dirty="0"/>
              <a:t>Intersectionality is an approach that </a:t>
            </a:r>
            <a:r>
              <a:rPr lang="en-US" sz="3200" i="1" dirty="0"/>
              <a:t>simultaneously</a:t>
            </a:r>
            <a:r>
              <a:rPr lang="en-US" sz="3200" dirty="0"/>
              <a:t> analyzes the effects of multiple categories of social group membership. </a:t>
            </a:r>
            <a:r>
              <a:rPr lang="en-US" sz="1800" dirty="0"/>
              <a:t>(Cole, 2008)</a:t>
            </a:r>
            <a:endParaRPr lang="en-US" sz="1800" dirty="0">
              <a:latin typeface="Helvetica"/>
              <a:cs typeface="Helvetica"/>
            </a:endParaRPr>
          </a:p>
        </p:txBody>
      </p:sp>
    </p:spTree>
    <p:extLst>
      <p:ext uri="{BB962C8B-B14F-4D97-AF65-F5344CB8AC3E}">
        <p14:creationId xmlns:p14="http://schemas.microsoft.com/office/powerpoint/2010/main" val="313748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dirty="0"/>
              <a:t>Intersecting Points of Oppression</a:t>
            </a:r>
            <a:endParaRPr spc="-5" dirty="0"/>
          </a:p>
        </p:txBody>
      </p:sp>
      <p:sp>
        <p:nvSpPr>
          <p:cNvPr id="9" name="Content Placeholder 8">
            <a:extLst>
              <a:ext uri="{FF2B5EF4-FFF2-40B4-BE49-F238E27FC236}">
                <a16:creationId xmlns:a16="http://schemas.microsoft.com/office/drawing/2014/main" id="{DB4D9529-6FC1-264A-93D4-820D2F8DD707}"/>
              </a:ext>
            </a:extLst>
          </p:cNvPr>
          <p:cNvSpPr>
            <a:spLocks noGrp="1"/>
          </p:cNvSpPr>
          <p:nvPr>
            <p:ph idx="1"/>
          </p:nvPr>
        </p:nvSpPr>
        <p:spPr/>
        <p:txBody>
          <a:bodyPr>
            <a:normAutofit/>
          </a:bodyPr>
          <a:lstStyle/>
          <a:p>
            <a:pPr marL="0" indent="0">
              <a:buNone/>
            </a:pPr>
            <a:r>
              <a:rPr lang="en-US" sz="3200" dirty="0"/>
              <a:t>Multiple marginalized identities do not simply </a:t>
            </a:r>
            <a:r>
              <a:rPr lang="en-US" sz="3200" i="1" dirty="0"/>
              <a:t>sum</a:t>
            </a:r>
            <a:r>
              <a:rPr lang="en-US" sz="3200" dirty="0"/>
              <a:t> the total degree of oppression, but rather </a:t>
            </a:r>
            <a:r>
              <a:rPr lang="en-US" sz="3200" i="1" dirty="0"/>
              <a:t>multiply</a:t>
            </a:r>
            <a:r>
              <a:rPr lang="en-US" sz="3200" dirty="0"/>
              <a:t> it. </a:t>
            </a:r>
          </a:p>
        </p:txBody>
      </p:sp>
    </p:spTree>
    <p:extLst>
      <p:ext uri="{BB962C8B-B14F-4D97-AF65-F5344CB8AC3E}">
        <p14:creationId xmlns:p14="http://schemas.microsoft.com/office/powerpoint/2010/main" val="250652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5" dirty="0"/>
              <a:t>Overlapping and Intersecting Identities</a:t>
            </a:r>
            <a:endParaRPr spc="-5" dirty="0"/>
          </a:p>
        </p:txBody>
      </p:sp>
      <p:graphicFrame>
        <p:nvGraphicFramePr>
          <p:cNvPr id="9" name="Diagram 8">
            <a:extLst>
              <a:ext uri="{FF2B5EF4-FFF2-40B4-BE49-F238E27FC236}">
                <a16:creationId xmlns:a16="http://schemas.microsoft.com/office/drawing/2014/main" id="{326ECF3B-A17F-4772-A814-B605D20F8D49}"/>
              </a:ext>
            </a:extLst>
          </p:cNvPr>
          <p:cNvGraphicFramePr/>
          <p:nvPr>
            <p:extLst>
              <p:ext uri="{D42A27DB-BD31-4B8C-83A1-F6EECF244321}">
                <p14:modId xmlns:p14="http://schemas.microsoft.com/office/powerpoint/2010/main" val="3260267976"/>
              </p:ext>
            </p:extLst>
          </p:nvPr>
        </p:nvGraphicFramePr>
        <p:xfrm>
          <a:off x="5771644" y="1066800"/>
          <a:ext cx="8229600" cy="650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val 14">
            <a:extLst>
              <a:ext uri="{FF2B5EF4-FFF2-40B4-BE49-F238E27FC236}">
                <a16:creationId xmlns:a16="http://schemas.microsoft.com/office/drawing/2014/main" id="{C0701166-1819-4F77-A4C5-6B25817FE90B}"/>
              </a:ext>
            </a:extLst>
          </p:cNvPr>
          <p:cNvSpPr/>
          <p:nvPr/>
        </p:nvSpPr>
        <p:spPr>
          <a:xfrm>
            <a:off x="8364890" y="4648200"/>
            <a:ext cx="1968422" cy="1981200"/>
          </a:xfrm>
          <a:prstGeom prst="ellipse">
            <a:avLst/>
          </a:prstGeom>
          <a:solidFill>
            <a:schemeClr val="accent5">
              <a:alpha val="50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dirty="0"/>
          </a:p>
          <a:p>
            <a:endParaRPr lang="en-US" dirty="0"/>
          </a:p>
          <a:p>
            <a:pPr algn="ctr"/>
            <a:r>
              <a:rPr lang="en-US" sz="1700" b="1" dirty="0"/>
              <a:t>Race</a:t>
            </a:r>
          </a:p>
          <a:p>
            <a:endParaRPr lang="en-US" dirty="0"/>
          </a:p>
        </p:txBody>
      </p:sp>
    </p:spTree>
    <p:extLst>
      <p:ext uri="{BB962C8B-B14F-4D97-AF65-F5344CB8AC3E}">
        <p14:creationId xmlns:p14="http://schemas.microsoft.com/office/powerpoint/2010/main" val="402096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1066358" y="2819910"/>
            <a:ext cx="4198775" cy="2947730"/>
          </a:xfrm>
        </p:spPr>
        <p:txBody>
          <a:bodyPr vert="horz" wrap="square" lIns="0" tIns="12700" rIns="0" bIns="0" rtlCol="0">
            <a:spAutoFit/>
          </a:bodyPr>
          <a:lstStyle/>
          <a:p>
            <a:r>
              <a:rPr lang="en-US" dirty="0"/>
              <a:t>Why is intersectionality important?</a:t>
            </a:r>
          </a:p>
        </p:txBody>
      </p:sp>
      <p:sp>
        <p:nvSpPr>
          <p:cNvPr id="9" name="Content Placeholder 8">
            <a:extLst>
              <a:ext uri="{FF2B5EF4-FFF2-40B4-BE49-F238E27FC236}">
                <a16:creationId xmlns:a16="http://schemas.microsoft.com/office/drawing/2014/main" id="{3837DA72-E3E9-3444-A1F5-72278354EA36}"/>
              </a:ext>
            </a:extLst>
          </p:cNvPr>
          <p:cNvSpPr>
            <a:spLocks noGrp="1"/>
          </p:cNvSpPr>
          <p:nvPr>
            <p:ph idx="1"/>
          </p:nvPr>
        </p:nvSpPr>
        <p:spPr>
          <a:xfrm>
            <a:off x="6142137" y="963823"/>
            <a:ext cx="7538248" cy="6298346"/>
          </a:xfrm>
        </p:spPr>
        <p:txBody>
          <a:bodyPr>
            <a:normAutofit/>
          </a:bodyPr>
          <a:lstStyle/>
          <a:p>
            <a:r>
              <a:rPr lang="en-US" sz="2800" dirty="0"/>
              <a:t>It provides a framework for the analysis of systemic, structural, political, and economic oppression.</a:t>
            </a:r>
          </a:p>
          <a:p>
            <a:endParaRPr lang="en-US" sz="2800" dirty="0"/>
          </a:p>
          <a:p>
            <a:r>
              <a:rPr lang="en-US" sz="2800" dirty="0"/>
              <a:t>Unless solutions to injustice, inequality, and inequity consider the implications of intersectionality the solutions will be ineffective – and they will suffer from ‘intersectional blindness.’</a:t>
            </a:r>
          </a:p>
        </p:txBody>
      </p:sp>
    </p:spTree>
    <p:extLst>
      <p:ext uri="{BB962C8B-B14F-4D97-AF65-F5344CB8AC3E}">
        <p14:creationId xmlns:p14="http://schemas.microsoft.com/office/powerpoint/2010/main" val="72650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ctrTitle"/>
          </p:nvPr>
        </p:nvSpPr>
        <p:spPr>
          <a:xfrm>
            <a:off x="2111375" y="1591771"/>
            <a:ext cx="10415588" cy="694229"/>
          </a:xfrm>
        </p:spPr>
        <p:txBody>
          <a:bodyPr vert="horz" wrap="square" lIns="0" tIns="12700" rIns="0" bIns="0" rtlCol="0">
            <a:spAutoFit/>
          </a:bodyPr>
          <a:lstStyle/>
          <a:p>
            <a:r>
              <a:rPr lang="en-US" sz="5400" dirty="0"/>
              <a:t>Intersectional Struggles</a:t>
            </a:r>
          </a:p>
        </p:txBody>
      </p:sp>
      <p:sp>
        <p:nvSpPr>
          <p:cNvPr id="12" name="Subtitle 11">
            <a:extLst>
              <a:ext uri="{FF2B5EF4-FFF2-40B4-BE49-F238E27FC236}">
                <a16:creationId xmlns:a16="http://schemas.microsoft.com/office/drawing/2014/main" id="{5B513791-9EA8-6547-BF95-5E32D35CE2A5}"/>
              </a:ext>
            </a:extLst>
          </p:cNvPr>
          <p:cNvSpPr>
            <a:spLocks noGrp="1"/>
          </p:cNvSpPr>
          <p:nvPr>
            <p:ph type="subTitle" idx="1"/>
          </p:nvPr>
        </p:nvSpPr>
        <p:spPr>
          <a:xfrm>
            <a:off x="3014269" y="2840883"/>
            <a:ext cx="8601745" cy="3107458"/>
          </a:xfrm>
        </p:spPr>
        <p:txBody>
          <a:bodyPr>
            <a:normAutofit fontScale="92500" lnSpcReduction="10000"/>
          </a:bodyPr>
          <a:lstStyle/>
          <a:p>
            <a:pPr marL="12700" marR="5080">
              <a:spcBef>
                <a:spcPts val="100"/>
              </a:spcBef>
            </a:pPr>
            <a:r>
              <a:rPr lang="en-US" sz="3200" dirty="0"/>
              <a:t>“There were those of us who by virtue of our experience. . . recognized that we had to figure out a way to bring these issues [race, gender, sexuality, imperialism, class, etc.] together.  They weren’t separate in our bodies, but also they are not separate in terms of struggles.” </a:t>
            </a:r>
            <a:r>
              <a:rPr lang="en-US" sz="1800" dirty="0"/>
              <a:t>– Angela Davis (</a:t>
            </a:r>
            <a:r>
              <a:rPr lang="en-US" sz="1800" i="1" dirty="0"/>
              <a:t>Freedom is a Constant Struggle</a:t>
            </a:r>
            <a:r>
              <a:rPr lang="en-US" sz="1800" dirty="0"/>
              <a:t>, 2015)</a:t>
            </a:r>
          </a:p>
        </p:txBody>
      </p:sp>
    </p:spTree>
    <p:extLst>
      <p:ext uri="{BB962C8B-B14F-4D97-AF65-F5344CB8AC3E}">
        <p14:creationId xmlns:p14="http://schemas.microsoft.com/office/powerpoint/2010/main" val="283065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8704" y="466603"/>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67" y="651992"/>
                </a:lnTo>
                <a:lnTo>
                  <a:pt x="182587" y="0"/>
                </a:lnTo>
                <a:close/>
              </a:path>
            </a:pathLst>
          </a:custGeom>
          <a:solidFill>
            <a:srgbClr val="211D1E"/>
          </a:solidFill>
        </p:spPr>
        <p:txBody>
          <a:bodyPr wrap="square" lIns="0" tIns="0" rIns="0" bIns="0" rtlCol="0"/>
          <a:lstStyle/>
          <a:p>
            <a:endParaRPr/>
          </a:p>
        </p:txBody>
      </p:sp>
      <p:sp>
        <p:nvSpPr>
          <p:cNvPr id="3" name="object 3"/>
          <p:cNvSpPr/>
          <p:nvPr/>
        </p:nvSpPr>
        <p:spPr>
          <a:xfrm>
            <a:off x="878807" y="470531"/>
            <a:ext cx="811530" cy="1283970"/>
          </a:xfrm>
          <a:custGeom>
            <a:avLst/>
            <a:gdLst/>
            <a:ahLst/>
            <a:cxnLst/>
            <a:rect l="l" t="t" r="r" b="b"/>
            <a:pathLst>
              <a:path w="811530" h="1283970">
                <a:moveTo>
                  <a:pt x="181432" y="0"/>
                </a:moveTo>
                <a:lnTo>
                  <a:pt x="482" y="186588"/>
                </a:lnTo>
                <a:lnTo>
                  <a:pt x="282531" y="493016"/>
                </a:lnTo>
                <a:lnTo>
                  <a:pt x="376497" y="689959"/>
                </a:lnTo>
                <a:lnTo>
                  <a:pt x="282335" y="862737"/>
                </a:lnTo>
                <a:lnTo>
                  <a:pt x="0" y="1096670"/>
                </a:lnTo>
                <a:lnTo>
                  <a:pt x="180746" y="1283449"/>
                </a:lnTo>
                <a:lnTo>
                  <a:pt x="811149" y="647903"/>
                </a:lnTo>
                <a:lnTo>
                  <a:pt x="181432" y="0"/>
                </a:lnTo>
                <a:close/>
              </a:path>
            </a:pathLst>
          </a:custGeom>
          <a:solidFill>
            <a:srgbClr val="1D3462"/>
          </a:solidFill>
        </p:spPr>
        <p:txBody>
          <a:bodyPr wrap="square" lIns="0" tIns="0" rIns="0" bIns="0" rtlCol="0"/>
          <a:lstStyle/>
          <a:p>
            <a:endParaRPr/>
          </a:p>
        </p:txBody>
      </p:sp>
      <p:sp>
        <p:nvSpPr>
          <p:cNvPr id="4" name="object 4"/>
          <p:cNvSpPr/>
          <p:nvPr/>
        </p:nvSpPr>
        <p:spPr>
          <a:xfrm>
            <a:off x="607927" y="470382"/>
            <a:ext cx="811530" cy="1283970"/>
          </a:xfrm>
          <a:custGeom>
            <a:avLst/>
            <a:gdLst/>
            <a:ahLst/>
            <a:cxnLst/>
            <a:rect l="l" t="t" r="r" b="b"/>
            <a:pathLst>
              <a:path w="811530" h="1283970">
                <a:moveTo>
                  <a:pt x="181432" y="0"/>
                </a:moveTo>
                <a:lnTo>
                  <a:pt x="482" y="186588"/>
                </a:lnTo>
                <a:lnTo>
                  <a:pt x="282531" y="493016"/>
                </a:lnTo>
                <a:lnTo>
                  <a:pt x="376497" y="689960"/>
                </a:lnTo>
                <a:lnTo>
                  <a:pt x="282335" y="862742"/>
                </a:lnTo>
                <a:lnTo>
                  <a:pt x="0" y="1096683"/>
                </a:lnTo>
                <a:lnTo>
                  <a:pt x="180733" y="1283462"/>
                </a:lnTo>
                <a:lnTo>
                  <a:pt x="811149" y="647903"/>
                </a:lnTo>
                <a:lnTo>
                  <a:pt x="181432" y="0"/>
                </a:lnTo>
                <a:close/>
              </a:path>
            </a:pathLst>
          </a:custGeom>
          <a:solidFill>
            <a:srgbClr val="1E77B9"/>
          </a:solidFill>
        </p:spPr>
        <p:txBody>
          <a:bodyPr wrap="square" lIns="0" tIns="0" rIns="0" bIns="0" rtlCol="0"/>
          <a:lstStyle/>
          <a:p>
            <a:endParaRPr/>
          </a:p>
        </p:txBody>
      </p:sp>
      <p:sp>
        <p:nvSpPr>
          <p:cNvPr id="5" name="object 5"/>
          <p:cNvSpPr/>
          <p:nvPr/>
        </p:nvSpPr>
        <p:spPr>
          <a:xfrm>
            <a:off x="290501" y="469952"/>
            <a:ext cx="816610" cy="1291590"/>
          </a:xfrm>
          <a:custGeom>
            <a:avLst/>
            <a:gdLst/>
            <a:ahLst/>
            <a:cxnLst/>
            <a:rect l="l" t="t" r="r" b="b"/>
            <a:pathLst>
              <a:path w="816610" h="1291589">
                <a:moveTo>
                  <a:pt x="182587" y="0"/>
                </a:moveTo>
                <a:lnTo>
                  <a:pt x="495" y="187769"/>
                </a:lnTo>
                <a:lnTo>
                  <a:pt x="284323" y="496137"/>
                </a:lnTo>
                <a:lnTo>
                  <a:pt x="378880" y="694326"/>
                </a:lnTo>
                <a:lnTo>
                  <a:pt x="284121" y="868195"/>
                </a:lnTo>
                <a:lnTo>
                  <a:pt x="0" y="1103604"/>
                </a:lnTo>
                <a:lnTo>
                  <a:pt x="181889" y="1291564"/>
                </a:lnTo>
                <a:lnTo>
                  <a:pt x="816279" y="651992"/>
                </a:lnTo>
                <a:lnTo>
                  <a:pt x="182587" y="0"/>
                </a:lnTo>
                <a:close/>
              </a:path>
            </a:pathLst>
          </a:custGeom>
          <a:solidFill>
            <a:srgbClr val="211D1E"/>
          </a:solidFill>
        </p:spPr>
        <p:txBody>
          <a:bodyPr wrap="square" lIns="0" tIns="0" rIns="0" bIns="0" rtlCol="0"/>
          <a:lstStyle/>
          <a:p>
            <a:endParaRPr/>
          </a:p>
        </p:txBody>
      </p:sp>
      <p:sp>
        <p:nvSpPr>
          <p:cNvPr id="6" name="object 6"/>
          <p:cNvSpPr/>
          <p:nvPr/>
        </p:nvSpPr>
        <p:spPr>
          <a:xfrm>
            <a:off x="50601" y="473880"/>
            <a:ext cx="811530" cy="1283970"/>
          </a:xfrm>
          <a:custGeom>
            <a:avLst/>
            <a:gdLst/>
            <a:ahLst/>
            <a:cxnLst/>
            <a:rect l="l" t="t" r="r" b="b"/>
            <a:pathLst>
              <a:path w="811530" h="1283970">
                <a:moveTo>
                  <a:pt x="181444" y="0"/>
                </a:moveTo>
                <a:lnTo>
                  <a:pt x="495" y="186588"/>
                </a:lnTo>
                <a:lnTo>
                  <a:pt x="282537" y="493016"/>
                </a:lnTo>
                <a:lnTo>
                  <a:pt x="376499" y="689959"/>
                </a:lnTo>
                <a:lnTo>
                  <a:pt x="282335" y="862737"/>
                </a:lnTo>
                <a:lnTo>
                  <a:pt x="0" y="1096670"/>
                </a:lnTo>
                <a:lnTo>
                  <a:pt x="180746" y="1283449"/>
                </a:lnTo>
                <a:lnTo>
                  <a:pt x="811149" y="647903"/>
                </a:lnTo>
                <a:lnTo>
                  <a:pt x="181444" y="0"/>
                </a:lnTo>
                <a:close/>
              </a:path>
            </a:pathLst>
          </a:custGeom>
          <a:solidFill>
            <a:srgbClr val="1D3462"/>
          </a:solidFill>
        </p:spPr>
        <p:txBody>
          <a:bodyPr wrap="square" lIns="0" tIns="0" rIns="0" bIns="0" rtlCol="0"/>
          <a:lstStyle/>
          <a:p>
            <a:endParaRPr/>
          </a:p>
        </p:txBody>
      </p:sp>
      <p:sp>
        <p:nvSpPr>
          <p:cNvPr id="7" name="object 7"/>
          <p:cNvSpPr/>
          <p:nvPr/>
        </p:nvSpPr>
        <p:spPr>
          <a:xfrm>
            <a:off x="0" y="513697"/>
            <a:ext cx="591185" cy="1203960"/>
          </a:xfrm>
          <a:custGeom>
            <a:avLst/>
            <a:gdLst/>
            <a:ahLst/>
            <a:cxnLst/>
            <a:rect l="l" t="t" r="r" b="b"/>
            <a:pathLst>
              <a:path w="591185" h="1203960">
                <a:moveTo>
                  <a:pt x="0" y="0"/>
                </a:moveTo>
                <a:lnTo>
                  <a:pt x="0" y="385414"/>
                </a:lnTo>
                <a:lnTo>
                  <a:pt x="62255" y="453050"/>
                </a:lnTo>
                <a:lnTo>
                  <a:pt x="156221" y="649994"/>
                </a:lnTo>
                <a:lnTo>
                  <a:pt x="62059" y="822776"/>
                </a:lnTo>
                <a:lnTo>
                  <a:pt x="0" y="874198"/>
                </a:lnTo>
                <a:lnTo>
                  <a:pt x="0" y="1203642"/>
                </a:lnTo>
                <a:lnTo>
                  <a:pt x="590872" y="607937"/>
                </a:lnTo>
                <a:lnTo>
                  <a:pt x="0" y="0"/>
                </a:lnTo>
                <a:close/>
              </a:path>
            </a:pathLst>
          </a:custGeom>
          <a:solidFill>
            <a:srgbClr val="1E77B9"/>
          </a:solidFill>
        </p:spPr>
        <p:txBody>
          <a:bodyPr wrap="square" lIns="0" tIns="0" rIns="0" bIns="0" rtlCol="0"/>
          <a:lstStyle/>
          <a:p>
            <a:endParaRPr/>
          </a:p>
        </p:txBody>
      </p:sp>
      <p:sp>
        <p:nvSpPr>
          <p:cNvPr id="8" name="object 8"/>
          <p:cNvSpPr txBox="1">
            <a:spLocks noGrp="1"/>
          </p:cNvSpPr>
          <p:nvPr>
            <p:ph type="title"/>
          </p:nvPr>
        </p:nvSpPr>
        <p:spPr>
          <a:xfrm>
            <a:off x="4013200" y="1563597"/>
            <a:ext cx="6588125" cy="646203"/>
          </a:xfrm>
        </p:spPr>
        <p:txBody>
          <a:bodyPr vert="horz" wrap="square" lIns="0" tIns="12700" rIns="0" bIns="0" rtlCol="0">
            <a:spAutoFit/>
          </a:bodyPr>
          <a:lstStyle/>
          <a:p>
            <a:r>
              <a:rPr lang="en-US" sz="4800" dirty="0"/>
              <a:t>Intersecting Commonalities</a:t>
            </a:r>
          </a:p>
        </p:txBody>
      </p:sp>
      <p:sp>
        <p:nvSpPr>
          <p:cNvPr id="12" name="Text Placeholder 11">
            <a:extLst>
              <a:ext uri="{FF2B5EF4-FFF2-40B4-BE49-F238E27FC236}">
                <a16:creationId xmlns:a16="http://schemas.microsoft.com/office/drawing/2014/main" id="{DE040888-FDEB-D64C-8FB8-D0D6BA6E075C}"/>
              </a:ext>
            </a:extLst>
          </p:cNvPr>
          <p:cNvSpPr>
            <a:spLocks noGrp="1"/>
          </p:cNvSpPr>
          <p:nvPr>
            <p:ph type="body" idx="1"/>
          </p:nvPr>
        </p:nvSpPr>
        <p:spPr>
          <a:xfrm>
            <a:off x="4584767" y="2841067"/>
            <a:ext cx="5444850" cy="3109211"/>
          </a:xfrm>
        </p:spPr>
        <p:txBody>
          <a:bodyPr>
            <a:normAutofit fontScale="92500" lnSpcReduction="10000"/>
          </a:bodyPr>
          <a:lstStyle/>
          <a:p>
            <a:r>
              <a:rPr lang="en-US" sz="3200" dirty="0"/>
              <a:t>Understanding the points of common oppression shared by different marginalized groups can also result in collaboration and coalition-building.</a:t>
            </a:r>
          </a:p>
        </p:txBody>
      </p:sp>
    </p:spTree>
    <p:extLst>
      <p:ext uri="{BB962C8B-B14F-4D97-AF65-F5344CB8AC3E}">
        <p14:creationId xmlns:p14="http://schemas.microsoft.com/office/powerpoint/2010/main" val="758409943"/>
      </p:ext>
    </p:extLst>
  </p:cSld>
  <p:clrMapOvr>
    <a:masterClrMapping/>
  </p:clrMapOvr>
</p:sld>
</file>

<file path=ppt/theme/theme1.xml><?xml version="1.0" encoding="utf-8"?>
<a:theme xmlns:a="http://schemas.openxmlformats.org/drawingml/2006/main" name="Atlas">
  <a:themeElements>
    <a:clrScheme name="Dom">
      <a:dk1>
        <a:srgbClr val="000000"/>
      </a:dk1>
      <a:lt1>
        <a:srgbClr val="FFFFFF"/>
      </a:lt1>
      <a:dk2>
        <a:srgbClr val="003057"/>
      </a:dk2>
      <a:lt2>
        <a:srgbClr val="DFE3E5"/>
      </a:lt2>
      <a:accent1>
        <a:srgbClr val="0089BE"/>
      </a:accent1>
      <a:accent2>
        <a:srgbClr val="D9D5D0"/>
      </a:accent2>
      <a:accent3>
        <a:srgbClr val="F4B825"/>
      </a:accent3>
      <a:accent4>
        <a:srgbClr val="D9D5D0"/>
      </a:accent4>
      <a:accent5>
        <a:srgbClr val="003057"/>
      </a:accent5>
      <a:accent6>
        <a:srgbClr val="D9D5D0"/>
      </a:accent6>
      <a:hlink>
        <a:srgbClr val="0089BE"/>
      </a:hlink>
      <a:folHlink>
        <a:srgbClr val="F4B82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01F84896A044C8E9FBB858D06336E" ma:contentTypeVersion="13" ma:contentTypeDescription="Create a new document." ma:contentTypeScope="" ma:versionID="6a5e5cd80f34f20a02879fcf39e2db5a">
  <xsd:schema xmlns:xsd="http://www.w3.org/2001/XMLSchema" xmlns:xs="http://www.w3.org/2001/XMLSchema" xmlns:p="http://schemas.microsoft.com/office/2006/metadata/properties" xmlns:ns3="d2744c04-918e-4016-a70d-df9cd6890475" xmlns:ns4="e52da2c7-71c2-45da-ad70-7c28d743f25e" targetNamespace="http://schemas.microsoft.com/office/2006/metadata/properties" ma:root="true" ma:fieldsID="1df8cd0f480e172e33668db3ae598b2f" ns3:_="" ns4:_="">
    <xsd:import namespace="d2744c04-918e-4016-a70d-df9cd6890475"/>
    <xsd:import namespace="e52da2c7-71c2-45da-ad70-7c28d743f2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4c04-918e-4016-a70d-df9cd6890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2da2c7-71c2-45da-ad70-7c28d743f2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D36210-8AB4-4BEF-AA79-ED5038E99126}">
  <ds:schemaRefs>
    <ds:schemaRef ds:uri="http://purl.org/dc/elements/1.1/"/>
    <ds:schemaRef ds:uri="http://purl.org/dc/dcmitype/"/>
    <ds:schemaRef ds:uri="http://schemas.microsoft.com/office/2006/metadata/properties"/>
    <ds:schemaRef ds:uri="http://purl.org/dc/terms/"/>
    <ds:schemaRef ds:uri="http://www.w3.org/XML/1998/namespace"/>
    <ds:schemaRef ds:uri="d2744c04-918e-4016-a70d-df9cd6890475"/>
    <ds:schemaRef ds:uri="http://schemas.microsoft.com/office/2006/documentManagement/types"/>
    <ds:schemaRef ds:uri="e52da2c7-71c2-45da-ad70-7c28d743f25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6D8259C-F5C5-45A2-AEB9-9BCFF2A07F58}">
  <ds:schemaRefs>
    <ds:schemaRef ds:uri="http://schemas.microsoft.com/sharepoint/v3/contenttype/forms"/>
  </ds:schemaRefs>
</ds:datastoreItem>
</file>

<file path=customXml/itemProps3.xml><?xml version="1.0" encoding="utf-8"?>
<ds:datastoreItem xmlns:ds="http://schemas.openxmlformats.org/officeDocument/2006/customXml" ds:itemID="{EB8D4557-BD24-46F2-B409-8829E0B23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44c04-918e-4016-a70d-df9cd6890475"/>
    <ds:schemaRef ds:uri="e52da2c7-71c2-45da-ad70-7c28d743f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{F41C7EF2-E8D2-9A44-B23F-2E9D3CC3467F}tf16401369</Template>
  <TotalTime>2668</TotalTime>
  <Words>3398</Words>
  <Application>Microsoft Office PowerPoint</Application>
  <PresentationFormat>Custom</PresentationFormat>
  <Paragraphs>394</Paragraphs>
  <Slides>38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Helvetica</vt:lpstr>
      <vt:lpstr>Rockwell</vt:lpstr>
      <vt:lpstr>Wingdings</vt:lpstr>
      <vt:lpstr>Atlas</vt:lpstr>
      <vt:lpstr>PowerPoint Presentation</vt:lpstr>
      <vt:lpstr>Combahee River Collective </vt:lpstr>
      <vt:lpstr>What is intersectionality?</vt:lpstr>
      <vt:lpstr>Intersectionality </vt:lpstr>
      <vt:lpstr>Intersecting Points of Oppression</vt:lpstr>
      <vt:lpstr>Overlapping and Intersecting Identities</vt:lpstr>
      <vt:lpstr>Why is intersectionality important?</vt:lpstr>
      <vt:lpstr>Intersectional Struggles</vt:lpstr>
      <vt:lpstr>Intersecting Commonalities</vt:lpstr>
      <vt:lpstr>Network of Mutuality</vt:lpstr>
      <vt:lpstr>Best Practices</vt:lpstr>
      <vt:lpstr>Best Practices in STEM: An Intersectional Approach to  Support Marginalized Groups</vt:lpstr>
      <vt:lpstr>Role of Mathematics in STEM Retention</vt:lpstr>
      <vt:lpstr>Major by Race/Ethnicity  and Gender</vt:lpstr>
      <vt:lpstr>Science &amp; Engineering Bachelor’s Degrees Earned by Field: 1995–2014</vt:lpstr>
      <vt:lpstr>Workers in Science &amp; Engineering Occupations</vt:lpstr>
      <vt:lpstr>STEM Pipeline: Leaky</vt:lpstr>
      <vt:lpstr>Why do students leave STEM? </vt:lpstr>
      <vt:lpstr>Unchanged from 1997 to 2020</vt:lpstr>
      <vt:lpstr>Gender Differences: 1997 to 2020</vt:lpstr>
      <vt:lpstr>Race/Ethnicity Differences: 1997 to 2020</vt:lpstr>
      <vt:lpstr>Marked Change from 1997 to 2020</vt:lpstr>
      <vt:lpstr>Given the same GPA, women leave STEM more</vt:lpstr>
      <vt:lpstr>An uneven playing field</vt:lpstr>
      <vt:lpstr>Teaching Inequality at Underrepresented Racial Minority (URM) Schools</vt:lpstr>
      <vt:lpstr>Teaching Inequality at High Poverty Schools</vt:lpstr>
      <vt:lpstr>So what can  we do?</vt:lpstr>
      <vt:lpstr>Best Practices: Instructor Pedagogy</vt:lpstr>
      <vt:lpstr>Best Practices: Awareness &amp; Timely Support</vt:lpstr>
      <vt:lpstr>Best Practices: What can students do?</vt:lpstr>
      <vt:lpstr>Action Items for Faculty</vt:lpstr>
      <vt:lpstr>Best Practices in Disability Services:  An Intersectional Approach to  Support Marginalized Groups</vt:lpstr>
      <vt:lpstr>By the Numbers</vt:lpstr>
      <vt:lpstr>Transition Factors</vt:lpstr>
      <vt:lpstr>Best Practices</vt:lpstr>
      <vt:lpstr>References</vt:lpstr>
      <vt:lpstr>Scenarios</vt:lpstr>
      <vt:lpstr>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TWR_PPT</dc:title>
  <dc:creator>Armstrong, Chelsea</dc:creator>
  <cp:lastModifiedBy>Bank, Danielle</cp:lastModifiedBy>
  <cp:revision>128</cp:revision>
  <dcterms:created xsi:type="dcterms:W3CDTF">2020-08-07T17:53:01Z</dcterms:created>
  <dcterms:modified xsi:type="dcterms:W3CDTF">2020-10-16T00:47:42Z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2020-08-07T00:00:00Z</vt:filetime>
  </property>
  <property fmtid="{D5CDD505-2E9C-101B-9397-08002B2CF9AE}" pid="3" name="Creator">
    <vt:lpwstr>Adobe Illustrator 24.2 (Macintosh)</vt:lpwstr>
  </property>
  <property fmtid="{D5CDD505-2E9C-101B-9397-08002B2CF9AE}" pid="4" name="LastSaved">
    <vt:filetime>2020-08-07T00:00:00Z</vt:filetime>
  </property>
  <property fmtid="{D5CDD505-2E9C-101B-9397-08002B2CF9AE}" pid="5" name="ContentTypeId">
    <vt:lpwstr>0x01010007D01F84896A044C8E9FBB858D06336E</vt:lpwstr>
  </property>
</Properties>
</file>