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gz670lGmXsDPxke72xQclAmRto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" name="Google Shape;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557816945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8557816945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g8557816945_0_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9d12b6a52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9d12b6a52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g9d12b6a52e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77bddfadc3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12" name="Google Shape;112;g77bddfadc3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9d12b6a52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" name="Google Shape;118;g9d12b6a52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9d12b6a52e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9d12b6a52e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9d12b6a52e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81facf1a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g781facf1a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8836b1f51f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g8836b1f51f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g8836b1f51f_0_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8836b1f51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g8836b1f51f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g8836b1f51f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9d12b6a52e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9d12b6a52e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9d12b6a52e_0_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781facf1a6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" name="Google Shape;162;g781facf1a6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77bddfadc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" name="Google Shape;29;g77bddfadc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85578169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8" name="Google Shape;168;g85578169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781facf1a6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g781facf1a6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781facf1a6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1" name="Google Shape;181;g781facf1a6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9d12b6a52e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7" name="Google Shape;187;g9d12b6a52e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8557816945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6" name="Google Shape;196;g8557816945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8557816945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g8557816945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781facf1a6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g781facf1a6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0" name="Google Shape;210;g781facf1a6_1_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8557816945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g8557816945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7" name="Google Shape;217;g8557816945_0_6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8836b1f51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g8836b1f51f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4" name="Google Shape;224;g8836b1f51f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9d12b6a52e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9d12b6a52e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g9d12b6a52e_0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" name="Google Shape;3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8836b1f51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g8836b1f51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77bddfadc3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" name="Google Shape;43;g77bddfadc3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77bddfadc3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" name="Google Shape;49;g77bddfadc3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77bddfadc3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" name="Google Shape;55;g77bddfadc3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" name="Google Shape;56;g77bddfadc3_0_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77bddfadc3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g77bddfadc3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" name="Google Shape;63;g77bddfadc3_0_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9d12b6a52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9d12b6a52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g9d12b6a52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7bddfadc3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g77bddfadc3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" name="Google Shape;77;g77bddfadc3_0_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4"/>
          <p:cNvSpPr txBox="1">
            <a:spLocks noGrp="1"/>
          </p:cNvSpPr>
          <p:nvPr>
            <p:ph type="title"/>
          </p:nvPr>
        </p:nvSpPr>
        <p:spPr>
          <a:xfrm>
            <a:off x="2623352" y="2186231"/>
            <a:ext cx="6063447" cy="2030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body" idx="1"/>
          </p:nvPr>
        </p:nvSpPr>
        <p:spPr>
          <a:xfrm>
            <a:off x="2623352" y="5434013"/>
            <a:ext cx="3904448" cy="384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9F9F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"/>
          <p:cNvSpPr txBox="1">
            <a:spLocks noGrp="1"/>
          </p:cNvSpPr>
          <p:nvPr>
            <p:ph type="title"/>
          </p:nvPr>
        </p:nvSpPr>
        <p:spPr>
          <a:xfrm>
            <a:off x="843221" y="204831"/>
            <a:ext cx="7359964" cy="778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F9F9F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5"/>
          <p:cNvSpPr txBox="1"/>
          <p:nvPr/>
        </p:nvSpPr>
        <p:spPr>
          <a:xfrm>
            <a:off x="8203184" y="411137"/>
            <a:ext cx="4836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EEF3"/>
              </a:buClr>
              <a:buSzPts val="1600"/>
              <a:buFont typeface="Arial"/>
              <a:buNone/>
            </a:pPr>
            <a:fld id="{00000000-1234-1234-1234-123412341234}" type="slidenum">
              <a:rPr lang="en-US" sz="1600" b="0" i="0" u="none" strike="noStrike" cap="none">
                <a:solidFill>
                  <a:srgbClr val="DAEEF3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 b="0" i="0" u="none" strike="noStrike" cap="none">
              <a:solidFill>
                <a:srgbClr val="DAEEF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5"/>
          <p:cNvSpPr txBox="1">
            <a:spLocks noGrp="1"/>
          </p:cNvSpPr>
          <p:nvPr>
            <p:ph type="body" idx="1"/>
          </p:nvPr>
        </p:nvSpPr>
        <p:spPr>
          <a:xfrm>
            <a:off x="842962" y="1147054"/>
            <a:ext cx="7843837" cy="5449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1A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erriweather Sans"/>
              <a:buChar char="»"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/>
          <p:nvPr/>
        </p:nvSpPr>
        <p:spPr>
          <a:xfrm>
            <a:off x="8203184" y="411137"/>
            <a:ext cx="4836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EEF3"/>
              </a:buClr>
              <a:buSzPts val="1600"/>
              <a:buFont typeface="Arial"/>
              <a:buNone/>
            </a:pPr>
            <a:fld id="{00000000-1234-1234-1234-123412341234}" type="slidenum">
              <a:rPr lang="en-US" sz="1600" b="0" i="0" u="none" strike="noStrike" cap="none">
                <a:solidFill>
                  <a:srgbClr val="DAEEF3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 b="1" i="0" u="none" strike="noStrike" cap="none">
              <a:solidFill>
                <a:srgbClr val="0061A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6"/>
          <p:cNvSpPr txBox="1">
            <a:spLocks noGrp="1"/>
          </p:cNvSpPr>
          <p:nvPr>
            <p:ph type="body" idx="1"/>
          </p:nvPr>
        </p:nvSpPr>
        <p:spPr>
          <a:xfrm>
            <a:off x="842962" y="1147054"/>
            <a:ext cx="7843837" cy="5449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1A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erriweather Sans"/>
              <a:buChar char="»"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title"/>
          </p:nvPr>
        </p:nvSpPr>
        <p:spPr>
          <a:xfrm>
            <a:off x="843221" y="204831"/>
            <a:ext cx="7359964" cy="778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F9F9F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core.ac.uk/download/pdf/96570274.pdf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ace.tennessee.edu/cgi/viewcontent.cgi?article=1282&amp;context=jaepl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mailto:mtemeltas@nl.edu" TargetMode="External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nkedin.com/in/poczos/" TargetMode="External"/><Relationship Id="rId5" Type="http://schemas.openxmlformats.org/officeDocument/2006/relationships/hyperlink" Target="mailto:stephanie.poczos@nl.edu" TargetMode="External"/><Relationship Id="rId4" Type="http://schemas.openxmlformats.org/officeDocument/2006/relationships/hyperlink" Target="https://www.linkedin.com/in/margeaux-temeltas-306420114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"/>
          <p:cNvSpPr txBox="1">
            <a:spLocks noGrp="1"/>
          </p:cNvSpPr>
          <p:nvPr>
            <p:ph type="title"/>
          </p:nvPr>
        </p:nvSpPr>
        <p:spPr>
          <a:xfrm>
            <a:off x="548875" y="2186225"/>
            <a:ext cx="8137800" cy="20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Assessment as Instruction: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000" i="1">
                <a:latin typeface="Calibri"/>
                <a:ea typeface="Calibri"/>
                <a:cs typeface="Calibri"/>
                <a:sym typeface="Calibri"/>
              </a:rPr>
              <a:t>Strategies for Fostering Equity &amp; Growth Mindset</a:t>
            </a:r>
            <a:endParaRPr sz="4000"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1"/>
          <p:cNvSpPr txBox="1">
            <a:spLocks noGrp="1"/>
          </p:cNvSpPr>
          <p:nvPr>
            <p:ph type="body" idx="1"/>
          </p:nvPr>
        </p:nvSpPr>
        <p:spPr>
          <a:xfrm>
            <a:off x="4437050" y="4618950"/>
            <a:ext cx="39261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800"/>
              <a:buFont typeface="Arial"/>
              <a:buNone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RISE Conference 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800"/>
              <a:buFont typeface="Arial"/>
              <a:buNone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Eastern Illinois University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800"/>
              <a:buFont typeface="Arial"/>
              <a:buNone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October 16, 2020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557816945_0_41"/>
          <p:cNvSpPr txBox="1">
            <a:spLocks noGrp="1"/>
          </p:cNvSpPr>
          <p:nvPr>
            <p:ph type="title"/>
          </p:nvPr>
        </p:nvSpPr>
        <p:spPr>
          <a:xfrm>
            <a:off x="843221" y="204831"/>
            <a:ext cx="7359900" cy="7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Building Growth Mindset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300" i="1">
                <a:latin typeface="Calibri"/>
                <a:ea typeface="Calibri"/>
                <a:cs typeface="Calibri"/>
                <a:sym typeface="Calibri"/>
              </a:rPr>
              <a:t>Based on the work of Carol Dweck (</a:t>
            </a:r>
            <a:r>
              <a:rPr lang="en-US" sz="2300" i="1" u="sng">
                <a:latin typeface="Calibri"/>
                <a:ea typeface="Calibri"/>
                <a:cs typeface="Calibri"/>
                <a:sym typeface="Calibri"/>
              </a:rPr>
              <a:t>Mindset</a:t>
            </a:r>
            <a:r>
              <a:rPr lang="en-US" sz="2300" i="1">
                <a:latin typeface="Calibri"/>
                <a:ea typeface="Calibri"/>
                <a:cs typeface="Calibri"/>
                <a:sym typeface="Calibri"/>
              </a:rPr>
              <a:t>, 2006)</a:t>
            </a:r>
            <a:endParaRPr sz="2300" i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g8557816945_0_41"/>
          <p:cNvPicPr preferRelativeResize="0"/>
          <p:nvPr/>
        </p:nvPicPr>
        <p:blipFill rotWithShape="1">
          <a:blip r:embed="rId3">
            <a:alphaModFix/>
          </a:blip>
          <a:srcRect t="3294" b="7435"/>
          <a:stretch/>
        </p:blipFill>
        <p:spPr>
          <a:xfrm>
            <a:off x="0" y="1038300"/>
            <a:ext cx="9144002" cy="5819702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g8557816945_0_41"/>
          <p:cNvSpPr txBox="1"/>
          <p:nvPr/>
        </p:nvSpPr>
        <p:spPr>
          <a:xfrm>
            <a:off x="579825" y="1638425"/>
            <a:ext cx="3072900" cy="10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“My intelligence is static.”</a:t>
            </a:r>
            <a:endParaRPr sz="20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“My potential is pre-determined.”</a:t>
            </a:r>
            <a:endParaRPr sz="1600" b="0" i="1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g8557816945_0_41"/>
          <p:cNvSpPr txBox="1"/>
          <p:nvPr/>
        </p:nvSpPr>
        <p:spPr>
          <a:xfrm>
            <a:off x="427350" y="5906300"/>
            <a:ext cx="3072900" cy="778500"/>
          </a:xfrm>
          <a:prstGeom prst="rect">
            <a:avLst/>
          </a:prstGeom>
          <a:solidFill>
            <a:srgbClr val="5B0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FIXED MINDSET</a:t>
            </a:r>
            <a:endParaRPr sz="33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g8557816945_0_41"/>
          <p:cNvSpPr txBox="1"/>
          <p:nvPr/>
        </p:nvSpPr>
        <p:spPr>
          <a:xfrm>
            <a:off x="5066725" y="5942250"/>
            <a:ext cx="3764700" cy="778500"/>
          </a:xfrm>
          <a:prstGeom prst="rect">
            <a:avLst/>
          </a:prstGeom>
          <a:solidFill>
            <a:srgbClr val="5B0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GROWTH MINDSET</a:t>
            </a:r>
            <a:endParaRPr sz="33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g8557816945_0_41"/>
          <p:cNvSpPr txBox="1"/>
          <p:nvPr/>
        </p:nvSpPr>
        <p:spPr>
          <a:xfrm>
            <a:off x="432550" y="2554175"/>
            <a:ext cx="2991600" cy="7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“Feedback &amp; criticism are personal.”</a:t>
            </a: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g8557816945_0_41"/>
          <p:cNvSpPr txBox="1"/>
          <p:nvPr/>
        </p:nvSpPr>
        <p:spPr>
          <a:xfrm>
            <a:off x="690825" y="3387325"/>
            <a:ext cx="32523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“I’m either good at it or I’m not.”</a:t>
            </a:r>
            <a:endParaRPr sz="1800" b="0" i="1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g8557816945_0_41"/>
          <p:cNvSpPr txBox="1"/>
          <p:nvPr/>
        </p:nvSpPr>
        <p:spPr>
          <a:xfrm>
            <a:off x="1050075" y="3846175"/>
            <a:ext cx="26862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“I avoid challenges.”</a:t>
            </a:r>
            <a:endParaRPr sz="2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g8557816945_0_41"/>
          <p:cNvSpPr txBox="1"/>
          <p:nvPr/>
        </p:nvSpPr>
        <p:spPr>
          <a:xfrm>
            <a:off x="5611250" y="2293925"/>
            <a:ext cx="2991600" cy="8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“Failures offer opportunities for growth.”</a:t>
            </a: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g8557816945_0_41"/>
          <p:cNvSpPr txBox="1"/>
          <p:nvPr/>
        </p:nvSpPr>
        <p:spPr>
          <a:xfrm>
            <a:off x="5214850" y="3881675"/>
            <a:ext cx="28083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“I embrace challenges.”</a:t>
            </a:r>
            <a:endParaRPr sz="20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g8557816945_0_41"/>
          <p:cNvSpPr txBox="1"/>
          <p:nvPr/>
        </p:nvSpPr>
        <p:spPr>
          <a:xfrm>
            <a:off x="5459050" y="2950325"/>
            <a:ext cx="3072900" cy="7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“ I learn from feedback.”</a:t>
            </a: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g8557816945_0_41"/>
          <p:cNvSpPr txBox="1"/>
          <p:nvPr/>
        </p:nvSpPr>
        <p:spPr>
          <a:xfrm>
            <a:off x="5214850" y="3320150"/>
            <a:ext cx="3317100" cy="5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“I am inspired by other people’s success.”</a:t>
            </a: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g8557816945_0_41"/>
          <p:cNvSpPr txBox="1"/>
          <p:nvPr/>
        </p:nvSpPr>
        <p:spPr>
          <a:xfrm>
            <a:off x="5860850" y="1623275"/>
            <a:ext cx="25950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“My intelligence can be developed.”</a:t>
            </a:r>
            <a:endParaRPr sz="1900" b="0" i="1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g8557816945_0_41"/>
          <p:cNvSpPr txBox="1"/>
          <p:nvPr/>
        </p:nvSpPr>
        <p:spPr>
          <a:xfrm>
            <a:off x="1205400" y="4375275"/>
            <a:ext cx="1119300" cy="12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“There is no point in trying.”</a:t>
            </a: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g8557816945_0_41"/>
          <p:cNvSpPr txBox="1"/>
          <p:nvPr/>
        </p:nvSpPr>
        <p:spPr>
          <a:xfrm>
            <a:off x="6491700" y="4375275"/>
            <a:ext cx="1119300" cy="13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“I keep trying and never give up.”</a:t>
            </a:r>
            <a:endParaRPr sz="17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9d12b6a52e_0_12"/>
          <p:cNvSpPr txBox="1">
            <a:spLocks noGrp="1"/>
          </p:cNvSpPr>
          <p:nvPr>
            <p:ph type="body" idx="1"/>
          </p:nvPr>
        </p:nvSpPr>
        <p:spPr>
          <a:xfrm>
            <a:off x="842962" y="1147054"/>
            <a:ext cx="7843800" cy="5449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9900FF"/>
                </a:solidFill>
              </a:rPr>
              <a:t>If you currently use your rubrics </a:t>
            </a:r>
            <a:endParaRPr sz="3200" b="1">
              <a:solidFill>
                <a:srgbClr val="99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9900FF"/>
                </a:solidFill>
              </a:rPr>
              <a:t>as learning tools, </a:t>
            </a:r>
            <a:endParaRPr sz="3200" b="1">
              <a:solidFill>
                <a:srgbClr val="99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9900FF"/>
                </a:solidFill>
              </a:rPr>
              <a:t>when and how do you do this?</a:t>
            </a:r>
            <a:endParaRPr sz="3200" b="1">
              <a:solidFill>
                <a:srgbClr val="99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Please type your responses into the Zoom Chat:</a:t>
            </a:r>
            <a:endParaRPr i="1"/>
          </a:p>
        </p:txBody>
      </p:sp>
      <p:sp>
        <p:nvSpPr>
          <p:cNvPr id="109" name="Google Shape;109;g9d12b6a52e_0_12"/>
          <p:cNvSpPr txBox="1">
            <a:spLocks noGrp="1"/>
          </p:cNvSpPr>
          <p:nvPr>
            <p:ph type="title"/>
          </p:nvPr>
        </p:nvSpPr>
        <p:spPr>
          <a:xfrm>
            <a:off x="843221" y="357231"/>
            <a:ext cx="7359900" cy="778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Audience Check-In and Discussion</a:t>
            </a:r>
            <a:endParaRPr sz="2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7bddfadc3_0_64"/>
          <p:cNvSpPr txBox="1">
            <a:spLocks noGrp="1"/>
          </p:cNvSpPr>
          <p:nvPr>
            <p:ph type="title"/>
          </p:nvPr>
        </p:nvSpPr>
        <p:spPr>
          <a:xfrm>
            <a:off x="843221" y="204831"/>
            <a:ext cx="7359900" cy="7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2000"/>
              <a:buFont typeface="Arial"/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Assessment-as-Instruction: Key Practice #1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g77bddfadc3_0_64"/>
          <p:cNvSpPr txBox="1">
            <a:spLocks noGrp="1"/>
          </p:cNvSpPr>
          <p:nvPr>
            <p:ph type="body" idx="1"/>
          </p:nvPr>
        </p:nvSpPr>
        <p:spPr>
          <a:xfrm>
            <a:off x="843237" y="1121812"/>
            <a:ext cx="7843800" cy="5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3000" b="1">
                <a:solidFill>
                  <a:srgbClr val="0061AF"/>
                </a:solidFill>
                <a:latin typeface="Calibri"/>
                <a:ea typeface="Calibri"/>
                <a:cs typeface="Calibri"/>
                <a:sym typeface="Calibri"/>
              </a:rPr>
              <a:t>Assessing Sample Products Using the Rubric</a:t>
            </a:r>
            <a:endParaRPr sz="3000" b="1">
              <a:solidFill>
                <a:srgbClr val="0061A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i="1">
                <a:latin typeface="Calibri"/>
                <a:ea typeface="Calibri"/>
                <a:cs typeface="Calibri"/>
                <a:sym typeface="Calibri"/>
              </a:rPr>
              <a:t>Analyzing, scoring, and discussing high-quality samples of essays and other assessment products </a:t>
            </a:r>
            <a:r>
              <a:rPr lang="en-US" i="1" u="sng">
                <a:latin typeface="Calibri"/>
                <a:ea typeface="Calibri"/>
                <a:cs typeface="Calibri"/>
                <a:sym typeface="Calibri"/>
              </a:rPr>
              <a:t>before</a:t>
            </a:r>
            <a:r>
              <a:rPr lang="en-US" i="1">
                <a:latin typeface="Calibri"/>
                <a:ea typeface="Calibri"/>
                <a:cs typeface="Calibri"/>
                <a:sym typeface="Calibri"/>
              </a:rPr>
              <a:t> students attempt the assignment.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Instead of just being a tool for instructor grading, </a:t>
            </a:r>
            <a:r>
              <a:rPr lang="en-US" u="sng">
                <a:latin typeface="Calibri"/>
                <a:ea typeface="Calibri"/>
                <a:cs typeface="Calibri"/>
                <a:sym typeface="Calibri"/>
              </a:rPr>
              <a:t>the rubric becomes a tool for students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to understand assignment expectations, set goals, and identify areas for growth.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Exposure to high-quality sample products means </a:t>
            </a:r>
            <a:r>
              <a:rPr lang="en-US" u="sng">
                <a:latin typeface="Calibri"/>
                <a:ea typeface="Calibri"/>
                <a:cs typeface="Calibri"/>
                <a:sym typeface="Calibri"/>
              </a:rPr>
              <a:t>students actually understand what is being asked of them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By analyzing both the strengths and the growth areas of sample products, students see writing as an ongoing improvement process and </a:t>
            </a:r>
            <a:r>
              <a:rPr lang="en-US" u="sng">
                <a:latin typeface="Calibri"/>
                <a:ea typeface="Calibri"/>
                <a:cs typeface="Calibri"/>
                <a:sym typeface="Calibri"/>
              </a:rPr>
              <a:t>begin to develop growth mindset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about their own writing.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9d12b6a52e_0_6"/>
          <p:cNvSpPr txBox="1">
            <a:spLocks noGrp="1"/>
          </p:cNvSpPr>
          <p:nvPr>
            <p:ph type="title"/>
          </p:nvPr>
        </p:nvSpPr>
        <p:spPr>
          <a:xfrm>
            <a:off x="843221" y="204831"/>
            <a:ext cx="7359900" cy="7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Assessing Sample Products Using the Rubric</a:t>
            </a: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g9d12b6a52e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1059531"/>
            <a:ext cx="8668166" cy="5569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9d12b6a52e_0_18"/>
          <p:cNvSpPr txBox="1">
            <a:spLocks noGrp="1"/>
          </p:cNvSpPr>
          <p:nvPr>
            <p:ph type="body" idx="1"/>
          </p:nvPr>
        </p:nvSpPr>
        <p:spPr>
          <a:xfrm>
            <a:off x="842962" y="1147054"/>
            <a:ext cx="7843800" cy="5449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9900FF"/>
                </a:solidFill>
              </a:rPr>
              <a:t>If you have a peer-to-peer feedback practice, what approaches do you use?</a:t>
            </a:r>
            <a:endParaRPr sz="3200" b="1">
              <a:solidFill>
                <a:srgbClr val="99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Please type your responses into the Zoom Chat:</a:t>
            </a:r>
            <a:endParaRPr i="1"/>
          </a:p>
        </p:txBody>
      </p:sp>
      <p:sp>
        <p:nvSpPr>
          <p:cNvPr id="128" name="Google Shape;128;g9d12b6a52e_0_18"/>
          <p:cNvSpPr txBox="1">
            <a:spLocks noGrp="1"/>
          </p:cNvSpPr>
          <p:nvPr>
            <p:ph type="title"/>
          </p:nvPr>
        </p:nvSpPr>
        <p:spPr>
          <a:xfrm>
            <a:off x="843221" y="357231"/>
            <a:ext cx="7359900" cy="778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Audience Check-In and Discussion</a:t>
            </a:r>
            <a:endParaRPr sz="26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81facf1a6_1_0"/>
          <p:cNvSpPr txBox="1">
            <a:spLocks noGrp="1"/>
          </p:cNvSpPr>
          <p:nvPr>
            <p:ph type="title"/>
          </p:nvPr>
        </p:nvSpPr>
        <p:spPr>
          <a:xfrm>
            <a:off x="843221" y="204831"/>
            <a:ext cx="7359900" cy="7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2000"/>
              <a:buFont typeface="Arial"/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Assessment-as-Instruction: Key Practice #2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g781facf1a6_1_0"/>
          <p:cNvSpPr txBox="1">
            <a:spLocks noGrp="1"/>
          </p:cNvSpPr>
          <p:nvPr>
            <p:ph type="body" idx="1"/>
          </p:nvPr>
        </p:nvSpPr>
        <p:spPr>
          <a:xfrm>
            <a:off x="843237" y="1121812"/>
            <a:ext cx="7843800" cy="5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3000" b="1">
                <a:solidFill>
                  <a:srgbClr val="0061AF"/>
                </a:solidFill>
                <a:latin typeface="Calibri"/>
                <a:ea typeface="Calibri"/>
                <a:cs typeface="Calibri"/>
                <a:sym typeface="Calibri"/>
              </a:rPr>
              <a:t>Peer-to-Peer Feedback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Be sure to </a:t>
            </a:r>
            <a:r>
              <a:rPr lang="en-US" u="sng">
                <a:latin typeface="Calibri"/>
                <a:ea typeface="Calibri"/>
                <a:cs typeface="Calibri"/>
                <a:sym typeface="Calibri"/>
              </a:rPr>
              <a:t>first model “feed-forward” feedback in your own early grading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, so that students have language to use when giving feedback to each other.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US" u="sng">
                <a:latin typeface="Calibri"/>
                <a:ea typeface="Calibri"/>
                <a:cs typeface="Calibri"/>
                <a:sym typeface="Calibri"/>
              </a:rPr>
              <a:t>Provide sentence stems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for giving both positive and constructive feedback.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Create opportunities for </a:t>
            </a:r>
            <a:r>
              <a:rPr lang="en-US" u="sng">
                <a:latin typeface="Calibri"/>
                <a:ea typeface="Calibri"/>
                <a:cs typeface="Calibri"/>
                <a:sym typeface="Calibri"/>
              </a:rPr>
              <a:t>cycles of revision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, so that students can implement the feedback they receive.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There are a variety of peer workshop structures. </a:t>
            </a:r>
            <a:r>
              <a:rPr lang="en-US" u="sng">
                <a:latin typeface="Calibri"/>
                <a:ea typeface="Calibri"/>
                <a:cs typeface="Calibri"/>
                <a:sym typeface="Calibri"/>
              </a:rPr>
              <a:t>Start simple, and scaffold up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. 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US" u="sng">
                <a:latin typeface="Calibri"/>
                <a:ea typeface="Calibri"/>
                <a:cs typeface="Calibri"/>
                <a:sym typeface="Calibri"/>
              </a:rPr>
              <a:t>Assign workshop partners and small groups intentionally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, so that students are working in their “zone of proximal development” (i.e. at their “appropriate edge”).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8836b1f51f_0_28"/>
          <p:cNvSpPr txBox="1">
            <a:spLocks noGrp="1"/>
          </p:cNvSpPr>
          <p:nvPr>
            <p:ph type="title"/>
          </p:nvPr>
        </p:nvSpPr>
        <p:spPr>
          <a:xfrm>
            <a:off x="843221" y="204831"/>
            <a:ext cx="7359900" cy="7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3000"/>
              <a:t>What is “Feed-Forward”?</a:t>
            </a:r>
            <a:endParaRPr sz="3000"/>
          </a:p>
        </p:txBody>
      </p:sp>
      <p:sp>
        <p:nvSpPr>
          <p:cNvPr id="141" name="Google Shape;141;g8836b1f51f_0_28"/>
          <p:cNvSpPr/>
          <p:nvPr/>
        </p:nvSpPr>
        <p:spPr>
          <a:xfrm>
            <a:off x="443600" y="1617875"/>
            <a:ext cx="3449400" cy="3336600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TRADITIONAL FEEDBACK:</a:t>
            </a:r>
            <a:endParaRPr sz="2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●"/>
            </a:pPr>
            <a:r>
              <a:rPr lang="en-US"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Focus is on measurement</a:t>
            </a:r>
            <a:endParaRPr sz="2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●"/>
            </a:pPr>
            <a:r>
              <a:rPr lang="en-US"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Points out problems </a:t>
            </a:r>
            <a:endParaRPr sz="2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●"/>
            </a:pPr>
            <a:r>
              <a:rPr lang="en-US"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Emphasis on the past</a:t>
            </a:r>
            <a:endParaRPr sz="2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●"/>
            </a:pPr>
            <a:r>
              <a:rPr lang="en-US"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Is an “information dump”</a:t>
            </a:r>
            <a:endParaRPr sz="2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g8836b1f51f_0_28"/>
          <p:cNvSpPr/>
          <p:nvPr/>
        </p:nvSpPr>
        <p:spPr>
          <a:xfrm>
            <a:off x="5274875" y="1547150"/>
            <a:ext cx="3449400" cy="3336600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FEED-FORWARD:</a:t>
            </a:r>
            <a:endParaRPr sz="2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●"/>
            </a:pPr>
            <a:r>
              <a:rPr lang="en-US"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Focus is on improvement</a:t>
            </a:r>
            <a:endParaRPr sz="2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●"/>
            </a:pPr>
            <a:r>
              <a:rPr lang="en-US"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Suggests steps for revision / next time</a:t>
            </a:r>
            <a:endParaRPr sz="2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●"/>
            </a:pPr>
            <a:r>
              <a:rPr lang="en-US"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Precise, specific, and focused on just a few things</a:t>
            </a:r>
            <a:endParaRPr sz="2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g8836b1f51f_0_28"/>
          <p:cNvSpPr/>
          <p:nvPr/>
        </p:nvSpPr>
        <p:spPr>
          <a:xfrm>
            <a:off x="4015475" y="2755450"/>
            <a:ext cx="1183200" cy="673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g8836b1f51f_0_28"/>
          <p:cNvSpPr txBox="1"/>
          <p:nvPr/>
        </p:nvSpPr>
        <p:spPr>
          <a:xfrm>
            <a:off x="443600" y="5201075"/>
            <a:ext cx="8280600" cy="9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Links to additional resources on utilizing a “feed forward” approach in higher ed are linked at the end of this presentation.</a:t>
            </a:r>
            <a:endParaRPr sz="24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8836b1f51f_0_14"/>
          <p:cNvSpPr txBox="1">
            <a:spLocks noGrp="1"/>
          </p:cNvSpPr>
          <p:nvPr>
            <p:ph type="title"/>
          </p:nvPr>
        </p:nvSpPr>
        <p:spPr>
          <a:xfrm>
            <a:off x="843221" y="204831"/>
            <a:ext cx="7359900" cy="7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Rules for Critique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g8836b1f51f_0_14"/>
          <p:cNvSpPr txBox="1">
            <a:spLocks noGrp="1"/>
          </p:cNvSpPr>
          <p:nvPr>
            <p:ph type="body" idx="1"/>
          </p:nvPr>
        </p:nvSpPr>
        <p:spPr>
          <a:xfrm>
            <a:off x="842958" y="1147050"/>
            <a:ext cx="2933100" cy="54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According to Ron Berger’s “Rules for Critique,” effective feedback should be </a:t>
            </a: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kind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specific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, and </a:t>
            </a: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helpful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Model this approach in your written instructor feedback.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Provide sentence stems for students to give peer feedback.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g8836b1f51f_0_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91125" y="76200"/>
            <a:ext cx="4439691" cy="659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9d12b6a52e_0_24"/>
          <p:cNvSpPr txBox="1">
            <a:spLocks noGrp="1"/>
          </p:cNvSpPr>
          <p:nvPr>
            <p:ph type="body" idx="1"/>
          </p:nvPr>
        </p:nvSpPr>
        <p:spPr>
          <a:xfrm>
            <a:off x="842962" y="1147054"/>
            <a:ext cx="7843800" cy="5449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9900FF"/>
                </a:solidFill>
              </a:rPr>
              <a:t>If student self-assessments are part of your practice, when and how do you use them?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Please type your responses into the Zoom Chat:</a:t>
            </a:r>
            <a:endParaRPr i="1"/>
          </a:p>
        </p:txBody>
      </p:sp>
      <p:sp>
        <p:nvSpPr>
          <p:cNvPr id="159" name="Google Shape;159;g9d12b6a52e_0_24"/>
          <p:cNvSpPr txBox="1">
            <a:spLocks noGrp="1"/>
          </p:cNvSpPr>
          <p:nvPr>
            <p:ph type="title"/>
          </p:nvPr>
        </p:nvSpPr>
        <p:spPr>
          <a:xfrm>
            <a:off x="843221" y="357231"/>
            <a:ext cx="7359900" cy="778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Audience Check-In and Discussion</a:t>
            </a:r>
            <a:endParaRPr sz="26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781facf1a6_1_27"/>
          <p:cNvSpPr txBox="1">
            <a:spLocks noGrp="1"/>
          </p:cNvSpPr>
          <p:nvPr>
            <p:ph type="title"/>
          </p:nvPr>
        </p:nvSpPr>
        <p:spPr>
          <a:xfrm>
            <a:off x="843221" y="204831"/>
            <a:ext cx="7359900" cy="7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2000"/>
              <a:buFont typeface="Arial"/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Assessment-as-Instruction: Key Practice #3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g781facf1a6_1_27"/>
          <p:cNvSpPr txBox="1">
            <a:spLocks noGrp="1"/>
          </p:cNvSpPr>
          <p:nvPr>
            <p:ph type="body" idx="1"/>
          </p:nvPr>
        </p:nvSpPr>
        <p:spPr>
          <a:xfrm>
            <a:off x="843237" y="1121812"/>
            <a:ext cx="7843800" cy="5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3000" b="1">
                <a:solidFill>
                  <a:srgbClr val="0061AF"/>
                </a:solidFill>
                <a:latin typeface="Calibri"/>
                <a:ea typeface="Calibri"/>
                <a:cs typeface="Calibri"/>
                <a:sym typeface="Calibri"/>
              </a:rPr>
              <a:t>Self-Assessments and Reflections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Self-assessments can be formative or summative.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Examples of formative self-assessments: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Calibri"/>
              <a:buChar char="○"/>
            </a:pPr>
            <a:r>
              <a:rPr lang="en-US" sz="2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Process Pages</a:t>
            </a:r>
            <a:endParaRPr sz="2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Calibri"/>
              <a:buChar char="○"/>
            </a:pPr>
            <a:r>
              <a:rPr lang="en-US" sz="2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Assignment Reflections</a:t>
            </a:r>
            <a:endParaRPr sz="2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Examples of summative self-assessments: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Calibri"/>
              <a:buChar char="○"/>
            </a:pPr>
            <a:r>
              <a:rPr lang="en-US" sz="2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Portfolios</a:t>
            </a:r>
            <a:endParaRPr sz="2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Calibri"/>
              <a:buChar char="○"/>
            </a:pPr>
            <a:r>
              <a:rPr lang="en-US" sz="2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Capstone projects</a:t>
            </a:r>
            <a:endParaRPr sz="2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Calibri"/>
              <a:buChar char="○"/>
            </a:pPr>
            <a:r>
              <a:rPr lang="en-US" sz="2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Final Reflections</a:t>
            </a:r>
            <a:endParaRPr sz="2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77bddfadc3_0_0"/>
          <p:cNvSpPr txBox="1">
            <a:spLocks noGrp="1"/>
          </p:cNvSpPr>
          <p:nvPr>
            <p:ph type="title"/>
          </p:nvPr>
        </p:nvSpPr>
        <p:spPr>
          <a:xfrm>
            <a:off x="843221" y="273108"/>
            <a:ext cx="7359900" cy="10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Who are we?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g77bddfadc3_0_0"/>
          <p:cNvSpPr txBox="1">
            <a:spLocks noGrp="1"/>
          </p:cNvSpPr>
          <p:nvPr>
            <p:ph type="body" idx="1"/>
          </p:nvPr>
        </p:nvSpPr>
        <p:spPr>
          <a:xfrm>
            <a:off x="843225" y="1430433"/>
            <a:ext cx="7637100" cy="44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Margeaux Temeltaş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500" i="1">
                <a:latin typeface="Calibri"/>
                <a:ea typeface="Calibri"/>
                <a:cs typeface="Calibri"/>
                <a:sym typeface="Calibri"/>
              </a:rPr>
              <a:t>English Department Chair</a:t>
            </a:r>
            <a:endParaRPr sz="25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500" i="1">
                <a:latin typeface="Calibri"/>
                <a:ea typeface="Calibri"/>
                <a:cs typeface="Calibri"/>
                <a:sym typeface="Calibri"/>
              </a:rPr>
              <a:t>&amp; Assistant Professor </a:t>
            </a:r>
            <a:endParaRPr sz="25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5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National Louis University</a:t>
            </a:r>
            <a:endParaRPr sz="25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Stephanie Poczos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500" i="1">
                <a:latin typeface="Calibri"/>
                <a:ea typeface="Calibri"/>
                <a:cs typeface="Calibri"/>
                <a:sym typeface="Calibri"/>
              </a:rPr>
              <a:t>Associate Dean of General </a:t>
            </a:r>
            <a:endParaRPr sz="25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500" i="1">
                <a:latin typeface="Calibri"/>
                <a:ea typeface="Calibri"/>
                <a:cs typeface="Calibri"/>
                <a:sym typeface="Calibri"/>
              </a:rPr>
              <a:t>Education &amp; Pathways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5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National Louis University</a:t>
            </a:r>
            <a:endParaRPr sz="2500" i="1"/>
          </a:p>
        </p:txBody>
      </p:sp>
      <p:pic>
        <p:nvPicPr>
          <p:cNvPr id="33" name="Google Shape;33;g77bddfadc3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8900" y="3950773"/>
            <a:ext cx="2612825" cy="1741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g77bddfadc3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38900" y="1614263"/>
            <a:ext cx="2612825" cy="174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8557816945_0_0"/>
          <p:cNvSpPr txBox="1">
            <a:spLocks noGrp="1"/>
          </p:cNvSpPr>
          <p:nvPr>
            <p:ph type="title"/>
          </p:nvPr>
        </p:nvSpPr>
        <p:spPr>
          <a:xfrm>
            <a:off x="843221" y="204831"/>
            <a:ext cx="7359900" cy="7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2000"/>
              <a:buFont typeface="Arial"/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Self-Assessments and Reflections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g8557816945_0_0"/>
          <p:cNvSpPr txBox="1">
            <a:spLocks noGrp="1"/>
          </p:cNvSpPr>
          <p:nvPr>
            <p:ph type="body" idx="1"/>
          </p:nvPr>
        </p:nvSpPr>
        <p:spPr>
          <a:xfrm>
            <a:off x="843237" y="1121812"/>
            <a:ext cx="7843800" cy="5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3000" b="1">
                <a:solidFill>
                  <a:srgbClr val="0061AF"/>
                </a:solidFill>
                <a:latin typeface="Calibri"/>
                <a:ea typeface="Calibri"/>
                <a:cs typeface="Calibri"/>
                <a:sym typeface="Calibri"/>
              </a:rPr>
              <a:t>Process Pages (formative):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Accompany students’ essays and other assignment submissions.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Yield helpful information about the intellectual and social-emotional contexts in which the student is working, </a:t>
            </a: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providing data for instructors to help personalize instruction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, feedback, and support.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Students reflect on what practices help them be successful, and identify changes for next time.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Students cultivate growth mindset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, seeing writing as a process that can be shaped and improved, rather than having a fixed view of themselves as a “good” or “bad” writer.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781facf1a6_1_32"/>
          <p:cNvSpPr txBox="1">
            <a:spLocks noGrp="1"/>
          </p:cNvSpPr>
          <p:nvPr>
            <p:ph type="title"/>
          </p:nvPr>
        </p:nvSpPr>
        <p:spPr>
          <a:xfrm>
            <a:off x="843221" y="204831"/>
            <a:ext cx="7359900" cy="7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2000"/>
              <a:buFont typeface="Arial"/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Sample Process Page Questions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g781facf1a6_1_32"/>
          <p:cNvSpPr txBox="1">
            <a:spLocks noGrp="1"/>
          </p:cNvSpPr>
          <p:nvPr>
            <p:ph type="body" idx="1"/>
          </p:nvPr>
        </p:nvSpPr>
        <p:spPr>
          <a:xfrm>
            <a:off x="843237" y="1121812"/>
            <a:ext cx="7843800" cy="5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3000" b="1">
                <a:solidFill>
                  <a:srgbClr val="0061AF"/>
                </a:solidFill>
                <a:latin typeface="Calibri"/>
                <a:ea typeface="Calibri"/>
                <a:cs typeface="Calibri"/>
                <a:sym typeface="Calibri"/>
              </a:rPr>
              <a:t>Sample Process Page Questions: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g781facf1a6_1_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3225" y="1193875"/>
            <a:ext cx="7359901" cy="5181426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781facf1a6_1_45"/>
          <p:cNvSpPr txBox="1">
            <a:spLocks noGrp="1"/>
          </p:cNvSpPr>
          <p:nvPr>
            <p:ph type="title"/>
          </p:nvPr>
        </p:nvSpPr>
        <p:spPr>
          <a:xfrm>
            <a:off x="843221" y="204831"/>
            <a:ext cx="7359900" cy="7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2000"/>
              <a:buFont typeface="Arial"/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Self-Assessments and Reflections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g781facf1a6_1_45"/>
          <p:cNvSpPr txBox="1">
            <a:spLocks noGrp="1"/>
          </p:cNvSpPr>
          <p:nvPr>
            <p:ph type="body" idx="1"/>
          </p:nvPr>
        </p:nvSpPr>
        <p:spPr>
          <a:xfrm>
            <a:off x="843237" y="1121812"/>
            <a:ext cx="7843800" cy="5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3000" b="1">
                <a:solidFill>
                  <a:srgbClr val="0061AF"/>
                </a:solidFill>
                <a:latin typeface="Calibri"/>
                <a:ea typeface="Calibri"/>
                <a:cs typeface="Calibri"/>
                <a:sym typeface="Calibri"/>
              </a:rPr>
              <a:t>Reflections (formative):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Students can write reflections on their performance assessments </a:t>
            </a:r>
            <a:r>
              <a:rPr lang="en-US" u="sng">
                <a:latin typeface="Calibri"/>
                <a:ea typeface="Calibri"/>
                <a:cs typeface="Calibri"/>
                <a:sym typeface="Calibri"/>
              </a:rPr>
              <a:t>after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receiving peer and instructor feedback.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Great to use with performance tasks such as speeches.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Create opportunities for students to reflect on and</a:t>
            </a:r>
            <a:r>
              <a:rPr lang="en-US" u="sng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integrate peer feedback into their personal self-assessment.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Students often find that the peer feedback they received is well-aligned with their own self-assessment, underlining their own conclusions.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Students are often pleasantly surprised at the positive feedback they receive from peers, helping them </a:t>
            </a: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break their own negative self-view and move away from fixed mindset and toward growth mindset.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9d12b6a52e_0_36"/>
          <p:cNvSpPr txBox="1">
            <a:spLocks noGrp="1"/>
          </p:cNvSpPr>
          <p:nvPr>
            <p:ph type="title"/>
          </p:nvPr>
        </p:nvSpPr>
        <p:spPr>
          <a:xfrm>
            <a:off x="843221" y="204831"/>
            <a:ext cx="7359900" cy="7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2000"/>
              <a:buFont typeface="Arial"/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Sample </a:t>
            </a:r>
            <a:r>
              <a:rPr lang="en-US" sz="3000" u="sng">
                <a:latin typeface="Calibri"/>
                <a:ea typeface="Calibri"/>
                <a:cs typeface="Calibri"/>
                <a:sym typeface="Calibri"/>
              </a:rPr>
              <a:t>Formative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 Reflection Questions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g9d12b6a52e_0_36"/>
          <p:cNvSpPr txBox="1">
            <a:spLocks noGrp="1"/>
          </p:cNvSpPr>
          <p:nvPr>
            <p:ph type="body" idx="1"/>
          </p:nvPr>
        </p:nvSpPr>
        <p:spPr>
          <a:xfrm>
            <a:off x="843237" y="1121812"/>
            <a:ext cx="7843800" cy="5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g9d12b6a52e_0_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750" y="1489700"/>
            <a:ext cx="8324850" cy="1066800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92" name="Google Shape;192;g9d12b6a52e_0_36"/>
          <p:cNvPicPr preferRelativeResize="0"/>
          <p:nvPr/>
        </p:nvPicPr>
        <p:blipFill rotWithShape="1">
          <a:blip r:embed="rId4">
            <a:alphaModFix/>
          </a:blip>
          <a:srcRect r="2229"/>
          <a:stretch/>
        </p:blipFill>
        <p:spPr>
          <a:xfrm>
            <a:off x="342900" y="2805125"/>
            <a:ext cx="8418425" cy="1552575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93" name="Google Shape;193;g9d12b6a52e_0_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5763" y="4624388"/>
            <a:ext cx="8372475" cy="1724025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8557816945_0_61"/>
          <p:cNvSpPr txBox="1">
            <a:spLocks noGrp="1"/>
          </p:cNvSpPr>
          <p:nvPr>
            <p:ph type="title"/>
          </p:nvPr>
        </p:nvSpPr>
        <p:spPr>
          <a:xfrm>
            <a:off x="843221" y="204831"/>
            <a:ext cx="7359900" cy="7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2000"/>
              <a:buFont typeface="Arial"/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Self-Assessments and Reflections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g8557816945_0_61"/>
          <p:cNvSpPr txBox="1">
            <a:spLocks noGrp="1"/>
          </p:cNvSpPr>
          <p:nvPr>
            <p:ph type="body" idx="1"/>
          </p:nvPr>
        </p:nvSpPr>
        <p:spPr>
          <a:xfrm>
            <a:off x="843237" y="1121812"/>
            <a:ext cx="7843800" cy="5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3000" b="1">
                <a:solidFill>
                  <a:srgbClr val="0061AF"/>
                </a:solidFill>
                <a:latin typeface="Calibri"/>
                <a:ea typeface="Calibri"/>
                <a:cs typeface="Calibri"/>
                <a:sym typeface="Calibri"/>
              </a:rPr>
              <a:t>Reflections (summative):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Students can write final reflections to accompany a collection of their work across a course, term, or year.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Great to use with portfolios and capstone projects.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Create opportunities for students to </a:t>
            </a: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reflect on their long-term growth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and learning.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By reviewing their own work across a longer period of time, students can see how much they have grown, </a:t>
            </a: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cultivating growth mindset they will carry with them beyond an individual course.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8557816945_0_21"/>
          <p:cNvSpPr txBox="1">
            <a:spLocks noGrp="1"/>
          </p:cNvSpPr>
          <p:nvPr>
            <p:ph type="title"/>
          </p:nvPr>
        </p:nvSpPr>
        <p:spPr>
          <a:xfrm>
            <a:off x="843221" y="204831"/>
            <a:ext cx="7359900" cy="7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2000"/>
              <a:buFont typeface="Arial"/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Sample </a:t>
            </a:r>
            <a:r>
              <a:rPr lang="en-US" sz="3000" u="sng">
                <a:latin typeface="Calibri"/>
                <a:ea typeface="Calibri"/>
                <a:cs typeface="Calibri"/>
                <a:sym typeface="Calibri"/>
              </a:rPr>
              <a:t>Summative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 Reflection Questions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g8557816945_0_21"/>
          <p:cNvSpPr txBox="1">
            <a:spLocks noGrp="1"/>
          </p:cNvSpPr>
          <p:nvPr>
            <p:ph type="body" idx="1"/>
          </p:nvPr>
        </p:nvSpPr>
        <p:spPr>
          <a:xfrm>
            <a:off x="843237" y="1121812"/>
            <a:ext cx="7843800" cy="5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g8557816945_0_21"/>
          <p:cNvPicPr preferRelativeResize="0"/>
          <p:nvPr/>
        </p:nvPicPr>
        <p:blipFill rotWithShape="1">
          <a:blip r:embed="rId3">
            <a:alphaModFix/>
          </a:blip>
          <a:srcRect r="2275"/>
          <a:stretch/>
        </p:blipFill>
        <p:spPr>
          <a:xfrm>
            <a:off x="209550" y="1409700"/>
            <a:ext cx="8824200" cy="4038600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781facf1a6_1_11"/>
          <p:cNvSpPr txBox="1">
            <a:spLocks noGrp="1"/>
          </p:cNvSpPr>
          <p:nvPr>
            <p:ph type="body" idx="1"/>
          </p:nvPr>
        </p:nvSpPr>
        <p:spPr>
          <a:xfrm>
            <a:off x="447700" y="1147050"/>
            <a:ext cx="8404500" cy="54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Quotes from students after using these practices:</a:t>
            </a:r>
            <a:endParaRPr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i="1">
                <a:latin typeface="Calibri"/>
                <a:ea typeface="Calibri"/>
                <a:cs typeface="Calibri"/>
                <a:sym typeface="Calibri"/>
              </a:rPr>
              <a:t>“I was surprised by how </a:t>
            </a:r>
            <a:r>
              <a:rPr lang="en-US" b="1" i="1">
                <a:latin typeface="Calibri"/>
                <a:ea typeface="Calibri"/>
                <a:cs typeface="Calibri"/>
                <a:sym typeface="Calibri"/>
              </a:rPr>
              <a:t>my writing got better and better</a:t>
            </a:r>
            <a:r>
              <a:rPr lang="en-US" i="1">
                <a:latin typeface="Calibri"/>
                <a:ea typeface="Calibri"/>
                <a:cs typeface="Calibri"/>
                <a:sym typeface="Calibri"/>
              </a:rPr>
              <a:t> in just one semester. I can’t wait to improve my writing more throughout my college and future career. I truly believe I am a wonderful writer.”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2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000">
                <a:solidFill>
                  <a:srgbClr val="1B6068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“This quarter in college, I have learned that I am a great writer. I’ve learned that anything is possible when I have a growth mindset at all times. As a writer,</a:t>
            </a:r>
            <a:r>
              <a:rPr lang="en-US" sz="2000" b="1">
                <a:solidFill>
                  <a:srgbClr val="1B6068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I’ve grown by learning from the mistakes I’ve made in assignments</a:t>
            </a:r>
            <a:r>
              <a:rPr lang="en-US" sz="2000">
                <a:solidFill>
                  <a:srgbClr val="1B6068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...I was always afraid of judgment and the opinions of others. But I’ve realized we are all human.”</a:t>
            </a:r>
            <a:endParaRPr sz="2000">
              <a:solidFill>
                <a:srgbClr val="1B6068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200">
              <a:solidFill>
                <a:srgbClr val="1B6068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>
                <a:solidFill>
                  <a:srgbClr val="696969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“I feel proud of myself for stepping out of my comfort zone and working at my appropriate edge.”</a:t>
            </a:r>
            <a:endParaRPr sz="2500" b="1">
              <a:solidFill>
                <a:srgbClr val="1B6068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g781facf1a6_1_11"/>
          <p:cNvSpPr txBox="1">
            <a:spLocks noGrp="1"/>
          </p:cNvSpPr>
          <p:nvPr>
            <p:ph type="title"/>
          </p:nvPr>
        </p:nvSpPr>
        <p:spPr>
          <a:xfrm>
            <a:off x="843221" y="204831"/>
            <a:ext cx="7359900" cy="7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Demonstrating Growth Mindset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8557816945_0_66"/>
          <p:cNvSpPr txBox="1">
            <a:spLocks noGrp="1"/>
          </p:cNvSpPr>
          <p:nvPr>
            <p:ph type="body" idx="1"/>
          </p:nvPr>
        </p:nvSpPr>
        <p:spPr>
          <a:xfrm>
            <a:off x="549450" y="1147050"/>
            <a:ext cx="8221500" cy="54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000" i="1">
                <a:latin typeface="Calibri"/>
                <a:ea typeface="Calibri"/>
                <a:cs typeface="Calibri"/>
                <a:sym typeface="Calibri"/>
              </a:rPr>
              <a:t>“The moments that are still fresh to mind from this course would have to be how vulnerable I allowed myself to be with my writing. I never let anyone read my writing because I did not think it was good enough, but I did this semester…[Our professor] helped me feel a lot more confident with my work. She always encouraged us to push ourselves and it really helped. </a:t>
            </a:r>
            <a:endParaRPr sz="20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000" b="1" i="1">
                <a:latin typeface="Calibri"/>
                <a:ea typeface="Calibri"/>
                <a:cs typeface="Calibri"/>
                <a:sym typeface="Calibri"/>
              </a:rPr>
              <a:t>When you push yourself, you realize how brave you actually are.</a:t>
            </a:r>
            <a:r>
              <a:rPr lang="en-US" sz="2000" i="1">
                <a:latin typeface="Calibri"/>
                <a:ea typeface="Calibri"/>
                <a:cs typeface="Calibri"/>
                <a:sym typeface="Calibri"/>
              </a:rPr>
              <a:t>”</a:t>
            </a:r>
            <a:endParaRPr sz="20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b="1" i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900">
                <a:solidFill>
                  <a:srgbClr val="0061AF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“My progress in this course is impressive, at first, I was so scared, but </a:t>
            </a:r>
            <a:r>
              <a:rPr lang="en-US" sz="1900" b="1">
                <a:solidFill>
                  <a:srgbClr val="0061AF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now I know that I can do anything I put my mind to.</a:t>
            </a:r>
            <a:r>
              <a:rPr lang="en-US" sz="1900">
                <a:solidFill>
                  <a:srgbClr val="0061AF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”</a:t>
            </a:r>
            <a:endParaRPr sz="1900">
              <a:solidFill>
                <a:srgbClr val="0061AF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>
              <a:solidFill>
                <a:srgbClr val="0061AF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4E4B4A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“Throughout the process of this chapbook as well as the course, my writing has improved significantly. I have become expressive in the writing and I can look at it with pride. </a:t>
            </a:r>
            <a:r>
              <a:rPr lang="en-US" sz="2000" b="1">
                <a:solidFill>
                  <a:srgbClr val="4E4B4A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This course has proved to me that anyone can write with meaning.</a:t>
            </a:r>
            <a:r>
              <a:rPr lang="en-US" sz="2000">
                <a:solidFill>
                  <a:srgbClr val="4E4B4A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I can proudly show my story of my growth as a person in an ever-changing world.”</a:t>
            </a:r>
            <a:endParaRPr sz="33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g8557816945_0_66"/>
          <p:cNvSpPr txBox="1">
            <a:spLocks noGrp="1"/>
          </p:cNvSpPr>
          <p:nvPr>
            <p:ph type="title"/>
          </p:nvPr>
        </p:nvSpPr>
        <p:spPr>
          <a:xfrm>
            <a:off x="843221" y="204831"/>
            <a:ext cx="7359900" cy="7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Demonstrating Growth Mindset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8836b1f51f_0_20"/>
          <p:cNvSpPr txBox="1">
            <a:spLocks noGrp="1"/>
          </p:cNvSpPr>
          <p:nvPr>
            <p:ph type="title"/>
          </p:nvPr>
        </p:nvSpPr>
        <p:spPr>
          <a:xfrm>
            <a:off x="843221" y="204831"/>
            <a:ext cx="7359900" cy="7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Further resources about “feed-forward”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g8836b1f51f_0_20"/>
          <p:cNvSpPr txBox="1">
            <a:spLocks noGrp="1"/>
          </p:cNvSpPr>
          <p:nvPr>
            <p:ph type="body" idx="1"/>
          </p:nvPr>
        </p:nvSpPr>
        <p:spPr>
          <a:xfrm>
            <a:off x="843225" y="1479750"/>
            <a:ext cx="7843800" cy="38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Hine, B., &amp; Northeast, T. (2016). </a:t>
            </a:r>
            <a:r>
              <a:rPr lang="en-US" b="1"/>
              <a:t>Using feed-forward strategies in higher education. </a:t>
            </a:r>
            <a:r>
              <a:rPr lang="en-US" i="1"/>
              <a:t>New Vistas, 2</a:t>
            </a:r>
            <a:r>
              <a:rPr lang="en-US"/>
              <a:t>(1), 28-33.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https://core.ac.uk/download/pdf/96570274.pdf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Rysdam, S. &amp; Johnson-Shull, L. (2015). </a:t>
            </a:r>
            <a:r>
              <a:rPr lang="en-US" b="1"/>
              <a:t>Introducing feedforward: Renaming and reframing our repertoire for written response.</a:t>
            </a:r>
            <a:r>
              <a:rPr lang="en-US"/>
              <a:t> </a:t>
            </a:r>
            <a:r>
              <a:rPr lang="en-US" i="1"/>
              <a:t>Journal of the Assembly for Expanded Perspectives on Learning, 21</a:t>
            </a:r>
            <a:r>
              <a:rPr lang="en-US"/>
              <a:t>, 69-85.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https://trace.tennessee.edu/cgi/viewcontent.cgi?article=1282&amp;context=jaepl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9d12b6a52e_0_30"/>
          <p:cNvSpPr txBox="1">
            <a:spLocks noGrp="1"/>
          </p:cNvSpPr>
          <p:nvPr>
            <p:ph type="body" idx="1"/>
          </p:nvPr>
        </p:nvSpPr>
        <p:spPr>
          <a:xfrm>
            <a:off x="842962" y="1147054"/>
            <a:ext cx="7843800" cy="5449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9900FF"/>
                </a:solidFill>
              </a:rPr>
              <a:t>Questions/comments for the presenters or session participants?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Please type your responses into the Zoom Chat:</a:t>
            </a:r>
            <a:endParaRPr i="1"/>
          </a:p>
        </p:txBody>
      </p:sp>
      <p:sp>
        <p:nvSpPr>
          <p:cNvPr id="234" name="Google Shape;234;g9d12b6a52e_0_30"/>
          <p:cNvSpPr txBox="1">
            <a:spLocks noGrp="1"/>
          </p:cNvSpPr>
          <p:nvPr>
            <p:ph type="title"/>
          </p:nvPr>
        </p:nvSpPr>
        <p:spPr>
          <a:xfrm>
            <a:off x="843221" y="357231"/>
            <a:ext cx="7359900" cy="778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Audience Check-In and Discussion</a:t>
            </a:r>
            <a:endParaRPr sz="2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"/>
          <p:cNvSpPr txBox="1">
            <a:spLocks noGrp="1"/>
          </p:cNvSpPr>
          <p:nvPr>
            <p:ph type="title"/>
          </p:nvPr>
        </p:nvSpPr>
        <p:spPr>
          <a:xfrm>
            <a:off x="843221" y="204831"/>
            <a:ext cx="7359964" cy="778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2000"/>
              <a:buFont typeface="Arial"/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Session Outcomes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2"/>
          <p:cNvSpPr txBox="1">
            <a:spLocks noGrp="1"/>
          </p:cNvSpPr>
          <p:nvPr>
            <p:ph type="body" idx="1"/>
          </p:nvPr>
        </p:nvSpPr>
        <p:spPr>
          <a:xfrm>
            <a:off x="690562" y="1319937"/>
            <a:ext cx="7843800" cy="5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Participants will learn how to: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Use rubrics and </a:t>
            </a: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assessments as learning tools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in the classroom.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Make assignment and </a:t>
            </a: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assessment expectations transparent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to students.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Empower students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as agents in their own learning.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Utilize metacognitive assessment practices to </a:t>
            </a: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build growth mindset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Infuse social-emotional learning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while developing writing and other academic skills.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Cultivate the classroom culture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needed for successful peer assessment and peer-to-peer (reciprocal) learning.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8836b1f51f_0_6"/>
          <p:cNvSpPr txBox="1">
            <a:spLocks noGrp="1"/>
          </p:cNvSpPr>
          <p:nvPr>
            <p:ph type="title"/>
          </p:nvPr>
        </p:nvSpPr>
        <p:spPr>
          <a:xfrm>
            <a:off x="843221" y="273108"/>
            <a:ext cx="7359900" cy="10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How to reach us...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g8836b1f51f_0_6"/>
          <p:cNvSpPr txBox="1">
            <a:spLocks noGrp="1"/>
          </p:cNvSpPr>
          <p:nvPr>
            <p:ph type="body" idx="1"/>
          </p:nvPr>
        </p:nvSpPr>
        <p:spPr>
          <a:xfrm>
            <a:off x="3782350" y="1491650"/>
            <a:ext cx="3953400" cy="44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Margeaux Temeltaş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500" i="1">
                <a:latin typeface="Calibri"/>
                <a:ea typeface="Calibri"/>
                <a:cs typeface="Calibri"/>
                <a:sym typeface="Calibri"/>
              </a:rPr>
              <a:t>English Department Chair</a:t>
            </a:r>
            <a:endParaRPr sz="25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500" i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mtemeltas@nl.edu</a:t>
            </a:r>
            <a:endParaRPr sz="25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500" i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LinkedIn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Stephanie Poczos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500" i="1">
                <a:latin typeface="Calibri"/>
                <a:ea typeface="Calibri"/>
                <a:cs typeface="Calibri"/>
                <a:sym typeface="Calibri"/>
              </a:rPr>
              <a:t>Associate Dean </a:t>
            </a:r>
            <a:endParaRPr sz="25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500" i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stephanie.poczos@nl.edu</a:t>
            </a:r>
            <a:endParaRPr sz="25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500" i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LinkedIn</a:t>
            </a:r>
            <a:endParaRPr sz="25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500" i="1"/>
          </a:p>
        </p:txBody>
      </p:sp>
      <p:pic>
        <p:nvPicPr>
          <p:cNvPr id="241" name="Google Shape;241;g8836b1f51f_0_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43225" y="3971173"/>
            <a:ext cx="2612825" cy="1741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g8836b1f51f_0_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3225" y="1687088"/>
            <a:ext cx="2612824" cy="174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77bddfadc3_0_54"/>
          <p:cNvSpPr txBox="1">
            <a:spLocks noGrp="1"/>
          </p:cNvSpPr>
          <p:nvPr>
            <p:ph type="title"/>
          </p:nvPr>
        </p:nvSpPr>
        <p:spPr>
          <a:xfrm>
            <a:off x="843221" y="204831"/>
            <a:ext cx="7359900" cy="7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2000"/>
              <a:buFont typeface="Arial"/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Assessment-as-Instruction: Key Practices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g77bddfadc3_0_54"/>
          <p:cNvSpPr txBox="1">
            <a:spLocks noGrp="1"/>
          </p:cNvSpPr>
          <p:nvPr>
            <p:ph type="body" idx="1"/>
          </p:nvPr>
        </p:nvSpPr>
        <p:spPr>
          <a:xfrm>
            <a:off x="842950" y="1472330"/>
            <a:ext cx="7843800" cy="3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03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This session will cover 3 key forms of using assessments as learning activities: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203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AutoNum type="arabicPeriod"/>
            </a:pPr>
            <a:r>
              <a:rPr lang="en-US" sz="3000" b="1">
                <a:latin typeface="Calibri"/>
                <a:ea typeface="Calibri"/>
                <a:cs typeface="Calibri"/>
                <a:sym typeface="Calibri"/>
              </a:rPr>
              <a:t>Assessing Sample Products Using the Rubric</a:t>
            </a:r>
            <a:endParaRPr sz="3000" b="1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AutoNum type="arabicPeriod"/>
            </a:pPr>
            <a:r>
              <a:rPr lang="en-US" sz="3000" b="1">
                <a:latin typeface="Calibri"/>
                <a:ea typeface="Calibri"/>
                <a:cs typeface="Calibri"/>
                <a:sym typeface="Calibri"/>
              </a:rPr>
              <a:t>Peer-to-Peer Feedback</a:t>
            </a:r>
            <a:endParaRPr sz="3000" b="1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AutoNum type="arabicPeriod"/>
            </a:pPr>
            <a:r>
              <a:rPr lang="en-US" sz="3000" b="1">
                <a:latin typeface="Calibri"/>
                <a:ea typeface="Calibri"/>
                <a:cs typeface="Calibri"/>
                <a:sym typeface="Calibri"/>
              </a:rPr>
              <a:t>Self-Assessment and Reflection</a:t>
            </a:r>
            <a:endParaRPr sz="30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bddfadc3_0_59"/>
          <p:cNvSpPr txBox="1">
            <a:spLocks noGrp="1"/>
          </p:cNvSpPr>
          <p:nvPr>
            <p:ph type="title"/>
          </p:nvPr>
        </p:nvSpPr>
        <p:spPr>
          <a:xfrm>
            <a:off x="843221" y="204831"/>
            <a:ext cx="7359900" cy="7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2000"/>
              <a:buFont typeface="Arial"/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Foundations of a Learning Community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g77bddfadc3_0_59"/>
          <p:cNvSpPr txBox="1">
            <a:spLocks noGrp="1"/>
          </p:cNvSpPr>
          <p:nvPr>
            <p:ph type="body" idx="1"/>
          </p:nvPr>
        </p:nvSpPr>
        <p:spPr>
          <a:xfrm>
            <a:off x="842962" y="1472337"/>
            <a:ext cx="7843800" cy="5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03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Integrating successful peer-to-peer assessment requires first building a strong classroom community where: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203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Students hear that </a:t>
            </a: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they belong and can be successful.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Students feel </a:t>
            </a: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safe to take risks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and share their work.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Positive feedback (</a:t>
            </a:r>
            <a:r>
              <a:rPr lang="en-US" i="1">
                <a:latin typeface="Calibri"/>
                <a:ea typeface="Calibri"/>
                <a:cs typeface="Calibri"/>
                <a:sym typeface="Calibri"/>
              </a:rPr>
              <a:t>“glows”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) and constructive criticism (</a:t>
            </a:r>
            <a:r>
              <a:rPr lang="en-US" i="1">
                <a:latin typeface="Calibri"/>
                <a:ea typeface="Calibri"/>
                <a:cs typeface="Calibri"/>
                <a:sym typeface="Calibri"/>
              </a:rPr>
              <a:t>“grows”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) are </a:t>
            </a: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intentionally modelled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by the instructor.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Feedback is concrete and growth-based as “</a:t>
            </a: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feed-forward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.”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All students are continuously </a:t>
            </a: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challenged at their “appropriate edge.”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7bddfadc3_0_47"/>
          <p:cNvSpPr txBox="1">
            <a:spLocks noGrp="1"/>
          </p:cNvSpPr>
          <p:nvPr>
            <p:ph type="title"/>
          </p:nvPr>
        </p:nvSpPr>
        <p:spPr>
          <a:xfrm>
            <a:off x="843221" y="204831"/>
            <a:ext cx="7359900" cy="7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Example Instructor Values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" name="Google Shape;59;g77bddfadc3_0_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1200" y="1700213"/>
            <a:ext cx="5181600" cy="345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7bddfadc3_0_40"/>
          <p:cNvSpPr txBox="1">
            <a:spLocks noGrp="1"/>
          </p:cNvSpPr>
          <p:nvPr>
            <p:ph type="title"/>
          </p:nvPr>
        </p:nvSpPr>
        <p:spPr>
          <a:xfrm>
            <a:off x="843221" y="204831"/>
            <a:ext cx="7359900" cy="7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Example Classroom Norms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" name="Google Shape;66;g77bddfadc3_0_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9575" y="1543050"/>
            <a:ext cx="8324850" cy="422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9d12b6a52e_0_0"/>
          <p:cNvSpPr txBox="1">
            <a:spLocks noGrp="1"/>
          </p:cNvSpPr>
          <p:nvPr>
            <p:ph type="body" idx="1"/>
          </p:nvPr>
        </p:nvSpPr>
        <p:spPr>
          <a:xfrm>
            <a:off x="842962" y="1147054"/>
            <a:ext cx="7843800" cy="5449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9900FF"/>
                </a:solidFill>
              </a:rPr>
              <a:t>If you currently use class norms, </a:t>
            </a:r>
            <a:endParaRPr sz="3200" b="1">
              <a:solidFill>
                <a:srgbClr val="99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9900FF"/>
                </a:solidFill>
              </a:rPr>
              <a:t>where and how often </a:t>
            </a:r>
            <a:endParaRPr sz="3200" b="1">
              <a:solidFill>
                <a:srgbClr val="99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9900FF"/>
                </a:solidFill>
              </a:rPr>
              <a:t>do you communicate them?</a:t>
            </a:r>
            <a:endParaRPr sz="3200" b="1">
              <a:solidFill>
                <a:srgbClr val="99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Please type your responses into the Zoom Chat:</a:t>
            </a:r>
            <a:endParaRPr i="1"/>
          </a:p>
        </p:txBody>
      </p:sp>
      <p:sp>
        <p:nvSpPr>
          <p:cNvPr id="73" name="Google Shape;73;g9d12b6a52e_0_0"/>
          <p:cNvSpPr txBox="1">
            <a:spLocks noGrp="1"/>
          </p:cNvSpPr>
          <p:nvPr>
            <p:ph type="title"/>
          </p:nvPr>
        </p:nvSpPr>
        <p:spPr>
          <a:xfrm>
            <a:off x="843221" y="357231"/>
            <a:ext cx="7359900" cy="778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Audience Check-In and Discussion</a:t>
            </a:r>
            <a:endParaRPr sz="2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77bddfadc3_0_34"/>
          <p:cNvSpPr txBox="1">
            <a:spLocks noGrp="1"/>
          </p:cNvSpPr>
          <p:nvPr>
            <p:ph type="title"/>
          </p:nvPr>
        </p:nvSpPr>
        <p:spPr>
          <a:xfrm>
            <a:off x="843221" y="204831"/>
            <a:ext cx="7359900" cy="7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2000"/>
              <a:buFont typeface="Arial"/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Classroom Norms, Session Norms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g77bddfadc3_0_34"/>
          <p:cNvSpPr txBox="1">
            <a:spLocks noGrp="1"/>
          </p:cNvSpPr>
          <p:nvPr>
            <p:ph type="body" idx="1"/>
          </p:nvPr>
        </p:nvSpPr>
        <p:spPr>
          <a:xfrm>
            <a:off x="842950" y="1147050"/>
            <a:ext cx="5243700" cy="54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Classroom norms are introduced in the first class session and returned to regularly throughout the term.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When possible, involve students in the creation of classroom norms.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As new learning activities are introduced and assessment-as-instruction practices scaffold up, students are encouraged to discuss how classroom norms apply to the specific activity.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" name="Google Shape;81;g77bddfadc3_0_34"/>
          <p:cNvPicPr preferRelativeResize="0"/>
          <p:nvPr/>
        </p:nvPicPr>
        <p:blipFill rotWithShape="1">
          <a:blip r:embed="rId3">
            <a:alphaModFix/>
          </a:blip>
          <a:srcRect l="22417" r="19669"/>
          <a:stretch/>
        </p:blipFill>
        <p:spPr>
          <a:xfrm>
            <a:off x="6156900" y="3428988"/>
            <a:ext cx="2202725" cy="267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g77bddfadc3_0_34"/>
          <p:cNvPicPr preferRelativeResize="0"/>
          <p:nvPr/>
        </p:nvPicPr>
        <p:blipFill rotWithShape="1">
          <a:blip r:embed="rId4">
            <a:alphaModFix/>
          </a:blip>
          <a:srcRect t="12502"/>
          <a:stretch/>
        </p:blipFill>
        <p:spPr>
          <a:xfrm>
            <a:off x="6280775" y="1213861"/>
            <a:ext cx="1523125" cy="198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LU_template_Nov2015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1651</Words>
  <Application>Microsoft Office PowerPoint</Application>
  <PresentationFormat>On-screen Show (4:3)</PresentationFormat>
  <Paragraphs>213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Georgia</vt:lpstr>
      <vt:lpstr>Merriweather Sans</vt:lpstr>
      <vt:lpstr>NLU_template_Nov2015</vt:lpstr>
      <vt:lpstr>Assessment as Instruction: Strategies for Fostering Equity &amp; Growth Mindset</vt:lpstr>
      <vt:lpstr>Who are we?</vt:lpstr>
      <vt:lpstr>Session Outcomes</vt:lpstr>
      <vt:lpstr>Assessment-as-Instruction: Key Practices</vt:lpstr>
      <vt:lpstr>Foundations of a Learning Community</vt:lpstr>
      <vt:lpstr>Example Instructor Values</vt:lpstr>
      <vt:lpstr>Example Classroom Norms</vt:lpstr>
      <vt:lpstr>Audience Check-In and Discussion</vt:lpstr>
      <vt:lpstr>Classroom Norms, Session Norms</vt:lpstr>
      <vt:lpstr>Building Growth Mindset Based on the work of Carol Dweck (Mindset, 2006)</vt:lpstr>
      <vt:lpstr>Audience Check-In and Discussion</vt:lpstr>
      <vt:lpstr>Assessment-as-Instruction: Key Practice #1</vt:lpstr>
      <vt:lpstr>Assessing Sample Products Using the Rubric</vt:lpstr>
      <vt:lpstr>Audience Check-In and Discussion</vt:lpstr>
      <vt:lpstr>Assessment-as-Instruction: Key Practice #2</vt:lpstr>
      <vt:lpstr>What is “Feed-Forward”?</vt:lpstr>
      <vt:lpstr>Rules for Critique</vt:lpstr>
      <vt:lpstr>Audience Check-In and Discussion</vt:lpstr>
      <vt:lpstr>Assessment-as-Instruction: Key Practice #3</vt:lpstr>
      <vt:lpstr>Self-Assessments and Reflections</vt:lpstr>
      <vt:lpstr>Sample Process Page Questions</vt:lpstr>
      <vt:lpstr>Self-Assessments and Reflections</vt:lpstr>
      <vt:lpstr>Sample Formative Reflection Questions</vt:lpstr>
      <vt:lpstr>Self-Assessments and Reflections</vt:lpstr>
      <vt:lpstr>Sample Summative Reflection Questions</vt:lpstr>
      <vt:lpstr>Demonstrating Growth Mindset</vt:lpstr>
      <vt:lpstr>Demonstrating Growth Mindset</vt:lpstr>
      <vt:lpstr>Further resources about “feed-forward”</vt:lpstr>
      <vt:lpstr>Audience Check-In and Discussion</vt:lpstr>
      <vt:lpstr>How to reach us...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as Instruction: Strategies for Fostering Equity &amp; Growth Mindset</dc:title>
  <dc:creator>nlu</dc:creator>
  <cp:lastModifiedBy>Margeaux Temeltas</cp:lastModifiedBy>
  <cp:revision>1</cp:revision>
  <dcterms:created xsi:type="dcterms:W3CDTF">2011-02-04T15:50:43Z</dcterms:created>
  <dcterms:modified xsi:type="dcterms:W3CDTF">2020-10-14T20:23:33Z</dcterms:modified>
</cp:coreProperties>
</file>