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5" r:id="rId3"/>
    <p:sldId id="257" r:id="rId4"/>
    <p:sldId id="263" r:id="rId5"/>
    <p:sldId id="267" r:id="rId6"/>
    <p:sldId id="264" r:id="rId7"/>
    <p:sldId id="268" r:id="rId8"/>
    <p:sldId id="269" r:id="rId9"/>
    <p:sldId id="271"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9" autoAdjust="0"/>
    <p:restoredTop sz="94660"/>
  </p:normalViewPr>
  <p:slideViewPr>
    <p:cSldViewPr snapToGrid="0">
      <p:cViewPr varScale="1">
        <p:scale>
          <a:sx n="64" d="100"/>
          <a:sy n="64" d="100"/>
        </p:scale>
        <p:origin x="3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C7DCB7-4FA2-FD4E-A2A7-E3909DFAEF22}" type="datetimeFigureOut">
              <a:rPr lang="en-US" smtClean="0"/>
              <a:t>10/16/20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271C6-F634-B945-810A-BB5DB906A6AE}" type="slidenum">
              <a:rPr lang="en-US" smtClean="0"/>
              <a:t>‹#›</a:t>
            </a:fld>
            <a:endParaRPr lang="en-US"/>
          </a:p>
        </p:txBody>
      </p:sp>
    </p:spTree>
    <p:extLst>
      <p:ext uri="{BB962C8B-B14F-4D97-AF65-F5344CB8AC3E}">
        <p14:creationId xmlns:p14="http://schemas.microsoft.com/office/powerpoint/2010/main" val="1636289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B072214-FD5C-4BD7-879B-4E64E14C8C35}"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106998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072214-FD5C-4BD7-879B-4E64E14C8C35}"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59043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072214-FD5C-4BD7-879B-4E64E14C8C35}"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37339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072214-FD5C-4BD7-879B-4E64E14C8C35}"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34510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072214-FD5C-4BD7-879B-4E64E14C8C35}" type="datetimeFigureOut">
              <a:rPr lang="en-US" smtClean="0"/>
              <a:t>10/16/20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17684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072214-FD5C-4BD7-879B-4E64E14C8C35}" type="datetimeFigureOut">
              <a:rPr lang="en-US" smtClean="0"/>
              <a:t>10/16/20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3257259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072214-FD5C-4BD7-879B-4E64E14C8C35}" type="datetimeFigureOut">
              <a:rPr lang="en-US" smtClean="0"/>
              <a:t>10/16/20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377094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B072214-FD5C-4BD7-879B-4E64E14C8C35}" type="datetimeFigureOut">
              <a:rPr lang="en-US" smtClean="0"/>
              <a:t>10/16/20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1124292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072214-FD5C-4BD7-879B-4E64E14C8C35}" type="datetimeFigureOut">
              <a:rPr lang="en-US" smtClean="0"/>
              <a:t>10/16/20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96777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072214-FD5C-4BD7-879B-4E64E14C8C35}" type="datetimeFigureOut">
              <a:rPr lang="en-US" smtClean="0"/>
              <a:t>10/16/20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3429675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B072214-FD5C-4BD7-879B-4E64E14C8C35}" type="datetimeFigureOut">
              <a:rPr lang="en-US" smtClean="0"/>
              <a:t>10/16/20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3D6D5-AA07-4F06-829B-698C69ADA167}" type="slidenum">
              <a:rPr lang="en-US" smtClean="0"/>
              <a:t>‹#›</a:t>
            </a:fld>
            <a:endParaRPr lang="en-US"/>
          </a:p>
        </p:txBody>
      </p:sp>
    </p:spTree>
    <p:extLst>
      <p:ext uri="{BB962C8B-B14F-4D97-AF65-F5344CB8AC3E}">
        <p14:creationId xmlns:p14="http://schemas.microsoft.com/office/powerpoint/2010/main" val="2818499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72214-FD5C-4BD7-879B-4E64E14C8C35}" type="datetimeFigureOut">
              <a:rPr lang="en-US" smtClean="0"/>
              <a:t>10/16/20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3D6D5-AA07-4F06-829B-698C69ADA167}" type="slidenum">
              <a:rPr lang="en-US" smtClean="0"/>
              <a:t>‹#›</a:t>
            </a:fld>
            <a:endParaRPr lang="en-US"/>
          </a:p>
        </p:txBody>
      </p:sp>
    </p:spTree>
    <p:extLst>
      <p:ext uri="{BB962C8B-B14F-4D97-AF65-F5344CB8AC3E}">
        <p14:creationId xmlns:p14="http://schemas.microsoft.com/office/powerpoint/2010/main" val="3615300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mbuchter@EIU.edu" TargetMode="External"/><Relationship Id="rId2" Type="http://schemas.openxmlformats.org/officeDocument/2006/relationships/hyperlink" Target="mailto:jlstringfellow@eiu.edu" TargetMode="Externa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hyperlink" Target="mailto:cmmore@eiu.ed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322" y="397565"/>
            <a:ext cx="11290852" cy="3112398"/>
          </a:xfrm>
        </p:spPr>
        <p:txBody>
          <a:bodyPr>
            <a:normAutofit/>
          </a:bodyPr>
          <a:lstStyle/>
          <a:p>
            <a:r>
              <a:rPr lang="en-US" dirty="0"/>
              <a:t>Inclusive Practices: Building Syllabi to Support Students During the </a:t>
            </a:r>
            <a:r>
              <a:rPr lang="en-US"/>
              <a:t>COVID Pandemic</a:t>
            </a:r>
            <a:endParaRPr lang="en-US" dirty="0"/>
          </a:p>
        </p:txBody>
      </p:sp>
      <p:sp>
        <p:nvSpPr>
          <p:cNvPr id="3" name="Subtitle 2"/>
          <p:cNvSpPr>
            <a:spLocks noGrp="1"/>
          </p:cNvSpPr>
          <p:nvPr>
            <p:ph type="subTitle" idx="1"/>
          </p:nvPr>
        </p:nvSpPr>
        <p:spPr/>
        <p:txBody>
          <a:bodyPr>
            <a:normAutofit lnSpcReduction="10000"/>
          </a:bodyPr>
          <a:lstStyle/>
          <a:p>
            <a:r>
              <a:rPr lang="en-US" dirty="0"/>
              <a:t>Jennifer </a:t>
            </a:r>
            <a:r>
              <a:rPr lang="en-US" dirty="0" err="1"/>
              <a:t>Stringfellow</a:t>
            </a:r>
            <a:r>
              <a:rPr lang="en-US" dirty="0"/>
              <a:t>, PhD</a:t>
            </a:r>
          </a:p>
          <a:p>
            <a:r>
              <a:rPr lang="en-US" dirty="0"/>
              <a:t>Jennifer Buchter, PhD, MSW</a:t>
            </a:r>
          </a:p>
          <a:p>
            <a:r>
              <a:rPr lang="en-US" dirty="0"/>
              <a:t>Cori More, PhD, BCBA</a:t>
            </a:r>
          </a:p>
          <a:p>
            <a:r>
              <a:rPr lang="en-US" dirty="0"/>
              <a:t>Eastern Illinois University </a:t>
            </a:r>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1274464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96331"/>
          </a:xfrm>
        </p:spPr>
        <p:txBody>
          <a:bodyPr/>
          <a:lstStyle/>
          <a:p>
            <a:pPr algn="ctr"/>
            <a:r>
              <a:rPr lang="en-US" dirty="0"/>
              <a:t>Thank you </a:t>
            </a:r>
          </a:p>
        </p:txBody>
      </p:sp>
      <p:sp>
        <p:nvSpPr>
          <p:cNvPr id="7" name="Content Placeholder 6">
            <a:extLst>
              <a:ext uri="{FF2B5EF4-FFF2-40B4-BE49-F238E27FC236}">
                <a16:creationId xmlns:a16="http://schemas.microsoft.com/office/drawing/2014/main" id="{8BC91A1F-5847-3C4B-9713-D72AE309A067}"/>
              </a:ext>
            </a:extLst>
          </p:cNvPr>
          <p:cNvSpPr>
            <a:spLocks noGrp="1"/>
          </p:cNvSpPr>
          <p:nvPr>
            <p:ph sz="half" idx="1"/>
          </p:nvPr>
        </p:nvSpPr>
        <p:spPr>
          <a:xfrm>
            <a:off x="838199" y="1825625"/>
            <a:ext cx="10353261" cy="579645"/>
          </a:xfrm>
        </p:spPr>
        <p:txBody>
          <a:bodyPr>
            <a:normAutofit/>
          </a:bodyPr>
          <a:lstStyle/>
          <a:p>
            <a:pPr marL="0" indent="0">
              <a:buNone/>
            </a:pPr>
            <a:endParaRPr lang="en-US" dirty="0"/>
          </a:p>
          <a:p>
            <a:endParaRPr lang="en-US" dirty="0"/>
          </a:p>
        </p:txBody>
      </p:sp>
      <p:sp>
        <p:nvSpPr>
          <p:cNvPr id="8" name="Content Placeholder 7">
            <a:extLst>
              <a:ext uri="{FF2B5EF4-FFF2-40B4-BE49-F238E27FC236}">
                <a16:creationId xmlns:a16="http://schemas.microsoft.com/office/drawing/2014/main" id="{BCC563AC-912E-3D49-BC93-704498285940}"/>
              </a:ext>
            </a:extLst>
          </p:cNvPr>
          <p:cNvSpPr>
            <a:spLocks noGrp="1"/>
          </p:cNvSpPr>
          <p:nvPr>
            <p:ph sz="half" idx="2"/>
          </p:nvPr>
        </p:nvSpPr>
        <p:spPr>
          <a:xfrm>
            <a:off x="838199" y="1761457"/>
            <a:ext cx="10515601" cy="3837238"/>
          </a:xfrm>
        </p:spPr>
        <p:txBody>
          <a:bodyPr>
            <a:normAutofit/>
          </a:bodyPr>
          <a:lstStyle/>
          <a:p>
            <a:pPr marL="0" indent="0">
              <a:buNone/>
            </a:pPr>
            <a:endParaRPr lang="en-US" dirty="0"/>
          </a:p>
          <a:p>
            <a:pPr marL="0" indent="0">
              <a:buNone/>
            </a:pPr>
            <a:r>
              <a:rPr lang="en-US" dirty="0"/>
              <a:t>Jennifer </a:t>
            </a:r>
            <a:r>
              <a:rPr lang="en-US" dirty="0" err="1"/>
              <a:t>Stringfellow</a:t>
            </a:r>
            <a:r>
              <a:rPr lang="en-US" dirty="0"/>
              <a:t>, PhD 			</a:t>
            </a:r>
            <a:r>
              <a:rPr lang="en-US" dirty="0">
                <a:hlinkClick r:id="rId2"/>
              </a:rPr>
              <a:t>jlstringfellow@eiu.edu</a:t>
            </a:r>
            <a:endParaRPr lang="en-US" dirty="0"/>
          </a:p>
          <a:p>
            <a:pPr marL="0" indent="0">
              <a:buNone/>
            </a:pPr>
            <a:r>
              <a:rPr lang="en-US" dirty="0"/>
              <a:t>Jennifer Buchter, PhD, MSW, LSW 	           </a:t>
            </a:r>
            <a:r>
              <a:rPr lang="en-US" dirty="0">
                <a:hlinkClick r:id="rId3"/>
              </a:rPr>
              <a:t>jmbuchter@EIU.edu</a:t>
            </a:r>
            <a:r>
              <a:rPr lang="en-US" dirty="0"/>
              <a:t> </a:t>
            </a:r>
          </a:p>
          <a:p>
            <a:pPr marL="0" indent="0">
              <a:buNone/>
            </a:pPr>
            <a:r>
              <a:rPr lang="en-US" dirty="0"/>
              <a:t>Cori More, PhD, BCBA				</a:t>
            </a:r>
            <a:r>
              <a:rPr lang="en-US" dirty="0">
                <a:hlinkClick r:id="rId4"/>
              </a:rPr>
              <a:t>cmmore@eiu.edu</a:t>
            </a:r>
            <a:r>
              <a:rPr lang="en-US" dirty="0"/>
              <a:t> </a:t>
            </a:r>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1281108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838200" y="1510748"/>
            <a:ext cx="10515600" cy="4666215"/>
          </a:xfrm>
        </p:spPr>
        <p:txBody>
          <a:bodyPr/>
          <a:lstStyle/>
          <a:p>
            <a:r>
              <a:rPr lang="en-US" dirty="0"/>
              <a:t>Examine common practices in higher education that act as barriers for diverse students</a:t>
            </a:r>
          </a:p>
          <a:p>
            <a:r>
              <a:rPr lang="en-US" dirty="0"/>
              <a:t>Discuss validity of these practices</a:t>
            </a:r>
          </a:p>
          <a:p>
            <a:pPr lvl="1"/>
            <a:r>
              <a:rPr lang="en-US" dirty="0"/>
              <a:t>Are they measuring what we think they are measuring? </a:t>
            </a:r>
          </a:p>
          <a:p>
            <a:pPr lvl="1"/>
            <a:r>
              <a:rPr lang="en-US" dirty="0"/>
              <a:t>Are they systemic practices that show preferences for some students over others? </a:t>
            </a:r>
          </a:p>
          <a:p>
            <a:r>
              <a:rPr lang="en-US" dirty="0"/>
              <a:t>Analyze current practices and incorporate Inclusive Practices in course syllabi</a:t>
            </a:r>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224563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 </a:t>
            </a:r>
          </a:p>
        </p:txBody>
      </p:sp>
      <p:sp>
        <p:nvSpPr>
          <p:cNvPr id="3" name="Content Placeholder 2"/>
          <p:cNvSpPr>
            <a:spLocks noGrp="1"/>
          </p:cNvSpPr>
          <p:nvPr>
            <p:ph idx="1"/>
          </p:nvPr>
        </p:nvSpPr>
        <p:spPr>
          <a:xfrm>
            <a:off x="838200" y="1493134"/>
            <a:ext cx="10515600" cy="4683829"/>
          </a:xfrm>
        </p:spPr>
        <p:txBody>
          <a:bodyPr>
            <a:normAutofit/>
          </a:bodyPr>
          <a:lstStyle/>
          <a:p>
            <a:r>
              <a:rPr lang="en-US" dirty="0"/>
              <a:t>Todays workforce will work with diverse communities</a:t>
            </a:r>
          </a:p>
          <a:p>
            <a:r>
              <a:rPr lang="en-US" dirty="0"/>
              <a:t>Need skills to implement Inclusive Practices to increase diversity </a:t>
            </a:r>
          </a:p>
          <a:p>
            <a:r>
              <a:rPr lang="en-US" dirty="0"/>
              <a:t>Address systemic barriers based in higher education practices </a:t>
            </a:r>
          </a:p>
          <a:p>
            <a:r>
              <a:rPr lang="en-US" dirty="0"/>
              <a:t>We lack diversity of personnel and administration/leadership.</a:t>
            </a:r>
          </a:p>
          <a:p>
            <a:r>
              <a:rPr lang="en-US" dirty="0"/>
              <a:t>One way to increase and support diversity is to address barriers in higher education.</a:t>
            </a:r>
          </a:p>
          <a:p>
            <a:r>
              <a:rPr lang="en-US" dirty="0"/>
              <a:t>It’s a matter of social justice and inclusion.</a:t>
            </a:r>
          </a:p>
          <a:p>
            <a:endParaRPr lang="en-US" dirty="0"/>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375440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19199"/>
          </a:xfrm>
        </p:spPr>
        <p:txBody>
          <a:bodyPr/>
          <a:lstStyle/>
          <a:p>
            <a:r>
              <a:rPr lang="en-US" dirty="0"/>
              <a:t>Transforming Curriculum</a:t>
            </a:r>
          </a:p>
        </p:txBody>
      </p:sp>
      <p:sp>
        <p:nvSpPr>
          <p:cNvPr id="3" name="Content Placeholder 2"/>
          <p:cNvSpPr>
            <a:spLocks noGrp="1"/>
          </p:cNvSpPr>
          <p:nvPr>
            <p:ph idx="1"/>
          </p:nvPr>
        </p:nvSpPr>
        <p:spPr>
          <a:xfrm>
            <a:off x="838200" y="1219200"/>
            <a:ext cx="10515600" cy="4957763"/>
          </a:xfrm>
        </p:spPr>
        <p:txBody>
          <a:bodyPr/>
          <a:lstStyle/>
          <a:p>
            <a:r>
              <a:rPr lang="en-US" dirty="0"/>
              <a:t>Address histories of oppression</a:t>
            </a:r>
          </a:p>
          <a:p>
            <a:pPr lvl="1"/>
            <a:r>
              <a:rPr lang="en-US" dirty="0"/>
              <a:t>families,  students, IHE, education, research, social justice </a:t>
            </a:r>
          </a:p>
          <a:p>
            <a:r>
              <a:rPr lang="en-US" dirty="0"/>
              <a:t>Lives, cultures, and counties of origin (culturally sustaining pedagogy)</a:t>
            </a:r>
          </a:p>
          <a:p>
            <a:pPr lvl="1"/>
            <a:r>
              <a:rPr lang="en-US" dirty="0"/>
              <a:t>Representation in the curriculum  </a:t>
            </a:r>
          </a:p>
          <a:p>
            <a:r>
              <a:rPr lang="en-US" dirty="0"/>
              <a:t>Representation of the contributions and works in the field</a:t>
            </a:r>
          </a:p>
          <a:p>
            <a:pPr lvl="1"/>
            <a:r>
              <a:rPr lang="en-US" dirty="0"/>
              <a:t>Assigned readings, </a:t>
            </a:r>
            <a:r>
              <a:rPr lang="en-US" dirty="0" err="1"/>
              <a:t>etc</a:t>
            </a:r>
            <a:endParaRPr lang="en-US" dirty="0"/>
          </a:p>
          <a:p>
            <a:r>
              <a:rPr lang="en-US" dirty="0"/>
              <a:t>Designers and implementers of content</a:t>
            </a:r>
          </a:p>
          <a:p>
            <a:pPr lvl="1"/>
            <a:r>
              <a:rPr lang="en-US" dirty="0"/>
              <a:t>student led rather than faculty led</a:t>
            </a:r>
          </a:p>
          <a:p>
            <a:pPr lvl="1"/>
            <a:r>
              <a:rPr lang="en-US" dirty="0"/>
              <a:t>Diverse faculty</a:t>
            </a:r>
          </a:p>
          <a:p>
            <a:pPr lvl="1"/>
            <a:r>
              <a:rPr lang="en-US" dirty="0"/>
              <a:t>Seeking out diverse perspectives </a:t>
            </a:r>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40870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69999"/>
          </a:xfrm>
        </p:spPr>
        <p:txBody>
          <a:bodyPr/>
          <a:lstStyle/>
          <a:p>
            <a:r>
              <a:rPr lang="en-US" dirty="0"/>
              <a:t>Transforming Curriculum continued</a:t>
            </a:r>
          </a:p>
        </p:txBody>
      </p:sp>
      <p:sp>
        <p:nvSpPr>
          <p:cNvPr id="3" name="Content Placeholder 2"/>
          <p:cNvSpPr>
            <a:spLocks noGrp="1"/>
          </p:cNvSpPr>
          <p:nvPr>
            <p:ph idx="1"/>
          </p:nvPr>
        </p:nvSpPr>
        <p:spPr>
          <a:xfrm>
            <a:off x="838200" y="1270000"/>
            <a:ext cx="10515600" cy="4906963"/>
          </a:xfrm>
        </p:spPr>
        <p:txBody>
          <a:bodyPr>
            <a:normAutofit/>
          </a:bodyPr>
          <a:lstStyle/>
          <a:p>
            <a:r>
              <a:rPr lang="en-US" dirty="0"/>
              <a:t>Global inclusiveness and local responsiveness</a:t>
            </a:r>
          </a:p>
          <a:p>
            <a:pPr lvl="1"/>
            <a:r>
              <a:rPr lang="en-US" dirty="0"/>
              <a:t>Policy, human rights, connect content to worldwide </a:t>
            </a:r>
          </a:p>
          <a:p>
            <a:r>
              <a:rPr lang="en-US" dirty="0"/>
              <a:t>Autobiographical Grounding (self-disclosure)</a:t>
            </a:r>
          </a:p>
          <a:p>
            <a:pPr lvl="1"/>
            <a:r>
              <a:rPr lang="en-US" dirty="0"/>
              <a:t>Faculty share appropriate info to connect with student experiences</a:t>
            </a:r>
          </a:p>
          <a:p>
            <a:r>
              <a:rPr lang="en-US" dirty="0"/>
              <a:t>Student authorship, agency, and social action-design and develop what’s important to them </a:t>
            </a:r>
          </a:p>
          <a:p>
            <a:pPr lvl="1"/>
            <a:r>
              <a:rPr lang="en-US" dirty="0"/>
              <a:t>Student interest included in curriculum, higher order thinking vs rote, social justice and advocacy</a:t>
            </a:r>
          </a:p>
          <a:p>
            <a:r>
              <a:rPr lang="en-US" dirty="0"/>
              <a:t>Problem posing dialog</a:t>
            </a:r>
          </a:p>
          <a:p>
            <a:pPr lvl="1"/>
            <a:r>
              <a:rPr lang="en-US" dirty="0"/>
              <a:t>students have expertise based on their diversity that makes them experts </a:t>
            </a:r>
          </a:p>
          <a:p>
            <a:endParaRPr lang="en-US" dirty="0"/>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3856900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800"/>
            <a:ext cx="10515600" cy="838200"/>
          </a:xfrm>
        </p:spPr>
        <p:txBody>
          <a:bodyPr/>
          <a:lstStyle/>
          <a:p>
            <a:r>
              <a:rPr lang="en-US" dirty="0"/>
              <a:t>Supportive practices </a:t>
            </a:r>
          </a:p>
        </p:txBody>
      </p:sp>
      <p:sp>
        <p:nvSpPr>
          <p:cNvPr id="3" name="Content Placeholder 2"/>
          <p:cNvSpPr>
            <a:spLocks noGrp="1"/>
          </p:cNvSpPr>
          <p:nvPr>
            <p:ph sz="half" idx="1"/>
          </p:nvPr>
        </p:nvSpPr>
        <p:spPr>
          <a:xfrm>
            <a:off x="838199" y="882316"/>
            <a:ext cx="5706979" cy="5294647"/>
          </a:xfrm>
        </p:spPr>
        <p:txBody>
          <a:bodyPr>
            <a:normAutofit/>
          </a:bodyPr>
          <a:lstStyle/>
          <a:p>
            <a:r>
              <a:rPr lang="en-US" dirty="0"/>
              <a:t>Relationship</a:t>
            </a:r>
          </a:p>
          <a:p>
            <a:r>
              <a:rPr lang="en-US" dirty="0"/>
              <a:t>Pronouns</a:t>
            </a:r>
          </a:p>
          <a:p>
            <a:r>
              <a:rPr lang="en-US" dirty="0"/>
              <a:t>Flexible due dates</a:t>
            </a:r>
          </a:p>
          <a:p>
            <a:r>
              <a:rPr lang="en-US" dirty="0"/>
              <a:t>Faculty response time</a:t>
            </a:r>
          </a:p>
          <a:p>
            <a:r>
              <a:rPr lang="en-US" dirty="0"/>
              <a:t>Office hours</a:t>
            </a:r>
          </a:p>
          <a:p>
            <a:r>
              <a:rPr lang="en-US" dirty="0"/>
              <a:t>Curriculum </a:t>
            </a:r>
          </a:p>
          <a:p>
            <a:r>
              <a:rPr lang="en-US" dirty="0"/>
              <a:t>Flexible assignments</a:t>
            </a:r>
          </a:p>
          <a:p>
            <a:r>
              <a:rPr lang="en-US" dirty="0"/>
              <a:t>Assessment </a:t>
            </a:r>
          </a:p>
          <a:p>
            <a:r>
              <a:rPr lang="en-US" dirty="0"/>
              <a:t>Content related to student interests </a:t>
            </a:r>
          </a:p>
        </p:txBody>
      </p:sp>
      <p:sp>
        <p:nvSpPr>
          <p:cNvPr id="7" name="Content Placeholder 6">
            <a:extLst>
              <a:ext uri="{FF2B5EF4-FFF2-40B4-BE49-F238E27FC236}">
                <a16:creationId xmlns:a16="http://schemas.microsoft.com/office/drawing/2014/main" id="{147F1072-6039-9049-9FAA-20AA48730FCF}"/>
              </a:ext>
            </a:extLst>
          </p:cNvPr>
          <p:cNvSpPr>
            <a:spLocks noGrp="1"/>
          </p:cNvSpPr>
          <p:nvPr>
            <p:ph sz="half" idx="2"/>
          </p:nvPr>
        </p:nvSpPr>
        <p:spPr>
          <a:xfrm>
            <a:off x="6432884" y="882316"/>
            <a:ext cx="5422232" cy="5294647"/>
          </a:xfrm>
        </p:spPr>
        <p:txBody>
          <a:bodyPr>
            <a:normAutofit/>
          </a:bodyPr>
          <a:lstStyle/>
          <a:p>
            <a:r>
              <a:rPr lang="en-US" dirty="0"/>
              <a:t>Classroom procedures that disproportionately impact students </a:t>
            </a:r>
          </a:p>
          <a:p>
            <a:r>
              <a:rPr lang="en-US" dirty="0"/>
              <a:t>Timelines</a:t>
            </a:r>
          </a:p>
          <a:p>
            <a:r>
              <a:rPr lang="en-US" dirty="0"/>
              <a:t>Attendance policies</a:t>
            </a:r>
          </a:p>
          <a:p>
            <a:r>
              <a:rPr lang="en-US" dirty="0"/>
              <a:t>Punitive vs Supportive feedback and assessment system </a:t>
            </a:r>
          </a:p>
          <a:p>
            <a:r>
              <a:rPr lang="en-US" dirty="0"/>
              <a:t>Representation in curriculum and assignments </a:t>
            </a:r>
          </a:p>
          <a:p>
            <a:r>
              <a:rPr lang="en-US" dirty="0"/>
              <a:t>Self-advocacy</a:t>
            </a:r>
          </a:p>
          <a:p>
            <a:pPr marL="0" indent="0">
              <a:buNone/>
            </a:pPr>
            <a:endParaRPr lang="en-US" dirty="0"/>
          </a:p>
          <a:p>
            <a:endParaRPr lang="en-US" dirty="0"/>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3895715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a:t>
            </a:r>
          </a:p>
        </p:txBody>
      </p:sp>
      <p:sp>
        <p:nvSpPr>
          <p:cNvPr id="3" name="Content Placeholder 2"/>
          <p:cNvSpPr>
            <a:spLocks noGrp="1"/>
          </p:cNvSpPr>
          <p:nvPr>
            <p:ph idx="1"/>
          </p:nvPr>
        </p:nvSpPr>
        <p:spPr/>
        <p:txBody>
          <a:bodyPr/>
          <a:lstStyle/>
          <a:p>
            <a:r>
              <a:rPr lang="en-US" dirty="0"/>
              <a:t>Think of a course syllabus you are currently designing or implementing </a:t>
            </a:r>
          </a:p>
          <a:p>
            <a:r>
              <a:rPr lang="en-US" dirty="0"/>
              <a:t>Are there any practices that can be changed to support students through transforming content or supportive practices? </a:t>
            </a:r>
          </a:p>
          <a:p>
            <a:r>
              <a:rPr lang="en-US" dirty="0"/>
              <a:t>Share how you would implement these changes. </a:t>
            </a:r>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256174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Share</a:t>
            </a:r>
          </a:p>
        </p:txBody>
      </p:sp>
      <p:sp>
        <p:nvSpPr>
          <p:cNvPr id="3" name="Content Placeholder 2"/>
          <p:cNvSpPr>
            <a:spLocks noGrp="1"/>
          </p:cNvSpPr>
          <p:nvPr>
            <p:ph idx="1"/>
          </p:nvPr>
        </p:nvSpPr>
        <p:spPr/>
        <p:txBody>
          <a:bodyPr/>
          <a:lstStyle/>
          <a:p>
            <a:pPr marL="0" indent="0">
              <a:buNone/>
            </a:pPr>
            <a:r>
              <a:rPr lang="en-US" dirty="0"/>
              <a:t>Share some of your ideas</a:t>
            </a:r>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1257491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p:txBody>
          <a:bodyPr/>
          <a:lstStyle/>
          <a:p>
            <a:pPr marL="0" indent="0">
              <a:buNone/>
            </a:pPr>
            <a:r>
              <a:rPr lang="en-US" dirty="0"/>
              <a:t>Too often teachers "teach” the way we have experienced education and we in institutes of higher education push students to focus on evidenced based practices, research, theory, development, etc. We need to also be critical and analyze our practices in how we are producing the next generation of leaders. </a:t>
            </a:r>
          </a:p>
          <a:p>
            <a:pPr marL="0" indent="0">
              <a:buNone/>
            </a:pPr>
            <a:endParaRPr lang="en-US" dirty="0"/>
          </a:p>
        </p:txBody>
      </p:sp>
      <p:sp>
        <p:nvSpPr>
          <p:cNvPr id="4" name="Rectangle 3"/>
          <p:cNvSpPr/>
          <p:nvPr/>
        </p:nvSpPr>
        <p:spPr>
          <a:xfrm>
            <a:off x="0" y="5598695"/>
            <a:ext cx="12192000" cy="376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9853"/>
            <a:ext cx="12192000" cy="14437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442" y="6248401"/>
            <a:ext cx="4427621" cy="534412"/>
          </a:xfrm>
          <a:prstGeom prst="rect">
            <a:avLst/>
          </a:prstGeom>
        </p:spPr>
      </p:pic>
    </p:spTree>
    <p:extLst>
      <p:ext uri="{BB962C8B-B14F-4D97-AF65-F5344CB8AC3E}">
        <p14:creationId xmlns:p14="http://schemas.microsoft.com/office/powerpoint/2010/main" val="3240419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4225</TotalTime>
  <Words>472</Words>
  <Application>Microsoft Macintosh PowerPoint</Application>
  <PresentationFormat>Widescreen</PresentationFormat>
  <Paragraphs>67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Inclusive Practices: Building Syllabi to Support Students During the COVID Pandemic</vt:lpstr>
      <vt:lpstr>Objectives</vt:lpstr>
      <vt:lpstr>Rationale </vt:lpstr>
      <vt:lpstr>Transforming Curriculum</vt:lpstr>
      <vt:lpstr>Transforming Curriculum continued</vt:lpstr>
      <vt:lpstr>Supportive practices </vt:lpstr>
      <vt:lpstr>Application</vt:lpstr>
      <vt:lpstr>Group Share</vt:lpstr>
      <vt:lpstr>Closing</vt:lpstr>
      <vt:lpstr>Thank you </vt:lpstr>
    </vt:vector>
  </TitlesOfParts>
  <Company>Eastern Illinois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A Woodley</dc:creator>
  <cp:lastModifiedBy>Jennifer Buchter</cp:lastModifiedBy>
  <cp:revision>35</cp:revision>
  <dcterms:created xsi:type="dcterms:W3CDTF">2019-10-10T16:26:33Z</dcterms:created>
  <dcterms:modified xsi:type="dcterms:W3CDTF">2020-10-16T13:25:36Z</dcterms:modified>
</cp:coreProperties>
</file>