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4"/>
  </p:sldMasterIdLst>
  <p:notesMasterIdLst>
    <p:notesMasterId r:id="rId21"/>
  </p:notesMasterIdLst>
  <p:sldIdLst>
    <p:sldId id="277" r:id="rId5"/>
    <p:sldId id="292" r:id="rId6"/>
    <p:sldId id="278" r:id="rId7"/>
    <p:sldId id="279" r:id="rId8"/>
    <p:sldId id="280" r:id="rId9"/>
    <p:sldId id="282" r:id="rId10"/>
    <p:sldId id="283" r:id="rId11"/>
    <p:sldId id="284" r:id="rId12"/>
    <p:sldId id="290" r:id="rId13"/>
    <p:sldId id="285" r:id="rId14"/>
    <p:sldId id="286" r:id="rId15"/>
    <p:sldId id="291" r:id="rId16"/>
    <p:sldId id="287" r:id="rId17"/>
    <p:sldId id="288" r:id="rId18"/>
    <p:sldId id="289" r:id="rId19"/>
    <p:sldId id="28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44" userDrawn="1">
          <p15:clr>
            <a:srgbClr val="A4A3A4"/>
          </p15:clr>
        </p15:guide>
        <p15:guide id="2" orient="horz" pos="432" userDrawn="1">
          <p15:clr>
            <a:srgbClr val="A4A3A4"/>
          </p15:clr>
        </p15:guide>
        <p15:guide id="3" pos="5616" userDrawn="1">
          <p15:clr>
            <a:srgbClr val="A4A3A4"/>
          </p15:clr>
        </p15:guide>
        <p15:guide id="4" orient="horz" pos="5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326" y="60"/>
      </p:cViewPr>
      <p:guideLst>
        <p:guide pos="144"/>
        <p:guide orient="horz" pos="432"/>
        <p:guide pos="5616"/>
        <p:guide orient="horz" pos="5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martin\Desktop\Research\Presentations\Figures%20for%20presentation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martin\Desktop\Research\Presentations\Figures%20for%20presentation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634265692924995"/>
          <c:y val="9.3529561530312055E-2"/>
          <c:w val="0.77335260611339018"/>
          <c:h val="0.73015708096832799"/>
        </c:manualLayout>
      </c:layout>
      <c:barChart>
        <c:barDir val="col"/>
        <c:grouping val="clustered"/>
        <c:varyColors val="0"/>
        <c:ser>
          <c:idx val="0"/>
          <c:order val="0"/>
          <c:tx>
            <c:v>Pre-professional</c:v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('pre-test and post-test'!$D$7,'pre-test and post-test'!$F$7)</c:f>
                <c:numCache>
                  <c:formatCode>General</c:formatCode>
                  <c:ptCount val="2"/>
                  <c:pt idx="0">
                    <c:v>13.100000000000001</c:v>
                  </c:pt>
                  <c:pt idx="1">
                    <c:v>14.8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'pre-test and post-test'!$B$7:$B$8</c:f>
              <c:strCache>
                <c:ptCount val="2"/>
                <c:pt idx="0">
                  <c:v>Pretest</c:v>
                </c:pt>
                <c:pt idx="1">
                  <c:v>Post-test</c:v>
                </c:pt>
              </c:strCache>
            </c:strRef>
          </c:cat>
          <c:val>
            <c:numRef>
              <c:f>('pre-test and post-test'!$C$7,'pre-test and post-test'!$E$7)</c:f>
              <c:numCache>
                <c:formatCode>General</c:formatCode>
                <c:ptCount val="2"/>
                <c:pt idx="0">
                  <c:v>43.8</c:v>
                </c:pt>
                <c:pt idx="1">
                  <c:v>90.1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A8-457B-A9CC-AFED4F8FD452}"/>
            </c:ext>
          </c:extLst>
        </c:ser>
        <c:ser>
          <c:idx val="1"/>
          <c:order val="1"/>
          <c:tx>
            <c:v>Mixed majors</c:v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('pre-test and post-test'!$D$8,'pre-test and post-test'!$F$8)</c:f>
                <c:numCache>
                  <c:formatCode>General</c:formatCode>
                  <c:ptCount val="2"/>
                  <c:pt idx="0">
                    <c:v>14.3</c:v>
                  </c:pt>
                  <c:pt idx="1">
                    <c:v>10.600000000000001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'pre-test and post-test'!$B$7:$B$8</c:f>
              <c:strCache>
                <c:ptCount val="2"/>
                <c:pt idx="0">
                  <c:v>Pretest</c:v>
                </c:pt>
                <c:pt idx="1">
                  <c:v>Post-test</c:v>
                </c:pt>
              </c:strCache>
            </c:strRef>
          </c:cat>
          <c:val>
            <c:numRef>
              <c:f>('pre-test and post-test'!$C$8,'pre-test and post-test'!$E$8)</c:f>
              <c:numCache>
                <c:formatCode>General</c:formatCode>
                <c:ptCount val="2"/>
                <c:pt idx="0">
                  <c:v>38.4</c:v>
                </c:pt>
                <c:pt idx="1">
                  <c:v>86.95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A8-457B-A9CC-AFED4F8FD4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4"/>
        <c:overlap val="-15"/>
        <c:axId val="664828240"/>
        <c:axId val="664829488"/>
      </c:barChart>
      <c:catAx>
        <c:axId val="6648282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Assessment</a:t>
                </a:r>
              </a:p>
            </c:rich>
          </c:tx>
          <c:layout>
            <c:manualLayout>
              <c:xMode val="edge"/>
              <c:yMode val="edge"/>
              <c:x val="0.44429399012339632"/>
              <c:y val="0.912565019699726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4829488"/>
        <c:crosses val="autoZero"/>
        <c:auto val="0"/>
        <c:lblAlgn val="ctr"/>
        <c:lblOffset val="100"/>
        <c:noMultiLvlLbl val="0"/>
      </c:catAx>
      <c:valAx>
        <c:axId val="664829488"/>
        <c:scaling>
          <c:orientation val="minMax"/>
          <c:max val="105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4828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5858301833389321"/>
          <c:y val="0"/>
          <c:w val="0.32001809317987645"/>
          <c:h val="0.213603142579270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839995741659151"/>
          <c:y val="4.0988041851338447E-2"/>
          <c:w val="0.82094304855652067"/>
          <c:h val="0.753943745354417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'Grade distributions'!$I$1</c:f>
              <c:strCache>
                <c:ptCount val="1"/>
                <c:pt idx="0">
                  <c:v>Pre-professional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cat>
            <c:strRef>
              <c:f>'Grade distributions'!$K$2:$K$7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F</c:v>
                </c:pt>
                <c:pt idx="5">
                  <c:v>W</c:v>
                </c:pt>
              </c:strCache>
            </c:strRef>
          </c:cat>
          <c:val>
            <c:numRef>
              <c:f>'Grade distributions'!$I$2:$I$7</c:f>
              <c:numCache>
                <c:formatCode>0.00</c:formatCode>
                <c:ptCount val="6"/>
                <c:pt idx="0">
                  <c:v>22.950819672131146</c:v>
                </c:pt>
                <c:pt idx="1">
                  <c:v>32.786885245901637</c:v>
                </c:pt>
                <c:pt idx="2">
                  <c:v>21.857923497267759</c:v>
                </c:pt>
                <c:pt idx="3">
                  <c:v>3.278688524590164</c:v>
                </c:pt>
                <c:pt idx="4">
                  <c:v>1.0928961748633881</c:v>
                </c:pt>
                <c:pt idx="5">
                  <c:v>0.54644808743169404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44-44F4-8ABB-FB3702A0C8FD}"/>
            </c:ext>
          </c:extLst>
        </c:ser>
        <c:ser>
          <c:idx val="1"/>
          <c:order val="1"/>
          <c:tx>
            <c:strRef>
              <c:f>'Grade distributions'!$S$1</c:f>
              <c:strCache>
                <c:ptCount val="1"/>
                <c:pt idx="0">
                  <c:v>Mixed majors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'Grade distributions'!$K$2:$K$7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F</c:v>
                </c:pt>
                <c:pt idx="5">
                  <c:v>W</c:v>
                </c:pt>
              </c:strCache>
            </c:strRef>
          </c:cat>
          <c:val>
            <c:numRef>
              <c:f>'Grade distributions'!$S$2:$S$7</c:f>
              <c:numCache>
                <c:formatCode>0.00</c:formatCode>
                <c:ptCount val="6"/>
                <c:pt idx="0">
                  <c:v>16.903814994844602</c:v>
                </c:pt>
                <c:pt idx="1">
                  <c:v>27.623508616880248</c:v>
                </c:pt>
                <c:pt idx="2">
                  <c:v>22.414886826729511</c:v>
                </c:pt>
                <c:pt idx="3">
                  <c:v>11.151175921834341</c:v>
                </c:pt>
                <c:pt idx="4">
                  <c:v>6.854421367899052</c:v>
                </c:pt>
                <c:pt idx="5">
                  <c:v>15.052192271812245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44-44F4-8ABB-FB3702A0C8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6"/>
        <c:axId val="1062438576"/>
        <c:axId val="1062434416"/>
      </c:barChart>
      <c:catAx>
        <c:axId val="10624385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Grade / Retention 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2434416"/>
        <c:crosses val="autoZero"/>
        <c:auto val="1"/>
        <c:lblAlgn val="ctr"/>
        <c:lblOffset val="100"/>
        <c:noMultiLvlLbl val="0"/>
      </c:catAx>
      <c:valAx>
        <c:axId val="106243441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 </a:t>
                </a:r>
              </a:p>
            </c:rich>
          </c:tx>
          <c:layout>
            <c:manualLayout>
              <c:xMode val="edge"/>
              <c:yMode val="edge"/>
              <c:x val="2.0712705172225249E-2"/>
              <c:y val="0.324182665172037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2438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55440843769945869"/>
          <c:y val="4.0275117340893542E-2"/>
          <c:w val="0.37356166243436334"/>
          <c:h val="0.20810697433432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1EC09C-9CDC-48F0-BB82-ED223F986966}" type="datetimeFigureOut">
              <a:rPr lang="en-US" smtClean="0"/>
              <a:t>10/16/2020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46CEE3-4835-4F73-BA0B-02C09C0387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088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799" y="1964267"/>
            <a:ext cx="5398295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799" y="4385733"/>
            <a:ext cx="5398295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99419" y="5870576"/>
            <a:ext cx="1200150" cy="377825"/>
          </a:xfrm>
        </p:spPr>
        <p:txBody>
          <a:bodyPr/>
          <a:lstStyle/>
          <a:p>
            <a:fld id="{9D874152-028B-486A-9CCC-467A5536A7DC}" type="datetime1">
              <a:rPr lang="en-US" smtClean="0"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799" y="5870576"/>
            <a:ext cx="3670469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719" y="5870576"/>
            <a:ext cx="413375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4732865"/>
            <a:ext cx="759857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8701" y="932112"/>
            <a:ext cx="656987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5299603"/>
            <a:ext cx="7598570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58FF-9F53-4DAD-84A1-1EEE4F190FF1}" type="datetime1">
              <a:rPr lang="en-US" smtClean="0"/>
              <a:t>10/16/2020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09602"/>
            <a:ext cx="7598570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343400"/>
            <a:ext cx="7598571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A1A6-D89D-4E0B-ACDC-F92429034F56}" type="datetime1">
              <a:rPr lang="en-US" smtClean="0"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678400" y="274320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6206" y="823337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201" y="609602"/>
            <a:ext cx="71627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3406" y="3352800"/>
            <a:ext cx="7004388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599" y="4343400"/>
            <a:ext cx="7614275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82F0-6EA8-4D82-951F-1579D6A93CC4}" type="datetime1">
              <a:rPr lang="en-US" smtClean="0"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2" y="3308581"/>
            <a:ext cx="7598569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4777381"/>
            <a:ext cx="759857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E913C-F349-4CE3-A910-0EA13427FE0D}" type="datetime1">
              <a:rPr lang="en-US" smtClean="0"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678400" y="274320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6206" y="823337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44201" y="609602"/>
            <a:ext cx="71627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350" y="3886200"/>
            <a:ext cx="7601577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49" y="4775200"/>
            <a:ext cx="7601577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C5C7-4D27-4EBE-9DB8-92F5F0F40B34}" type="datetime1">
              <a:rPr lang="en-US" smtClean="0"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09602"/>
            <a:ext cx="7598570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351" y="3505200"/>
            <a:ext cx="759857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343400"/>
            <a:ext cx="759857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DAF82-EDB2-4FBF-83F4-247A1B3455CB}" type="datetime1">
              <a:rPr lang="en-US" smtClean="0"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59DB-4C5A-44A3-897C-FF6803F94296}" type="datetime1">
              <a:rPr lang="en-US" smtClean="0"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14351" y="609601"/>
            <a:ext cx="7598569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4006" y="609600"/>
            <a:ext cx="1618914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609600"/>
            <a:ext cx="5874087" cy="5181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B6E0-E0F8-4800-BD74-7D33DFE5ED7E}" type="datetime1">
              <a:rPr lang="en-US" smtClean="0"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C824-D0E7-4046-8B44-4AAD1C4DE2CF}" type="datetime1">
              <a:rPr lang="en-US" smtClean="0"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3308581"/>
            <a:ext cx="7598570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49" y="4777381"/>
            <a:ext cx="7598571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221C-17A4-4F42-9F54-9F7E03AA1BBB}" type="datetime1">
              <a:rPr lang="en-US" smtClean="0"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1" y="2142067"/>
            <a:ext cx="3746501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66421" y="2142068"/>
            <a:ext cx="3746499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D7CBA-5256-42F3-BAB5-33F095514AE3}" type="datetime1">
              <a:rPr lang="en-US" smtClean="0"/>
              <a:t>10/16/2020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0252" y="2218267"/>
            <a:ext cx="35317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1" y="2870201"/>
            <a:ext cx="3747692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3" y="2226734"/>
            <a:ext cx="3542110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67612" y="2870201"/>
            <a:ext cx="3746501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0C04-2E33-403B-B014-7E203A57326C}" type="datetime1">
              <a:rPr lang="en-US" smtClean="0"/>
              <a:t>10/16/2020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2A49D-7D7F-4D69-A8AA-65D6B58C15F2}" type="datetime1">
              <a:rPr lang="en-US" smtClean="0"/>
              <a:t>10/16/2020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02903-36C1-4F6B-9F27-EA2305255204}" type="datetime1">
              <a:rPr lang="en-US" smtClean="0"/>
              <a:t>10/16/2020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074333"/>
            <a:ext cx="276066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6151" y="609601"/>
            <a:ext cx="4626770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3445933"/>
            <a:ext cx="276066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BFA8-C775-4121-A7F6-6851C8035873}" type="datetime1">
              <a:rPr lang="en-US" smtClean="0"/>
              <a:t>10/16/2020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600200"/>
            <a:ext cx="4623490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2190" y="914400"/>
            <a:ext cx="2460731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2971800"/>
            <a:ext cx="4623490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01760-8EEC-4A4C-BD0D-3CDAAA80A266}" type="datetime1">
              <a:rPr lang="en-US" smtClean="0"/>
              <a:t>10/16/2020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609601"/>
            <a:ext cx="7598569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2142068"/>
            <a:ext cx="7598569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42245" y="5870576"/>
            <a:ext cx="120015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183DE74-4CAD-4852-95E7-A055FD779420}" type="datetime1">
              <a:rPr lang="en-US" smtClean="0"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5870576"/>
            <a:ext cx="5870744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9546" y="5870576"/>
            <a:ext cx="413375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9" name="Rectangle 88">
            <a:extLst>
              <a:ext uri="{FF2B5EF4-FFF2-40B4-BE49-F238E27FC236}">
                <a16:creationId xmlns:a16="http://schemas.microsoft.com/office/drawing/2014/main" id="{3D1E5586-8BB5-40F6-96C3-2E87DD7CE5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52400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3E3F80-D945-4490-916D-6384E6895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535675"/>
            <a:ext cx="8686799" cy="3015344"/>
          </a:xfrm>
        </p:spPr>
        <p:txBody>
          <a:bodyPr>
            <a:noAutofit/>
          </a:bodyPr>
          <a:lstStyle/>
          <a:p>
            <a:pPr algn="ctr"/>
            <a:r>
              <a:rPr lang="en-US" sz="4000" cap="none" dirty="0"/>
              <a:t> Assessing Motivation and </a:t>
            </a:r>
            <a:r>
              <a:rPr lang="en-US" sz="4000" cap="none" dirty="0" smtClean="0"/>
              <a:t/>
            </a:r>
            <a:br>
              <a:rPr lang="en-US" sz="4000" cap="none" dirty="0" smtClean="0"/>
            </a:br>
            <a:r>
              <a:rPr lang="en-US" sz="4000" cap="none" dirty="0" smtClean="0"/>
              <a:t>Utilizing </a:t>
            </a:r>
            <a:r>
              <a:rPr lang="en-US" sz="4000" cap="none" dirty="0"/>
              <a:t>Motivational Interviewing in Introductory College Biology for Improved Student Success</a:t>
            </a: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8A832D40-B9E2-4CE7-9E0A-B35591EA20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21630" y="3810000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616351BD-4BE1-47AD-8B65-1472A3BE63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3136" y="4086694"/>
            <a:ext cx="7197726" cy="1509539"/>
          </a:xfrm>
        </p:spPr>
        <p:txBody>
          <a:bodyPr>
            <a:noAutofit/>
          </a:bodyPr>
          <a:lstStyle/>
          <a:p>
            <a:pPr algn="ctr"/>
            <a:r>
              <a:rPr lang="en-US" sz="2400" cap="none" dirty="0" smtClean="0"/>
              <a:t>William Martin, PhD</a:t>
            </a:r>
          </a:p>
          <a:p>
            <a:pPr algn="ctr"/>
            <a:r>
              <a:rPr lang="en-US" sz="2400" cap="none" dirty="0" smtClean="0"/>
              <a:t>Assistant Professor of Biology</a:t>
            </a:r>
          </a:p>
          <a:p>
            <a:pPr algn="ctr"/>
            <a:r>
              <a:rPr lang="en-US" sz="2400" cap="none" dirty="0" smtClean="0"/>
              <a:t>Aurora University, Aurora, IL </a:t>
            </a:r>
          </a:p>
          <a:p>
            <a:pPr algn="ctr"/>
            <a:r>
              <a:rPr lang="en-US" sz="2400" cap="none" dirty="0" smtClean="0"/>
              <a:t>October 16</a:t>
            </a:r>
            <a:r>
              <a:rPr lang="en-US" sz="2400" cap="none" baseline="30000" dirty="0" smtClean="0"/>
              <a:t>th</a:t>
            </a:r>
            <a:r>
              <a:rPr lang="en-US" sz="2400" cap="none" dirty="0" smtClean="0"/>
              <a:t>, </a:t>
            </a:r>
            <a:r>
              <a:rPr lang="en-US" sz="2400" cap="none" dirty="0" smtClean="0"/>
              <a:t>2020</a:t>
            </a:r>
          </a:p>
          <a:p>
            <a:pPr algn="ctr"/>
            <a:r>
              <a:rPr lang="en-US" sz="2400" cap="none" dirty="0" smtClean="0"/>
              <a:t>wmartin@aurora.edu</a:t>
            </a:r>
            <a:endParaRPr lang="en-US" sz="2400" cap="none" dirty="0"/>
          </a:p>
        </p:txBody>
      </p:sp>
    </p:spTree>
    <p:extLst>
      <p:ext uri="{BB962C8B-B14F-4D97-AF65-F5344CB8AC3E}">
        <p14:creationId xmlns:p14="http://schemas.microsoft.com/office/powerpoint/2010/main" val="28031362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624" y="271818"/>
            <a:ext cx="6282266" cy="413982"/>
          </a:xfrm>
        </p:spPr>
        <p:txBody>
          <a:bodyPr>
            <a:normAutofit fontScale="90000"/>
          </a:bodyPr>
          <a:lstStyle/>
          <a:p>
            <a:r>
              <a:rPr lang="en-US" cap="none" dirty="0" smtClean="0"/>
              <a:t>Results</a:t>
            </a:r>
            <a:endParaRPr lang="en-US" cap="none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 txBox="1">
            <a:spLocks/>
          </p:cNvSpPr>
          <p:nvPr/>
        </p:nvSpPr>
        <p:spPr>
          <a:xfrm>
            <a:off x="228600" y="914400"/>
            <a:ext cx="9352128" cy="5806933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2800" b="1" cap="none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 txBox="1">
            <a:spLocks/>
          </p:cNvSpPr>
          <p:nvPr/>
        </p:nvSpPr>
        <p:spPr>
          <a:xfrm>
            <a:off x="228600" y="914400"/>
            <a:ext cx="9352128" cy="5806933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cap="none" dirty="0" smtClean="0"/>
              <a:t>Gender </a:t>
            </a:r>
            <a:r>
              <a:rPr lang="en-US" sz="2800" b="1" cap="none" dirty="0"/>
              <a:t>comparison:</a:t>
            </a:r>
          </a:p>
          <a:p>
            <a:r>
              <a:rPr lang="en-US" sz="2800" b="1" cap="none" dirty="0"/>
              <a:t>	Scales: 1 = no alignment, 7 = perfect alignment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649701"/>
              </p:ext>
            </p:extLst>
          </p:nvPr>
        </p:nvGraphicFramePr>
        <p:xfrm>
          <a:off x="253622" y="1910693"/>
          <a:ext cx="8661777" cy="47931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548">
                  <a:extLst>
                    <a:ext uri="{9D8B030D-6E8A-4147-A177-3AD203B41FA5}">
                      <a16:colId xmlns:a16="http://schemas.microsoft.com/office/drawing/2014/main" val="808160167"/>
                    </a:ext>
                  </a:extLst>
                </a:gridCol>
                <a:gridCol w="2216330">
                  <a:extLst>
                    <a:ext uri="{9D8B030D-6E8A-4147-A177-3AD203B41FA5}">
                      <a16:colId xmlns:a16="http://schemas.microsoft.com/office/drawing/2014/main" val="2169564080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1771563970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32036211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4030285753"/>
                    </a:ext>
                  </a:extLst>
                </a:gridCol>
                <a:gridCol w="1035483">
                  <a:extLst>
                    <a:ext uri="{9D8B030D-6E8A-4147-A177-3AD203B41FA5}">
                      <a16:colId xmlns:a16="http://schemas.microsoft.com/office/drawing/2014/main" val="2145472542"/>
                    </a:ext>
                  </a:extLst>
                </a:gridCol>
                <a:gridCol w="1072716">
                  <a:extLst>
                    <a:ext uri="{9D8B030D-6E8A-4147-A177-3AD203B41FA5}">
                      <a16:colId xmlns:a16="http://schemas.microsoft.com/office/drawing/2014/main" val="2810362979"/>
                    </a:ext>
                  </a:extLst>
                </a:gridCol>
              </a:tblGrid>
              <a:tr h="3436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</a:t>
                      </a:r>
                      <a:r>
                        <a:rPr lang="en-US" sz="2000" dirty="0" smtClean="0">
                          <a:effectLst/>
                        </a:rPr>
                        <a:t>= 152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</a:t>
                      </a:r>
                      <a:r>
                        <a:rPr lang="en-US" sz="2000" dirty="0" smtClean="0">
                          <a:effectLst/>
                        </a:rPr>
                        <a:t>= 122 </a:t>
                      </a:r>
                      <a:r>
                        <a:rPr lang="en-US" sz="2000" dirty="0">
                          <a:effectLst/>
                        </a:rPr>
                        <a:t>Female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</a:t>
                      </a:r>
                      <a:r>
                        <a:rPr lang="en-US" sz="2000" dirty="0" smtClean="0">
                          <a:effectLst/>
                        </a:rPr>
                        <a:t>= 30 </a:t>
                      </a:r>
                      <a:r>
                        <a:rPr lang="en-US" sz="2000" dirty="0">
                          <a:effectLst/>
                        </a:rPr>
                        <a:t>Male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303728"/>
                  </a:ext>
                </a:extLst>
              </a:tr>
              <a:tr h="34361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Survey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Subscale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t-test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Average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stdev.s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Average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stdev.s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15671313"/>
                  </a:ext>
                </a:extLst>
              </a:tr>
              <a:tr h="3436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 Knowledge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0.754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5.28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1.10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5.35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46154308"/>
                  </a:ext>
                </a:extLst>
              </a:tr>
              <a:tr h="3436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 Accomplish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0.465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4.91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1.31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4.71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1.23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03815819"/>
                  </a:ext>
                </a:extLst>
              </a:tr>
              <a:tr h="3436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AMS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 Experience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0.362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3.58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1.26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3.34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1.60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9068719"/>
                  </a:ext>
                </a:extLst>
              </a:tr>
              <a:tr h="3436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Ex Identified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0.093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6.01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5.73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10178567"/>
                  </a:ext>
                </a:extLst>
              </a:tr>
              <a:tr h="3436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Ex </a:t>
                      </a:r>
                      <a:r>
                        <a:rPr lang="en-US" sz="2000" dirty="0" smtClean="0">
                          <a:effectLst/>
                        </a:rPr>
                        <a:t>Introjected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0.032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5.32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1.39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4.71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1.30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60597747"/>
                  </a:ext>
                </a:extLst>
              </a:tr>
              <a:tr h="3436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Ex Ext. Regulation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0.464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5.71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5.85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59907393"/>
                  </a:ext>
                </a:extLst>
              </a:tr>
              <a:tr h="3436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Amotivation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0.576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1.37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0.71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1.45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0.59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19697378"/>
                  </a:ext>
                </a:extLst>
              </a:tr>
              <a:tr h="1556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52708614"/>
                  </a:ext>
                </a:extLst>
              </a:tr>
              <a:tr h="3436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IMI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Interest/Enjoyment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0.854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4.92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1.26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4.97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1.06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22848367"/>
                  </a:ext>
                </a:extLst>
              </a:tr>
              <a:tr h="3436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IMI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Competence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0.072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4.03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1.09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4.43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1.02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06537102"/>
                  </a:ext>
                </a:extLst>
              </a:tr>
              <a:tr h="3436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IMI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Choice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0.471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4.83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1.31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4.64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1.20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19808311"/>
                  </a:ext>
                </a:extLst>
              </a:tr>
              <a:tr h="3436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IMI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Pressure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0.017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4.30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1.07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3.78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1.00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2293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61452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624" y="271818"/>
            <a:ext cx="6282266" cy="413982"/>
          </a:xfrm>
        </p:spPr>
        <p:txBody>
          <a:bodyPr>
            <a:normAutofit fontScale="90000"/>
          </a:bodyPr>
          <a:lstStyle/>
          <a:p>
            <a:r>
              <a:rPr lang="en-US" cap="none" dirty="0" smtClean="0"/>
              <a:t>Results</a:t>
            </a:r>
            <a:endParaRPr lang="en-US" cap="none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 txBox="1">
            <a:spLocks/>
          </p:cNvSpPr>
          <p:nvPr/>
        </p:nvSpPr>
        <p:spPr>
          <a:xfrm>
            <a:off x="228600" y="914400"/>
            <a:ext cx="9352128" cy="5806933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2800" b="1" cap="none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 txBox="1">
            <a:spLocks/>
          </p:cNvSpPr>
          <p:nvPr/>
        </p:nvSpPr>
        <p:spPr>
          <a:xfrm>
            <a:off x="228600" y="914400"/>
            <a:ext cx="9352128" cy="5806933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cap="none" dirty="0" smtClean="0"/>
              <a:t>Ethnicity </a:t>
            </a:r>
            <a:r>
              <a:rPr lang="en-US" sz="2800" b="1" cap="none" dirty="0"/>
              <a:t>comparison:</a:t>
            </a:r>
          </a:p>
          <a:p>
            <a:r>
              <a:rPr lang="en-US" sz="2800" b="1" cap="none" dirty="0"/>
              <a:t>	Scales: 1 = no alignment, 7 = perfect </a:t>
            </a:r>
            <a:r>
              <a:rPr lang="en-US" sz="2800" b="1" cap="none" dirty="0" smtClean="0"/>
              <a:t>alignment</a:t>
            </a:r>
          </a:p>
          <a:p>
            <a:r>
              <a:rPr lang="en-US" sz="2800" b="1" cap="none" dirty="0" smtClean="0"/>
              <a:t> </a:t>
            </a:r>
            <a:endParaRPr lang="en-US" sz="2800" b="1" cap="non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408480"/>
              </p:ext>
            </p:extLst>
          </p:nvPr>
        </p:nvGraphicFramePr>
        <p:xfrm>
          <a:off x="253627" y="1937982"/>
          <a:ext cx="8661772" cy="47833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5536">
                  <a:extLst>
                    <a:ext uri="{9D8B030D-6E8A-4147-A177-3AD203B41FA5}">
                      <a16:colId xmlns:a16="http://schemas.microsoft.com/office/drawing/2014/main" val="2578828425"/>
                    </a:ext>
                  </a:extLst>
                </a:gridCol>
                <a:gridCol w="2154664">
                  <a:extLst>
                    <a:ext uri="{9D8B030D-6E8A-4147-A177-3AD203B41FA5}">
                      <a16:colId xmlns:a16="http://schemas.microsoft.com/office/drawing/2014/main" val="799718606"/>
                    </a:ext>
                  </a:extLst>
                </a:gridCol>
                <a:gridCol w="1009934">
                  <a:extLst>
                    <a:ext uri="{9D8B030D-6E8A-4147-A177-3AD203B41FA5}">
                      <a16:colId xmlns:a16="http://schemas.microsoft.com/office/drawing/2014/main" val="1194818710"/>
                    </a:ext>
                  </a:extLst>
                </a:gridCol>
                <a:gridCol w="1173708">
                  <a:extLst>
                    <a:ext uri="{9D8B030D-6E8A-4147-A177-3AD203B41FA5}">
                      <a16:colId xmlns:a16="http://schemas.microsoft.com/office/drawing/2014/main" val="227974962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1795984"/>
                    </a:ext>
                  </a:extLst>
                </a:gridCol>
                <a:gridCol w="982638">
                  <a:extLst>
                    <a:ext uri="{9D8B030D-6E8A-4147-A177-3AD203B41FA5}">
                      <a16:colId xmlns:a16="http://schemas.microsoft.com/office/drawing/2014/main" val="895545194"/>
                    </a:ext>
                  </a:extLst>
                </a:gridCol>
                <a:gridCol w="876868">
                  <a:extLst>
                    <a:ext uri="{9D8B030D-6E8A-4147-A177-3AD203B41FA5}">
                      <a16:colId xmlns:a16="http://schemas.microsoft.com/office/drawing/2014/main" val="3813718396"/>
                    </a:ext>
                  </a:extLst>
                </a:gridCol>
              </a:tblGrid>
              <a:tr h="3345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N=152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</a:t>
                      </a:r>
                      <a:r>
                        <a:rPr lang="en-US" sz="2000" dirty="0" smtClean="0">
                          <a:effectLst/>
                        </a:rPr>
                        <a:t>= 93 </a:t>
                      </a:r>
                      <a:r>
                        <a:rPr lang="en-US" sz="2000" dirty="0">
                          <a:effectLst/>
                        </a:rPr>
                        <a:t>Minority/Mixed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N= 59 White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517680"/>
                  </a:ext>
                </a:extLst>
              </a:tr>
              <a:tr h="3384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Survey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Subscale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t-test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Average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stdev.s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Average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stdev.s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93227201"/>
                  </a:ext>
                </a:extLst>
              </a:tr>
              <a:tr h="3384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 Knowledge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0.347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5.19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1.03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5.36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1.11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5234964"/>
                  </a:ext>
                </a:extLst>
              </a:tr>
              <a:tr h="3384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 Accomplish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0.498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4.78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1.21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4.93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1.35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06024117"/>
                  </a:ext>
                </a:extLst>
              </a:tr>
              <a:tr h="3384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AMS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 Experience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0.167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3.35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1.20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3.66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1.41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73122726"/>
                  </a:ext>
                </a:extLst>
              </a:tr>
              <a:tr h="3384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Ex Identified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0.193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5.85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0.79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6.02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50794706"/>
                  </a:ext>
                </a:extLst>
              </a:tr>
              <a:tr h="3384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Ex </a:t>
                      </a:r>
                      <a:r>
                        <a:rPr lang="en-US" sz="2000" dirty="0" smtClean="0">
                          <a:effectLst/>
                        </a:rPr>
                        <a:t>Introjected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0.115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4.97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1.35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5.34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1.41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65052220"/>
                  </a:ext>
                </a:extLst>
              </a:tr>
              <a:tr h="3384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Ex Ext. Regulation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0.712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5.70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0.99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5.76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2898631"/>
                  </a:ext>
                </a:extLst>
              </a:tr>
              <a:tr h="3384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Amotivation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0.301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1.31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0.69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1.43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0.69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535308530"/>
                  </a:ext>
                </a:extLst>
              </a:tr>
              <a:tr h="3384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56246809"/>
                  </a:ext>
                </a:extLst>
              </a:tr>
              <a:tr h="3869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IMI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Interest/Enjoyment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0.710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4.88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1.23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4.96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1.22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57506410"/>
                  </a:ext>
                </a:extLst>
              </a:tr>
              <a:tr h="3384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IMI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Competence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0.087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4.30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0.99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3.99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1.14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58996492"/>
                  </a:ext>
                </a:extLst>
              </a:tr>
              <a:tr h="3384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IMI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Choice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0.823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4.76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1.29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4.81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1.29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15847993"/>
                  </a:ext>
                </a:extLst>
              </a:tr>
              <a:tr h="3384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IMI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Pressure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0.945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4.19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1.03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4.20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1.10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9506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25489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624" y="271818"/>
            <a:ext cx="6282266" cy="413982"/>
          </a:xfrm>
        </p:spPr>
        <p:txBody>
          <a:bodyPr>
            <a:normAutofit fontScale="90000"/>
          </a:bodyPr>
          <a:lstStyle/>
          <a:p>
            <a:r>
              <a:rPr lang="en-US" cap="none" dirty="0" smtClean="0"/>
              <a:t>Results</a:t>
            </a:r>
            <a:endParaRPr lang="en-US" cap="none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 txBox="1">
            <a:spLocks/>
          </p:cNvSpPr>
          <p:nvPr/>
        </p:nvSpPr>
        <p:spPr>
          <a:xfrm>
            <a:off x="228600" y="914400"/>
            <a:ext cx="9352128" cy="5806933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2800" b="1" cap="none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 txBox="1">
            <a:spLocks/>
          </p:cNvSpPr>
          <p:nvPr/>
        </p:nvSpPr>
        <p:spPr>
          <a:xfrm>
            <a:off x="228600" y="914400"/>
            <a:ext cx="9352128" cy="5806933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cap="none" dirty="0" smtClean="0"/>
              <a:t>Ethnicity </a:t>
            </a:r>
            <a:r>
              <a:rPr lang="en-US" sz="2800" b="1" cap="none" dirty="0"/>
              <a:t>comparison:</a:t>
            </a:r>
          </a:p>
          <a:p>
            <a:r>
              <a:rPr lang="en-US" sz="2800" b="1" cap="none" dirty="0"/>
              <a:t>	Scales: 1 = no alignment, 7 = perfect </a:t>
            </a:r>
            <a:r>
              <a:rPr lang="en-US" sz="2800" b="1" cap="none" dirty="0" smtClean="0"/>
              <a:t>alignment</a:t>
            </a:r>
          </a:p>
          <a:p>
            <a:r>
              <a:rPr lang="en-US" sz="2800" b="1" cap="none" dirty="0" smtClean="0"/>
              <a:t> </a:t>
            </a:r>
            <a:endParaRPr lang="en-US" sz="2800" b="1" cap="non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673001"/>
              </p:ext>
            </p:extLst>
          </p:nvPr>
        </p:nvGraphicFramePr>
        <p:xfrm>
          <a:off x="253624" y="1853180"/>
          <a:ext cx="8661774" cy="48681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5977">
                  <a:extLst>
                    <a:ext uri="{9D8B030D-6E8A-4147-A177-3AD203B41FA5}">
                      <a16:colId xmlns:a16="http://schemas.microsoft.com/office/drawing/2014/main" val="29246783"/>
                    </a:ext>
                  </a:extLst>
                </a:gridCol>
                <a:gridCol w="2099656">
                  <a:extLst>
                    <a:ext uri="{9D8B030D-6E8A-4147-A177-3AD203B41FA5}">
                      <a16:colId xmlns:a16="http://schemas.microsoft.com/office/drawing/2014/main" val="4097262611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1473380334"/>
                    </a:ext>
                  </a:extLst>
                </a:gridCol>
                <a:gridCol w="1304496">
                  <a:extLst>
                    <a:ext uri="{9D8B030D-6E8A-4147-A177-3AD203B41FA5}">
                      <a16:colId xmlns:a16="http://schemas.microsoft.com/office/drawing/2014/main" val="4026206148"/>
                    </a:ext>
                  </a:extLst>
                </a:gridCol>
                <a:gridCol w="1260633">
                  <a:extLst>
                    <a:ext uri="{9D8B030D-6E8A-4147-A177-3AD203B41FA5}">
                      <a16:colId xmlns:a16="http://schemas.microsoft.com/office/drawing/2014/main" val="4135839120"/>
                    </a:ext>
                  </a:extLst>
                </a:gridCol>
                <a:gridCol w="1023582">
                  <a:extLst>
                    <a:ext uri="{9D8B030D-6E8A-4147-A177-3AD203B41FA5}">
                      <a16:colId xmlns:a16="http://schemas.microsoft.com/office/drawing/2014/main" val="4107516945"/>
                    </a:ext>
                  </a:extLst>
                </a:gridCol>
                <a:gridCol w="972401">
                  <a:extLst>
                    <a:ext uri="{9D8B030D-6E8A-4147-A177-3AD203B41FA5}">
                      <a16:colId xmlns:a16="http://schemas.microsoft.com/office/drawing/2014/main" val="1577110570"/>
                    </a:ext>
                  </a:extLst>
                </a:gridCol>
              </a:tblGrid>
              <a:tr h="3863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</a:rPr>
                        <a:t>N=126</a:t>
                      </a:r>
                      <a:r>
                        <a:rPr lang="en-US" sz="2000" dirty="0">
                          <a:effectLst/>
                          <a:latin typeface="+mn-lt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N</a:t>
                      </a:r>
                      <a:r>
                        <a:rPr lang="en-US" sz="2000" dirty="0" smtClean="0">
                          <a:effectLst/>
                          <a:latin typeface="+mn-lt"/>
                        </a:rPr>
                        <a:t>= 67 </a:t>
                      </a:r>
                      <a:r>
                        <a:rPr lang="en-US" sz="2000" dirty="0">
                          <a:effectLst/>
                          <a:latin typeface="+mn-lt"/>
                        </a:rPr>
                        <a:t>Hispanic/</a:t>
                      </a:r>
                      <a:r>
                        <a:rPr lang="en-US" sz="2000" dirty="0" err="1">
                          <a:effectLst/>
                          <a:latin typeface="+mn-lt"/>
                        </a:rPr>
                        <a:t>Latinx</a:t>
                      </a:r>
                      <a:r>
                        <a:rPr lang="en-US" sz="2000" dirty="0">
                          <a:effectLst/>
                          <a:latin typeface="+mn-lt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N= 59 White 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168505"/>
                  </a:ext>
                </a:extLst>
              </a:tr>
              <a:tr h="344418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Survey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Subscale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t-test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Average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+mn-lt"/>
                        </a:rPr>
                        <a:t>stdev.s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Average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stdev.s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extLst>
                  <a:ext uri="{0D108BD9-81ED-4DB2-BD59-A6C34878D82A}">
                    <a16:rowId xmlns:a16="http://schemas.microsoft.com/office/drawing/2014/main" val="776570002"/>
                  </a:ext>
                </a:extLst>
              </a:tr>
              <a:tr h="347106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AMS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In Knowledge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0.808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5.19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1.03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5.24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1.17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extLst>
                  <a:ext uri="{0D108BD9-81ED-4DB2-BD59-A6C34878D82A}">
                    <a16:rowId xmlns:a16="http://schemas.microsoft.com/office/drawing/2014/main" val="1147887975"/>
                  </a:ext>
                </a:extLst>
              </a:tr>
              <a:tr h="344418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AMS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In Accomplish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0.405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4.78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1.21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4.97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1.34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extLst>
                  <a:ext uri="{0D108BD9-81ED-4DB2-BD59-A6C34878D82A}">
                    <a16:rowId xmlns:a16="http://schemas.microsoft.com/office/drawing/2014/main" val="3821514655"/>
                  </a:ext>
                </a:extLst>
              </a:tr>
              <a:tr h="344418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AMS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In Experience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0.059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3.35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1.20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3.80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1.44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extLst>
                  <a:ext uri="{0D108BD9-81ED-4DB2-BD59-A6C34878D82A}">
                    <a16:rowId xmlns:a16="http://schemas.microsoft.com/office/drawing/2014/main" val="1073892397"/>
                  </a:ext>
                </a:extLst>
              </a:tr>
              <a:tr h="344418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AMS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Ex Identified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0.416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5.85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0.79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5.96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0.79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extLst>
                  <a:ext uri="{0D108BD9-81ED-4DB2-BD59-A6C34878D82A}">
                    <a16:rowId xmlns:a16="http://schemas.microsoft.com/office/drawing/2014/main" val="2595451796"/>
                  </a:ext>
                </a:extLst>
              </a:tr>
              <a:tr h="346143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AMS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Ex Introjected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0.014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4.97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1.35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5.54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1.20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extLst>
                  <a:ext uri="{0D108BD9-81ED-4DB2-BD59-A6C34878D82A}">
                    <a16:rowId xmlns:a16="http://schemas.microsoft.com/office/drawing/2014/main" val="987364310"/>
                  </a:ext>
                </a:extLst>
              </a:tr>
              <a:tr h="344418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AMS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Ex Ext. Regulation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0.901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5.70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0.99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5.72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0.85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extLst>
                  <a:ext uri="{0D108BD9-81ED-4DB2-BD59-A6C34878D82A}">
                    <a16:rowId xmlns:a16="http://schemas.microsoft.com/office/drawing/2014/main" val="973844539"/>
                  </a:ext>
                </a:extLst>
              </a:tr>
              <a:tr h="344418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AMS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Amotivation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0.192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1.31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0.69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1.48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0.71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extLst>
                  <a:ext uri="{0D108BD9-81ED-4DB2-BD59-A6C34878D82A}">
                    <a16:rowId xmlns:a16="http://schemas.microsoft.com/office/drawing/2014/main" val="4083552783"/>
                  </a:ext>
                </a:extLst>
              </a:tr>
              <a:tr h="344418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 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 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extLst>
                  <a:ext uri="{0D108BD9-81ED-4DB2-BD59-A6C34878D82A}">
                    <a16:rowId xmlns:a16="http://schemas.microsoft.com/office/drawing/2014/main" val="4026567174"/>
                  </a:ext>
                </a:extLst>
              </a:tr>
              <a:tr h="344418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IMI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Interest/Enjoyment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0.611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4.88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1.23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5.00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1.24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extLst>
                  <a:ext uri="{0D108BD9-81ED-4DB2-BD59-A6C34878D82A}">
                    <a16:rowId xmlns:a16="http://schemas.microsoft.com/office/drawing/2014/main" val="4096602268"/>
                  </a:ext>
                </a:extLst>
              </a:tr>
              <a:tr h="344418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IMI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Competence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0.191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4.30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0.99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4.05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1.14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extLst>
                  <a:ext uri="{0D108BD9-81ED-4DB2-BD59-A6C34878D82A}">
                    <a16:rowId xmlns:a16="http://schemas.microsoft.com/office/drawing/2014/main" val="1767090754"/>
                  </a:ext>
                </a:extLst>
              </a:tr>
              <a:tr h="344418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IMI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Choice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0.551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4.76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1.29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4.90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1.26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extLst>
                  <a:ext uri="{0D108BD9-81ED-4DB2-BD59-A6C34878D82A}">
                    <a16:rowId xmlns:a16="http://schemas.microsoft.com/office/drawing/2014/main" val="676110231"/>
                  </a:ext>
                </a:extLst>
              </a:tr>
              <a:tr h="344418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IMI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Pressure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0.964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</a:rPr>
                        <a:t>4.19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1.03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4.18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0.99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extLst>
                  <a:ext uri="{0D108BD9-81ED-4DB2-BD59-A6C34878D82A}">
                    <a16:rowId xmlns:a16="http://schemas.microsoft.com/office/drawing/2014/main" val="17236515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23421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624" y="271818"/>
            <a:ext cx="6282266" cy="413982"/>
          </a:xfrm>
        </p:spPr>
        <p:txBody>
          <a:bodyPr>
            <a:normAutofit fontScale="90000"/>
          </a:bodyPr>
          <a:lstStyle/>
          <a:p>
            <a:r>
              <a:rPr lang="en-US" cap="none" dirty="0" smtClean="0"/>
              <a:t>Results</a:t>
            </a:r>
            <a:endParaRPr lang="en-US" cap="none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 txBox="1">
            <a:spLocks/>
          </p:cNvSpPr>
          <p:nvPr/>
        </p:nvSpPr>
        <p:spPr>
          <a:xfrm>
            <a:off x="228600" y="914400"/>
            <a:ext cx="9352128" cy="5806933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2800" b="1" cap="none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 txBox="1">
            <a:spLocks/>
          </p:cNvSpPr>
          <p:nvPr/>
        </p:nvSpPr>
        <p:spPr>
          <a:xfrm>
            <a:off x="228600" y="914400"/>
            <a:ext cx="9352128" cy="5806933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cap="none" dirty="0" smtClean="0"/>
              <a:t>First Generation status </a:t>
            </a:r>
            <a:r>
              <a:rPr lang="en-US" sz="2800" b="1" cap="none" dirty="0"/>
              <a:t>comparison:</a:t>
            </a:r>
          </a:p>
          <a:p>
            <a:r>
              <a:rPr lang="en-US" sz="2800" b="1" cap="none" dirty="0"/>
              <a:t>	Scales: 1 = no alignment, 7 = perfect </a:t>
            </a:r>
            <a:r>
              <a:rPr lang="en-US" sz="2800" b="1" cap="none" dirty="0" smtClean="0"/>
              <a:t>alignment</a:t>
            </a:r>
          </a:p>
          <a:p>
            <a:endParaRPr lang="en-US" sz="2800" b="1" cap="none" dirty="0" smtClean="0"/>
          </a:p>
          <a:p>
            <a:r>
              <a:rPr lang="en-US" sz="2800" b="1" cap="none" dirty="0" smtClean="0"/>
              <a:t> </a:t>
            </a:r>
            <a:endParaRPr lang="en-US" sz="2800" b="1" cap="non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877791"/>
              </p:ext>
            </p:extLst>
          </p:nvPr>
        </p:nvGraphicFramePr>
        <p:xfrm>
          <a:off x="253621" y="1856097"/>
          <a:ext cx="8794844" cy="46811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6505">
                  <a:extLst>
                    <a:ext uri="{9D8B030D-6E8A-4147-A177-3AD203B41FA5}">
                      <a16:colId xmlns:a16="http://schemas.microsoft.com/office/drawing/2014/main" val="41240941"/>
                    </a:ext>
                  </a:extLst>
                </a:gridCol>
                <a:gridCol w="2101689">
                  <a:extLst>
                    <a:ext uri="{9D8B030D-6E8A-4147-A177-3AD203B41FA5}">
                      <a16:colId xmlns:a16="http://schemas.microsoft.com/office/drawing/2014/main" val="2775781165"/>
                    </a:ext>
                  </a:extLst>
                </a:gridCol>
                <a:gridCol w="859809">
                  <a:extLst>
                    <a:ext uri="{9D8B030D-6E8A-4147-A177-3AD203B41FA5}">
                      <a16:colId xmlns:a16="http://schemas.microsoft.com/office/drawing/2014/main" val="3975866396"/>
                    </a:ext>
                  </a:extLst>
                </a:gridCol>
                <a:gridCol w="1368957">
                  <a:extLst>
                    <a:ext uri="{9D8B030D-6E8A-4147-A177-3AD203B41FA5}">
                      <a16:colId xmlns:a16="http://schemas.microsoft.com/office/drawing/2014/main" val="3953171028"/>
                    </a:ext>
                  </a:extLst>
                </a:gridCol>
                <a:gridCol w="964810">
                  <a:extLst>
                    <a:ext uri="{9D8B030D-6E8A-4147-A177-3AD203B41FA5}">
                      <a16:colId xmlns:a16="http://schemas.microsoft.com/office/drawing/2014/main" val="3443436837"/>
                    </a:ext>
                  </a:extLst>
                </a:gridCol>
                <a:gridCol w="1431767">
                  <a:extLst>
                    <a:ext uri="{9D8B030D-6E8A-4147-A177-3AD203B41FA5}">
                      <a16:colId xmlns:a16="http://schemas.microsoft.com/office/drawing/2014/main" val="4017179172"/>
                    </a:ext>
                  </a:extLst>
                </a:gridCol>
                <a:gridCol w="1161307">
                  <a:extLst>
                    <a:ext uri="{9D8B030D-6E8A-4147-A177-3AD203B41FA5}">
                      <a16:colId xmlns:a16="http://schemas.microsoft.com/office/drawing/2014/main" val="311489669"/>
                    </a:ext>
                  </a:extLst>
                </a:gridCol>
              </a:tblGrid>
              <a:tr h="3343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N</a:t>
                      </a:r>
                      <a:r>
                        <a:rPr lang="en-US" sz="2000" dirty="0">
                          <a:effectLst/>
                        </a:rPr>
                        <a:t>= 152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N= 66 Not First Gen.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N= 86 First Generation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799677"/>
                  </a:ext>
                </a:extLst>
              </a:tr>
              <a:tr h="3343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Survey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Subscale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t-test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Average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stdev.s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Average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stdev.s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03917607"/>
                  </a:ext>
                </a:extLst>
              </a:tr>
              <a:tr h="3343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In Knowledge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0.842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5.31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1.05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5.28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1.11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02691517"/>
                  </a:ext>
                </a:extLst>
              </a:tr>
              <a:tr h="3343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In Accomplish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0.680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4.92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1.31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4.83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1.29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21305785"/>
                  </a:ext>
                </a:extLst>
              </a:tr>
              <a:tr h="3343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In Experience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0.385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3.43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1.25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3.62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1.40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54016222"/>
                  </a:ext>
                </a:extLst>
              </a:tr>
              <a:tr h="3343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Ex Identified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0.906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5.96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0.80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5.95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63853293"/>
                  </a:ext>
                </a:extLst>
              </a:tr>
              <a:tr h="3343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Ex Introjected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0.027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4.91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1.46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5.42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1.31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34185648"/>
                  </a:ext>
                </a:extLst>
              </a:tr>
              <a:tr h="3343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Ex Ext. Regulation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0.379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5.81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0.87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5.68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8913674"/>
                  </a:ext>
                </a:extLst>
              </a:tr>
              <a:tr h="3343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Amotivation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0.554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1.35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0.69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1.42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0.70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76092590"/>
                  </a:ext>
                </a:extLst>
              </a:tr>
              <a:tr h="3343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46554691"/>
                  </a:ext>
                </a:extLst>
              </a:tr>
              <a:tr h="3343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IMI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Interest/Enjoyment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0.501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5.01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1.19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4.87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1.25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806600810"/>
                  </a:ext>
                </a:extLst>
              </a:tr>
              <a:tr h="3343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IMI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Competence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0.082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4.29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1.03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3.98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1.12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83778282"/>
                  </a:ext>
                </a:extLst>
              </a:tr>
              <a:tr h="3343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IMI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Choice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0.406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4.89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1.24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4.72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1.32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44068149"/>
                  </a:ext>
                </a:extLst>
              </a:tr>
              <a:tr h="3343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IMI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  <a:latin typeface="+mn-lt"/>
                        </a:rPr>
                        <a:t>Pressure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0" marR="2972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0.017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3.96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1.04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4.38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1.07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48174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4662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624" y="271818"/>
            <a:ext cx="6282266" cy="413982"/>
          </a:xfrm>
        </p:spPr>
        <p:txBody>
          <a:bodyPr>
            <a:normAutofit fontScale="90000"/>
          </a:bodyPr>
          <a:lstStyle/>
          <a:p>
            <a:r>
              <a:rPr lang="en-US" cap="none" dirty="0" smtClean="0"/>
              <a:t>Summary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 txBox="1">
            <a:spLocks/>
          </p:cNvSpPr>
          <p:nvPr/>
        </p:nvSpPr>
        <p:spPr>
          <a:xfrm>
            <a:off x="228600" y="914400"/>
            <a:ext cx="9352128" cy="5806933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2800" b="1" cap="none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 txBox="1">
            <a:spLocks/>
          </p:cNvSpPr>
          <p:nvPr/>
        </p:nvSpPr>
        <p:spPr>
          <a:xfrm>
            <a:off x="228600" y="914400"/>
            <a:ext cx="9352128" cy="5806933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cap="none" dirty="0" smtClean="0"/>
              <a:t>Motivational differences</a:t>
            </a:r>
          </a:p>
          <a:p>
            <a:r>
              <a:rPr lang="en-US" sz="2800" b="1" cap="none" dirty="0" smtClean="0"/>
              <a:t>   </a:t>
            </a:r>
            <a:r>
              <a:rPr lang="en-US" sz="2800" b="1" u="sng" cap="none" dirty="0" smtClean="0"/>
              <a:t>Disciplinary</a:t>
            </a:r>
          </a:p>
          <a:p>
            <a:r>
              <a:rPr lang="en-US" sz="2800" b="1" cap="none" dirty="0" smtClean="0"/>
              <a:t>	Pre-professionals report lower choice, higher pressure</a:t>
            </a:r>
          </a:p>
          <a:p>
            <a:endParaRPr lang="en-US" sz="1400" b="1" cap="none" dirty="0" smtClean="0"/>
          </a:p>
          <a:p>
            <a:r>
              <a:rPr lang="en-US" sz="2800" b="1" cap="none" dirty="0"/>
              <a:t> </a:t>
            </a:r>
            <a:r>
              <a:rPr lang="en-US" sz="2800" b="1" cap="none" dirty="0" smtClean="0"/>
              <a:t>  </a:t>
            </a:r>
            <a:r>
              <a:rPr lang="en-US" sz="2800" b="1" u="sng" cap="none" dirty="0" smtClean="0"/>
              <a:t>Gender</a:t>
            </a:r>
            <a:r>
              <a:rPr lang="en-US" sz="2800" b="1" cap="none" dirty="0" smtClean="0"/>
              <a:t> </a:t>
            </a:r>
          </a:p>
          <a:p>
            <a:r>
              <a:rPr lang="en-US" sz="2800" b="1" cap="none" dirty="0" smtClean="0"/>
              <a:t>	Females report higher pressure, greater EM – Introjected</a:t>
            </a:r>
          </a:p>
          <a:p>
            <a:endParaRPr lang="en-US" sz="1400" b="1" cap="none" dirty="0" smtClean="0"/>
          </a:p>
          <a:p>
            <a:r>
              <a:rPr lang="en-US" sz="2800" b="1" cap="none" dirty="0"/>
              <a:t> </a:t>
            </a:r>
            <a:r>
              <a:rPr lang="en-US" sz="2800" b="1" cap="none" dirty="0" smtClean="0"/>
              <a:t> </a:t>
            </a:r>
            <a:r>
              <a:rPr lang="en-US" sz="2800" b="1" cap="none" dirty="0"/>
              <a:t>  </a:t>
            </a:r>
            <a:r>
              <a:rPr lang="en-US" sz="2800" b="1" u="sng" cap="none" dirty="0"/>
              <a:t>Ethnicity</a:t>
            </a:r>
          </a:p>
          <a:p>
            <a:r>
              <a:rPr lang="en-US" sz="2800" b="1" cap="none" dirty="0"/>
              <a:t>   	</a:t>
            </a:r>
            <a:r>
              <a:rPr lang="en-US" sz="2800" b="1" cap="none" dirty="0" smtClean="0"/>
              <a:t>All Minorities vs white - No </a:t>
            </a:r>
            <a:r>
              <a:rPr lang="en-US" sz="2800" b="1" cap="none" dirty="0"/>
              <a:t>differences </a:t>
            </a:r>
            <a:r>
              <a:rPr lang="en-US" sz="2800" b="1" cap="none" dirty="0" smtClean="0"/>
              <a:t> </a:t>
            </a:r>
          </a:p>
          <a:p>
            <a:r>
              <a:rPr lang="en-US" sz="2800" b="1" cap="none" dirty="0"/>
              <a:t> </a:t>
            </a:r>
            <a:r>
              <a:rPr lang="en-US" sz="2800" b="1" cap="none" dirty="0" smtClean="0"/>
              <a:t>     Hispanic/</a:t>
            </a:r>
            <a:r>
              <a:rPr lang="en-US" sz="2800" b="1" cap="none" dirty="0" err="1" smtClean="0"/>
              <a:t>Latinx</a:t>
            </a:r>
            <a:r>
              <a:rPr lang="en-US" sz="2800" b="1" cap="none" dirty="0" smtClean="0"/>
              <a:t> report greater </a:t>
            </a:r>
            <a:r>
              <a:rPr lang="en-US" sz="2800" b="1" cap="none" dirty="0"/>
              <a:t>EM – Introjected</a:t>
            </a:r>
            <a:endParaRPr lang="en-US" sz="2800" b="1" cap="none" dirty="0" smtClean="0"/>
          </a:p>
          <a:p>
            <a:endParaRPr lang="en-US" sz="1400" b="1" cap="none" dirty="0"/>
          </a:p>
          <a:p>
            <a:r>
              <a:rPr lang="en-US" sz="2800" b="1" cap="none" dirty="0" smtClean="0"/>
              <a:t>    </a:t>
            </a:r>
            <a:r>
              <a:rPr lang="en-US" sz="2800" b="1" u="sng" cap="none" dirty="0" smtClean="0"/>
              <a:t>First Generation status</a:t>
            </a:r>
          </a:p>
          <a:p>
            <a:r>
              <a:rPr lang="en-US" sz="2800" b="1" cap="none" dirty="0" smtClean="0"/>
              <a:t>  	First gen </a:t>
            </a:r>
            <a:r>
              <a:rPr lang="en-US" sz="2800" b="1" cap="none" dirty="0"/>
              <a:t>report higher pressure, greater EM - Introjected</a:t>
            </a:r>
          </a:p>
          <a:p>
            <a:endParaRPr lang="en-US" sz="1400" b="1" cap="none" dirty="0" smtClean="0"/>
          </a:p>
          <a:p>
            <a:r>
              <a:rPr lang="en-US" sz="2800" b="1" cap="none" dirty="0" smtClean="0"/>
              <a:t>	</a:t>
            </a:r>
          </a:p>
          <a:p>
            <a:endParaRPr lang="en-US" sz="2800" b="1" cap="none" dirty="0"/>
          </a:p>
          <a:p>
            <a:r>
              <a:rPr lang="en-US" sz="2800" b="1" cap="none" dirty="0" smtClean="0"/>
              <a:t> </a:t>
            </a:r>
          </a:p>
          <a:p>
            <a:endParaRPr lang="en-US" sz="2800" b="1" cap="none" dirty="0"/>
          </a:p>
          <a:p>
            <a:r>
              <a:rPr lang="en-US" sz="2800" b="1" cap="none" dirty="0"/>
              <a:t>	</a:t>
            </a:r>
            <a:r>
              <a:rPr lang="en-US" sz="2800" b="1" cap="none" dirty="0" smtClean="0"/>
              <a:t> </a:t>
            </a:r>
          </a:p>
          <a:p>
            <a:endParaRPr lang="en-US" sz="2800" b="1" cap="none" dirty="0" smtClean="0"/>
          </a:p>
          <a:p>
            <a:r>
              <a:rPr lang="en-US" sz="2800" b="1" cap="none" dirty="0" smtClean="0"/>
              <a:t> </a:t>
            </a:r>
            <a:endParaRPr lang="en-US" sz="2800" b="1" cap="none" dirty="0"/>
          </a:p>
        </p:txBody>
      </p:sp>
    </p:spTree>
    <p:extLst>
      <p:ext uri="{BB962C8B-B14F-4D97-AF65-F5344CB8AC3E}">
        <p14:creationId xmlns:p14="http://schemas.microsoft.com/office/powerpoint/2010/main" val="3641549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865" y="914400"/>
            <a:ext cx="6282266" cy="3821373"/>
          </a:xfrm>
        </p:spPr>
        <p:txBody>
          <a:bodyPr>
            <a:normAutofit/>
          </a:bodyPr>
          <a:lstStyle/>
          <a:p>
            <a:pPr algn="ctr"/>
            <a:r>
              <a:rPr lang="en-US" cap="none" dirty="0" smtClean="0"/>
              <a:t>Thank you!</a:t>
            </a:r>
            <a:br>
              <a:rPr lang="en-US" cap="none" dirty="0" smtClean="0"/>
            </a:br>
            <a:r>
              <a:rPr lang="en-US" cap="none" dirty="0"/>
              <a:t/>
            </a:r>
            <a:br>
              <a:rPr lang="en-US" cap="none" dirty="0"/>
            </a:br>
            <a:r>
              <a:rPr lang="en-US" cap="none" dirty="0" smtClean="0"/>
              <a:t/>
            </a:r>
            <a:br>
              <a:rPr lang="en-US" cap="none" dirty="0" smtClean="0"/>
            </a:br>
            <a:r>
              <a:rPr lang="en-US" cap="none" dirty="0" smtClean="0"/>
              <a:t>Questions?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 txBox="1">
            <a:spLocks/>
          </p:cNvSpPr>
          <p:nvPr/>
        </p:nvSpPr>
        <p:spPr>
          <a:xfrm>
            <a:off x="228600" y="914400"/>
            <a:ext cx="9352128" cy="5806933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2800" b="1" cap="none" dirty="0"/>
          </a:p>
        </p:txBody>
      </p:sp>
    </p:spTree>
    <p:extLst>
      <p:ext uri="{BB962C8B-B14F-4D97-AF65-F5344CB8AC3E}">
        <p14:creationId xmlns:p14="http://schemas.microsoft.com/office/powerpoint/2010/main" val="19298036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624" y="271818"/>
            <a:ext cx="6282266" cy="413982"/>
          </a:xfrm>
        </p:spPr>
        <p:txBody>
          <a:bodyPr>
            <a:normAutofit fontScale="90000"/>
          </a:bodyPr>
          <a:lstStyle/>
          <a:p>
            <a:r>
              <a:rPr lang="en-US" cap="none" dirty="0" smtClean="0"/>
              <a:t>References</a:t>
            </a:r>
            <a:endParaRPr lang="en-US" cap="none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 txBox="1">
            <a:spLocks/>
          </p:cNvSpPr>
          <p:nvPr/>
        </p:nvSpPr>
        <p:spPr>
          <a:xfrm>
            <a:off x="228600" y="914400"/>
            <a:ext cx="8915400" cy="5715000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200" cap="none" dirty="0" smtClean="0"/>
              <a:t>AAAS </a:t>
            </a:r>
            <a:r>
              <a:rPr lang="en-US" sz="1200" cap="none" dirty="0"/>
              <a:t>(2009). Vision &amp; Change in Undergraduate Biology Education: A Call to Action, Washington, DC: AAAS.</a:t>
            </a:r>
          </a:p>
          <a:p>
            <a:r>
              <a:rPr lang="en-US" sz="1200" cap="none" dirty="0" err="1"/>
              <a:t>Dunlosky</a:t>
            </a:r>
            <a:r>
              <a:rPr lang="en-US" sz="1200" cap="none" dirty="0"/>
              <a:t>, J., Rawson, K. A., Marsh, E. J., Nathan, M. J., &amp; Willingham, D. T. (2013). Improving students’ learning with effective learning </a:t>
            </a:r>
            <a:r>
              <a:rPr lang="en-US" sz="1200" cap="none" dirty="0" smtClean="0"/>
              <a:t> </a:t>
            </a:r>
          </a:p>
          <a:p>
            <a:r>
              <a:rPr lang="en-US" sz="1200" cap="none" dirty="0"/>
              <a:t> </a:t>
            </a:r>
            <a:r>
              <a:rPr lang="en-US" sz="1200" cap="none" dirty="0" smtClean="0"/>
              <a:t>      	 techniques</a:t>
            </a:r>
            <a:r>
              <a:rPr lang="en-US" sz="1200" cap="none" dirty="0"/>
              <a:t>: Promising directions from cognitive and educational psychology. Psychological Science in the Public Interest, 14(1), 4–58. 	</a:t>
            </a:r>
            <a:r>
              <a:rPr lang="en-US" sz="1200" cap="none" dirty="0" smtClean="0"/>
              <a:t>https</a:t>
            </a:r>
            <a:r>
              <a:rPr lang="en-US" sz="1200" cap="none" dirty="0"/>
              <a:t>://doi-org.library.aurora.edu/10.1177/1529100612453266</a:t>
            </a:r>
          </a:p>
          <a:p>
            <a:r>
              <a:rPr lang="en-US" sz="1200" cap="none" dirty="0"/>
              <a:t>Freeman, S., Eddy, S. L., McDonough, M., Smith, M. K., </a:t>
            </a:r>
            <a:r>
              <a:rPr lang="en-US" sz="1200" cap="none" dirty="0" err="1"/>
              <a:t>Okoroafor</a:t>
            </a:r>
            <a:r>
              <a:rPr lang="en-US" sz="1200" cap="none" dirty="0"/>
              <a:t>, N., </a:t>
            </a:r>
            <a:r>
              <a:rPr lang="en-US" sz="1200" cap="none" dirty="0" err="1"/>
              <a:t>Jordt</a:t>
            </a:r>
            <a:r>
              <a:rPr lang="en-US" sz="1200" cap="none" dirty="0"/>
              <a:t>, H., &amp; </a:t>
            </a:r>
            <a:r>
              <a:rPr lang="en-US" sz="1200" cap="none" dirty="0" err="1"/>
              <a:t>Wenderoth</a:t>
            </a:r>
            <a:r>
              <a:rPr lang="en-US" sz="1200" cap="none" dirty="0"/>
              <a:t>, M. P. (2014). Active learning increases student </a:t>
            </a:r>
            <a:endParaRPr lang="en-US" sz="1200" cap="none" dirty="0" smtClean="0"/>
          </a:p>
          <a:p>
            <a:r>
              <a:rPr lang="en-US" sz="1200" cap="none" dirty="0"/>
              <a:t>	</a:t>
            </a:r>
            <a:r>
              <a:rPr lang="en-US" sz="1200" cap="none" dirty="0" smtClean="0"/>
              <a:t>performance </a:t>
            </a:r>
            <a:r>
              <a:rPr lang="en-US" sz="1200" cap="none" dirty="0"/>
              <a:t>in science, engineering, and mathematics. Proceedings of the National Academy of Sciences of the United States of </a:t>
            </a:r>
            <a:endParaRPr lang="en-US" sz="1200" cap="none" dirty="0" smtClean="0"/>
          </a:p>
          <a:p>
            <a:r>
              <a:rPr lang="en-US" sz="1200" cap="none" dirty="0"/>
              <a:t>	</a:t>
            </a:r>
            <a:r>
              <a:rPr lang="en-US" sz="1200" cap="none" dirty="0" smtClean="0"/>
              <a:t>America</a:t>
            </a:r>
            <a:r>
              <a:rPr lang="en-US" sz="1200" cap="none" dirty="0"/>
              <a:t>, 111(23), 8410–8415. https://doi-org.library.aurora.edu/10.1073/pnas.1319030111</a:t>
            </a:r>
          </a:p>
          <a:p>
            <a:r>
              <a:rPr lang="en-US" sz="1200" cap="none" dirty="0"/>
              <a:t>Koseoglu, Y. (2013). Academic Motivation of the First-Year University Students and the Self-Determination Theory. Educational Research and </a:t>
            </a:r>
            <a:endParaRPr lang="en-US" sz="1200" cap="none" dirty="0" smtClean="0"/>
          </a:p>
          <a:p>
            <a:r>
              <a:rPr lang="en-US" sz="1200" cap="none" dirty="0"/>
              <a:t>	</a:t>
            </a:r>
            <a:r>
              <a:rPr lang="en-US" sz="1200" cap="none" dirty="0" smtClean="0"/>
              <a:t>Reviews</a:t>
            </a:r>
            <a:r>
              <a:rPr lang="en-US" sz="1200" cap="none" dirty="0"/>
              <a:t>, 8(8), 418–424.</a:t>
            </a:r>
          </a:p>
          <a:p>
            <a:r>
              <a:rPr lang="en-US" sz="1200" cap="none" dirty="0" err="1"/>
              <a:t>Kuh</a:t>
            </a:r>
            <a:r>
              <a:rPr lang="en-US" sz="1200" cap="none" dirty="0"/>
              <a:t>, G. D., </a:t>
            </a:r>
            <a:r>
              <a:rPr lang="en-US" sz="1200" cap="none" dirty="0" err="1"/>
              <a:t>Kinzie</a:t>
            </a:r>
            <a:r>
              <a:rPr lang="en-US" sz="1200" cap="none" dirty="0"/>
              <a:t>, J., </a:t>
            </a:r>
            <a:r>
              <a:rPr lang="en-US" sz="1200" cap="none" dirty="0" err="1"/>
              <a:t>Cruce</a:t>
            </a:r>
            <a:r>
              <a:rPr lang="en-US" sz="1200" cap="none" dirty="0"/>
              <a:t>, T., </a:t>
            </a:r>
            <a:r>
              <a:rPr lang="en-US" sz="1200" cap="none" dirty="0" err="1"/>
              <a:t>Shoup</a:t>
            </a:r>
            <a:r>
              <a:rPr lang="en-US" sz="1200" cap="none" dirty="0"/>
              <a:t>, R., &amp; </a:t>
            </a:r>
            <a:r>
              <a:rPr lang="en-US" sz="1200" cap="none" dirty="0" err="1"/>
              <a:t>Gonyea</a:t>
            </a:r>
            <a:r>
              <a:rPr lang="en-US" sz="1200" cap="none" dirty="0"/>
              <a:t>, R. M. (2007). Connecting the dots: Multi-faceted analyses of the relationships between </a:t>
            </a:r>
            <a:endParaRPr lang="en-US" sz="1200" cap="none" dirty="0" smtClean="0"/>
          </a:p>
          <a:p>
            <a:r>
              <a:rPr lang="en-US" sz="1200" cap="none" dirty="0"/>
              <a:t>	</a:t>
            </a:r>
            <a:r>
              <a:rPr lang="en-US" sz="1200" cap="none" dirty="0" smtClean="0"/>
              <a:t>student </a:t>
            </a:r>
            <a:r>
              <a:rPr lang="en-US" sz="1200" cap="none" dirty="0"/>
              <a:t>engagement results from the NSSE, and the institutional practices and conditions that foster student success. Indiana </a:t>
            </a:r>
            <a:endParaRPr lang="en-US" sz="1200" cap="none" dirty="0" smtClean="0"/>
          </a:p>
          <a:p>
            <a:r>
              <a:rPr lang="en-US" sz="1200" cap="none" dirty="0"/>
              <a:t>	</a:t>
            </a:r>
            <a:r>
              <a:rPr lang="en-US" sz="1200" cap="none" dirty="0" smtClean="0"/>
              <a:t>University </a:t>
            </a:r>
            <a:r>
              <a:rPr lang="en-US" sz="1200" cap="none" dirty="0"/>
              <a:t>Center for Postsecondary Research.</a:t>
            </a:r>
          </a:p>
          <a:p>
            <a:r>
              <a:rPr lang="en-US" sz="1200" cap="none" dirty="0"/>
              <a:t>Lewis, C. (2019). Teaching to Learn. Internal Aurora University report: unpublished. </a:t>
            </a:r>
            <a:endParaRPr lang="en-US" sz="1200" cap="none" dirty="0" smtClean="0"/>
          </a:p>
          <a:p>
            <a:r>
              <a:rPr lang="en-US" sz="1200" cap="none" dirty="0" err="1"/>
              <a:t>McAuley</a:t>
            </a:r>
            <a:r>
              <a:rPr lang="en-US" sz="1200" cap="none" dirty="0"/>
              <a:t>, E., Duncan, T., &amp; </a:t>
            </a:r>
            <a:r>
              <a:rPr lang="en-US" sz="1200" cap="none" dirty="0" err="1"/>
              <a:t>Tammen</a:t>
            </a:r>
            <a:r>
              <a:rPr lang="en-US" sz="1200" cap="none" dirty="0"/>
              <a:t>, V. V. (1987). Psychometric properties of the Intrinsic Motivation Inventory in a competitive sport setting: A </a:t>
            </a:r>
            <a:endParaRPr lang="en-US" sz="1200" cap="none" dirty="0" smtClean="0"/>
          </a:p>
          <a:p>
            <a:r>
              <a:rPr lang="en-US" sz="1200" cap="none" dirty="0"/>
              <a:t>	</a:t>
            </a:r>
            <a:r>
              <a:rPr lang="en-US" sz="1200" cap="none" dirty="0" smtClean="0"/>
              <a:t>confirmatory </a:t>
            </a:r>
            <a:r>
              <a:rPr lang="en-US" sz="1200" cap="none" dirty="0"/>
              <a:t>factor analysis. Research Quarterly for Exercise and Sport, 60, 48-58.</a:t>
            </a:r>
          </a:p>
          <a:p>
            <a:r>
              <a:rPr lang="en-US" sz="1200" cap="none" dirty="0"/>
              <a:t>Miller, W. R., &amp; Rollnick, S. (2009). Ten things that motivational interviewing is not. </a:t>
            </a:r>
            <a:r>
              <a:rPr lang="en-US" sz="1200" cap="none" dirty="0" err="1"/>
              <a:t>Behavioural</a:t>
            </a:r>
            <a:r>
              <a:rPr lang="en-US" sz="1200" cap="none" dirty="0"/>
              <a:t> and Cognitive Psychotherapy, 37(2), 129–140. </a:t>
            </a:r>
            <a:endParaRPr lang="en-US" sz="1200" cap="none" dirty="0" smtClean="0"/>
          </a:p>
          <a:p>
            <a:r>
              <a:rPr lang="en-US" sz="1200" cap="none" dirty="0"/>
              <a:t>	</a:t>
            </a:r>
            <a:r>
              <a:rPr lang="en-US" sz="1200" cap="none" dirty="0" smtClean="0"/>
              <a:t>https</a:t>
            </a:r>
            <a:r>
              <a:rPr lang="en-US" sz="1200" cap="none" dirty="0"/>
              <a:t>://doi-org.library.aurora.edu/10.1017/S1352465809005128 </a:t>
            </a:r>
          </a:p>
          <a:p>
            <a:r>
              <a:rPr lang="en-US" sz="1200" cap="none" dirty="0"/>
              <a:t>Miller, W.R. &amp; Rollnick, S. (2013) Motivational Interviewing: Helping people to change (3rd Edition). Guilford Press.</a:t>
            </a:r>
          </a:p>
          <a:p>
            <a:r>
              <a:rPr lang="en-US" sz="1200" cap="none" dirty="0"/>
              <a:t>Reich, C. M., Howard Sharp, K. M., &amp; Berman, J. S. (2015). A Motivational Interviewing Intervention for the Classroom. Teaching of Psychology, </a:t>
            </a:r>
            <a:endParaRPr lang="en-US" sz="1200" cap="none" dirty="0" smtClean="0"/>
          </a:p>
          <a:p>
            <a:r>
              <a:rPr lang="en-US" sz="1200" cap="none" dirty="0"/>
              <a:t>	</a:t>
            </a:r>
            <a:r>
              <a:rPr lang="en-US" sz="1200" cap="none" dirty="0" smtClean="0"/>
              <a:t>42(4</a:t>
            </a:r>
            <a:r>
              <a:rPr lang="en-US" sz="1200" cap="none" dirty="0"/>
              <a:t>), 339–344.</a:t>
            </a:r>
          </a:p>
          <a:p>
            <a:r>
              <a:rPr lang="en-US" sz="1200" cap="none" dirty="0"/>
              <a:t>Ryan, R. M., &amp; Connell, J. P. (1989). Perceived locus of causality and internalization: examining reasons for acting in two domains. Journal of </a:t>
            </a:r>
            <a:endParaRPr lang="en-US" sz="1200" cap="none" dirty="0" smtClean="0"/>
          </a:p>
          <a:p>
            <a:r>
              <a:rPr lang="en-US" sz="1200" cap="none" dirty="0"/>
              <a:t>	</a:t>
            </a:r>
            <a:r>
              <a:rPr lang="en-US" sz="1200" cap="none" dirty="0" smtClean="0"/>
              <a:t>personality </a:t>
            </a:r>
            <a:r>
              <a:rPr lang="en-US" sz="1200" cap="none" dirty="0"/>
              <a:t>and social psychology, 57(5), 749.</a:t>
            </a:r>
          </a:p>
          <a:p>
            <a:r>
              <a:rPr lang="en-US" sz="1200" cap="none" dirty="0" err="1"/>
              <a:t>Sebesta</a:t>
            </a:r>
            <a:r>
              <a:rPr lang="en-US" sz="1200" cap="none" dirty="0"/>
              <a:t>, A. J., &amp; </a:t>
            </a:r>
            <a:r>
              <a:rPr lang="en-US" sz="1200" cap="none" dirty="0" err="1"/>
              <a:t>Speth</a:t>
            </a:r>
            <a:r>
              <a:rPr lang="en-US" sz="1200" cap="none" dirty="0"/>
              <a:t>, E. B. (2017). How Should I Study for the Exam? Self-Regulated Learning Strategies and Achievement in Introductory </a:t>
            </a:r>
            <a:endParaRPr lang="en-US" sz="1200" cap="none" dirty="0" smtClean="0"/>
          </a:p>
          <a:p>
            <a:r>
              <a:rPr lang="en-US" sz="1200" cap="none" dirty="0"/>
              <a:t>	</a:t>
            </a:r>
            <a:r>
              <a:rPr lang="en-US" sz="1200" cap="none" dirty="0" smtClean="0"/>
              <a:t>Biology</a:t>
            </a:r>
            <a:r>
              <a:rPr lang="en-US" sz="1200" cap="none" dirty="0"/>
              <a:t>. CBE - Life Sciences Education, 16(2).</a:t>
            </a:r>
          </a:p>
          <a:p>
            <a:r>
              <a:rPr lang="en-US" sz="1200" cap="none" dirty="0"/>
              <a:t>Shaw, T., Yang, S., Nash, T., </a:t>
            </a:r>
            <a:r>
              <a:rPr lang="en-US" sz="1200" cap="none" dirty="0" err="1"/>
              <a:t>Pigg</a:t>
            </a:r>
            <a:r>
              <a:rPr lang="en-US" sz="1200" cap="none" dirty="0"/>
              <a:t>, R., &amp; Grim, J. </a:t>
            </a:r>
            <a:r>
              <a:rPr lang="en-US" sz="1200" cap="none" dirty="0" smtClean="0"/>
              <a:t>(2017).  </a:t>
            </a:r>
            <a:r>
              <a:rPr lang="en-US" sz="1200" cap="none" dirty="0"/>
              <a:t>The Hidden Role of “Buy-In”: How Faculty and Student Attitudes Impact Curriculum </a:t>
            </a:r>
            <a:endParaRPr lang="en-US" sz="1200" cap="none" dirty="0" smtClean="0"/>
          </a:p>
          <a:p>
            <a:r>
              <a:rPr lang="en-US" sz="1200" cap="none" dirty="0"/>
              <a:t>	</a:t>
            </a:r>
            <a:r>
              <a:rPr lang="en-US" sz="1200" cap="none" dirty="0" smtClean="0"/>
              <a:t>Reform</a:t>
            </a:r>
            <a:r>
              <a:rPr lang="en-US" sz="1200" cap="none" dirty="0"/>
              <a:t>. NABT Conference Proceedings. https://nabt.org/2017-Research-Symposium</a:t>
            </a:r>
          </a:p>
          <a:p>
            <a:r>
              <a:rPr lang="en-US" sz="1200" cap="none" dirty="0"/>
              <a:t>Stanton, J. D., </a:t>
            </a:r>
            <a:r>
              <a:rPr lang="en-US" sz="1200" cap="none" dirty="0" err="1"/>
              <a:t>Neider</a:t>
            </a:r>
            <a:r>
              <a:rPr lang="en-US" sz="1200" cap="none" dirty="0"/>
              <a:t>, X. N., Gallegos, I. J., &amp; Clark, N. C. (2015). Differences in Metacognitive Regulation in Introductory Biology Students: When </a:t>
            </a:r>
            <a:endParaRPr lang="en-US" sz="1200" cap="none" dirty="0" smtClean="0"/>
          </a:p>
          <a:p>
            <a:r>
              <a:rPr lang="en-US" sz="1200" cap="none" dirty="0"/>
              <a:t>	</a:t>
            </a:r>
            <a:r>
              <a:rPr lang="en-US" sz="1200" cap="none" dirty="0" smtClean="0"/>
              <a:t>Prompts </a:t>
            </a:r>
            <a:r>
              <a:rPr lang="en-US" sz="1200" cap="none" dirty="0"/>
              <a:t>Are Not Enough. CBE - Life Sciences Education, 14(2).</a:t>
            </a:r>
          </a:p>
          <a:p>
            <a:r>
              <a:rPr lang="en-US" sz="1200" cap="none" dirty="0"/>
              <a:t>Vallerand, R. J., Pelletier, L. G., </a:t>
            </a:r>
            <a:r>
              <a:rPr lang="en-US" sz="1200" cap="none" dirty="0" err="1"/>
              <a:t>Blais</a:t>
            </a:r>
            <a:r>
              <a:rPr lang="en-US" sz="1200" cap="none" dirty="0"/>
              <a:t>, M. R., </a:t>
            </a:r>
            <a:r>
              <a:rPr lang="en-US" sz="1200" cap="none" dirty="0" err="1"/>
              <a:t>Brière</a:t>
            </a:r>
            <a:r>
              <a:rPr lang="en-US" sz="1200" cap="none" dirty="0"/>
              <a:t>, N. M., </a:t>
            </a:r>
            <a:r>
              <a:rPr lang="en-US" sz="1200" cap="none" dirty="0" err="1"/>
              <a:t>Senecal</a:t>
            </a:r>
            <a:r>
              <a:rPr lang="en-US" sz="1200" cap="none" dirty="0"/>
              <a:t>, C., &amp; </a:t>
            </a:r>
            <a:r>
              <a:rPr lang="en-US" sz="1200" cap="none" dirty="0" err="1"/>
              <a:t>Vallieres</a:t>
            </a:r>
            <a:r>
              <a:rPr lang="en-US" sz="1200" cap="none" dirty="0"/>
              <a:t>, E. F. (1992). The Academic Motivation Scale: A measure of </a:t>
            </a:r>
            <a:endParaRPr lang="en-US" sz="1200" cap="none" dirty="0" smtClean="0"/>
          </a:p>
          <a:p>
            <a:r>
              <a:rPr lang="en-US" sz="1200" cap="none" dirty="0"/>
              <a:t>	</a:t>
            </a:r>
            <a:r>
              <a:rPr lang="en-US" sz="1200" cap="none" dirty="0" smtClean="0"/>
              <a:t>intrinsic</a:t>
            </a:r>
            <a:r>
              <a:rPr lang="en-US" sz="1200" cap="none" dirty="0"/>
              <a:t>, extrinsic, and </a:t>
            </a:r>
            <a:r>
              <a:rPr lang="en-US" sz="1200" cap="none" dirty="0" err="1"/>
              <a:t>amotivation</a:t>
            </a:r>
            <a:r>
              <a:rPr lang="en-US" sz="1200" cap="none" dirty="0"/>
              <a:t> in education. Educational and Psychological Measurement, 52(4), 1003–1017. https://</a:t>
            </a:r>
            <a:r>
              <a:rPr lang="en-US" sz="1200" cap="none" dirty="0" smtClean="0"/>
              <a:t>doi-</a:t>
            </a:r>
          </a:p>
          <a:p>
            <a:r>
              <a:rPr lang="en-US" sz="1200" cap="none" dirty="0"/>
              <a:t>	</a:t>
            </a:r>
            <a:r>
              <a:rPr lang="en-US" sz="1200" cap="none" dirty="0" smtClean="0"/>
              <a:t>org.library.aurora.edu/10.1177/0013164492052004025</a:t>
            </a:r>
            <a:endParaRPr lang="en-US" sz="1200" cap="none" dirty="0"/>
          </a:p>
          <a:p>
            <a:endParaRPr lang="en-US" sz="5400" cap="none" dirty="0"/>
          </a:p>
        </p:txBody>
      </p:sp>
    </p:spTree>
    <p:extLst>
      <p:ext uri="{BB962C8B-B14F-4D97-AF65-F5344CB8AC3E}">
        <p14:creationId xmlns:p14="http://schemas.microsoft.com/office/powerpoint/2010/main" val="17612582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624" y="271818"/>
            <a:ext cx="6282266" cy="413982"/>
          </a:xfrm>
        </p:spPr>
        <p:txBody>
          <a:bodyPr>
            <a:normAutofit fontScale="90000"/>
          </a:bodyPr>
          <a:lstStyle/>
          <a:p>
            <a:r>
              <a:rPr lang="en-US" cap="none" dirty="0" smtClean="0"/>
              <a:t>Introduction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 txBox="1">
            <a:spLocks/>
          </p:cNvSpPr>
          <p:nvPr/>
        </p:nvSpPr>
        <p:spPr>
          <a:xfrm>
            <a:off x="228600" y="914400"/>
            <a:ext cx="9352128" cy="5806933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2800" b="1" cap="none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 txBox="1">
            <a:spLocks/>
          </p:cNvSpPr>
          <p:nvPr/>
        </p:nvSpPr>
        <p:spPr>
          <a:xfrm>
            <a:off x="228600" y="914400"/>
            <a:ext cx="9352128" cy="5806933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cap="none" dirty="0" smtClean="0"/>
              <a:t>Pedagogy Challenge: Who am I teaching?</a:t>
            </a:r>
            <a:endParaRPr lang="en-US" sz="2800" b="1" cap="none" dirty="0"/>
          </a:p>
          <a:p>
            <a:endParaRPr lang="en-US" sz="2800" b="1" cap="none" dirty="0" smtClean="0"/>
          </a:p>
          <a:p>
            <a:r>
              <a:rPr lang="en-US" sz="2800" b="1" cap="none" dirty="0" smtClean="0"/>
              <a:t>     Background to Research</a:t>
            </a:r>
          </a:p>
          <a:p>
            <a:endParaRPr lang="en-US" sz="2800" b="1" cap="none" dirty="0"/>
          </a:p>
          <a:p>
            <a:r>
              <a:rPr lang="en-US" sz="2800" b="1" cap="none" dirty="0"/>
              <a:t> </a:t>
            </a:r>
            <a:r>
              <a:rPr lang="en-US" sz="2800" b="1" cap="none" dirty="0" smtClean="0"/>
              <a:t>    Research design</a:t>
            </a:r>
          </a:p>
          <a:p>
            <a:endParaRPr lang="en-US" sz="2800" b="1" cap="none" dirty="0"/>
          </a:p>
          <a:p>
            <a:r>
              <a:rPr lang="en-US" sz="2800" b="1" cap="none" dirty="0"/>
              <a:t> </a:t>
            </a:r>
            <a:r>
              <a:rPr lang="en-US" sz="2800" b="1" cap="none" dirty="0" smtClean="0"/>
              <a:t>    Results</a:t>
            </a:r>
          </a:p>
          <a:p>
            <a:endParaRPr lang="en-US" sz="2800" b="1" cap="none" dirty="0" smtClean="0"/>
          </a:p>
          <a:p>
            <a:r>
              <a:rPr lang="en-US" sz="2800" b="1" cap="none" dirty="0"/>
              <a:t> </a:t>
            </a:r>
            <a:r>
              <a:rPr lang="en-US" sz="2800" b="1" cap="none" dirty="0" smtClean="0"/>
              <a:t>    Conclusions and Q/A</a:t>
            </a:r>
          </a:p>
          <a:p>
            <a:endParaRPr lang="en-US" sz="2800" b="1" cap="none" dirty="0"/>
          </a:p>
          <a:p>
            <a:r>
              <a:rPr lang="en-US" sz="2800" b="1" cap="none" dirty="0" smtClean="0"/>
              <a:t> </a:t>
            </a:r>
          </a:p>
          <a:p>
            <a:endParaRPr lang="en-US" sz="2800" b="1" cap="none" dirty="0"/>
          </a:p>
          <a:p>
            <a:r>
              <a:rPr lang="en-US" sz="2800" b="1" cap="none" dirty="0"/>
              <a:t>	</a:t>
            </a:r>
            <a:r>
              <a:rPr lang="en-US" sz="2800" b="1" cap="none" dirty="0" smtClean="0"/>
              <a:t> </a:t>
            </a:r>
          </a:p>
          <a:p>
            <a:endParaRPr lang="en-US" sz="2800" b="1" cap="none" dirty="0" smtClean="0"/>
          </a:p>
          <a:p>
            <a:r>
              <a:rPr lang="en-US" sz="2800" b="1" cap="none" dirty="0" smtClean="0"/>
              <a:t> </a:t>
            </a:r>
            <a:endParaRPr lang="en-US" sz="2800" b="1" cap="none" dirty="0"/>
          </a:p>
        </p:txBody>
      </p:sp>
    </p:spTree>
    <p:extLst>
      <p:ext uri="{BB962C8B-B14F-4D97-AF65-F5344CB8AC3E}">
        <p14:creationId xmlns:p14="http://schemas.microsoft.com/office/powerpoint/2010/main" val="6432407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624" y="271818"/>
            <a:ext cx="6282266" cy="413982"/>
          </a:xfrm>
        </p:spPr>
        <p:txBody>
          <a:bodyPr>
            <a:normAutofit fontScale="90000"/>
          </a:bodyPr>
          <a:lstStyle/>
          <a:p>
            <a:r>
              <a:rPr lang="en-US" cap="none" dirty="0" smtClean="0"/>
              <a:t>Research Background</a:t>
            </a:r>
            <a:endParaRPr lang="en-US" cap="none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 txBox="1">
            <a:spLocks/>
          </p:cNvSpPr>
          <p:nvPr/>
        </p:nvSpPr>
        <p:spPr>
          <a:xfrm>
            <a:off x="228600" y="914400"/>
            <a:ext cx="8915400" cy="3725839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cap="none" dirty="0" smtClean="0"/>
              <a:t>Primarily Undergraduate, Hispanic Serving Institution</a:t>
            </a:r>
          </a:p>
          <a:p>
            <a:r>
              <a:rPr lang="en-US" sz="2800" b="1" cap="none" dirty="0" smtClean="0"/>
              <a:t>Population: Introductory Biology</a:t>
            </a:r>
          </a:p>
          <a:p>
            <a:r>
              <a:rPr lang="en-US" sz="2800" b="1" cap="none" dirty="0"/>
              <a:t> </a:t>
            </a:r>
            <a:r>
              <a:rPr lang="en-US" sz="2800" b="1" cap="none" dirty="0" smtClean="0"/>
              <a:t>    1) for one pre-professional</a:t>
            </a:r>
          </a:p>
          <a:p>
            <a:r>
              <a:rPr lang="en-US" sz="2800" b="1" cap="none" dirty="0"/>
              <a:t> </a:t>
            </a:r>
            <a:r>
              <a:rPr lang="en-US" sz="2800" b="1" cap="none" dirty="0" smtClean="0"/>
              <a:t>    2) for mixed majors </a:t>
            </a:r>
          </a:p>
          <a:p>
            <a:endParaRPr lang="en-US" sz="1400" b="1" cap="none" dirty="0"/>
          </a:p>
          <a:p>
            <a:r>
              <a:rPr lang="en-US" sz="2800" b="1" cap="none" dirty="0" smtClean="0"/>
              <a:t>Metric:</a:t>
            </a:r>
          </a:p>
          <a:p>
            <a:r>
              <a:rPr lang="en-US" sz="2800" b="1" cap="none" dirty="0"/>
              <a:t> </a:t>
            </a:r>
            <a:r>
              <a:rPr lang="en-US" sz="2800" b="1" cap="none" dirty="0" smtClean="0"/>
              <a:t>   Achievement</a:t>
            </a:r>
          </a:p>
          <a:p>
            <a:endParaRPr lang="en-US" sz="2800" cap="none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419584"/>
              </p:ext>
            </p:extLst>
          </p:nvPr>
        </p:nvGraphicFramePr>
        <p:xfrm>
          <a:off x="2815771" y="2873829"/>
          <a:ext cx="6232695" cy="3881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76496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624" y="271818"/>
            <a:ext cx="6282266" cy="413982"/>
          </a:xfrm>
        </p:spPr>
        <p:txBody>
          <a:bodyPr>
            <a:normAutofit fontScale="90000"/>
          </a:bodyPr>
          <a:lstStyle/>
          <a:p>
            <a:r>
              <a:rPr lang="en-US" cap="none" dirty="0" smtClean="0"/>
              <a:t>Research Background</a:t>
            </a:r>
            <a:endParaRPr lang="en-US" cap="none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 txBox="1">
            <a:spLocks/>
          </p:cNvSpPr>
          <p:nvPr/>
        </p:nvSpPr>
        <p:spPr>
          <a:xfrm>
            <a:off x="228600" y="914400"/>
            <a:ext cx="8686800" cy="2701119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cap="none" dirty="0" smtClean="0"/>
              <a:t>Population: Introductory Biology</a:t>
            </a:r>
          </a:p>
          <a:p>
            <a:r>
              <a:rPr lang="en-US" sz="2800" b="1" cap="none" dirty="0" smtClean="0"/>
              <a:t>1) for one pre-professional</a:t>
            </a:r>
            <a:endParaRPr lang="en-US" sz="2800" b="1" cap="none" dirty="0"/>
          </a:p>
          <a:p>
            <a:r>
              <a:rPr lang="en-US" sz="2800" b="1" cap="none" dirty="0" smtClean="0"/>
              <a:t>2</a:t>
            </a:r>
            <a:r>
              <a:rPr lang="en-US" sz="2800" b="1" cap="none" dirty="0"/>
              <a:t>) </a:t>
            </a:r>
            <a:r>
              <a:rPr lang="en-US" sz="2800" b="1" cap="none" dirty="0" smtClean="0"/>
              <a:t>for </a:t>
            </a:r>
            <a:r>
              <a:rPr lang="en-US" sz="2800" b="1" cap="none" dirty="0"/>
              <a:t>mixed majors </a:t>
            </a:r>
          </a:p>
          <a:p>
            <a:endParaRPr lang="en-US" sz="2800" b="1" cap="none" dirty="0"/>
          </a:p>
          <a:p>
            <a:r>
              <a:rPr lang="en-US" sz="2800" b="1" cap="none" dirty="0" smtClean="0"/>
              <a:t>Metrics: </a:t>
            </a:r>
          </a:p>
          <a:p>
            <a:r>
              <a:rPr lang="en-US" sz="2800" b="1" cap="none" dirty="0"/>
              <a:t> </a:t>
            </a:r>
            <a:r>
              <a:rPr lang="en-US" sz="2800" b="1" cap="none" dirty="0" smtClean="0"/>
              <a:t>  Grades/Retention</a:t>
            </a:r>
          </a:p>
          <a:p>
            <a:endParaRPr lang="en-US" sz="2800" b="1" cap="none" dirty="0"/>
          </a:p>
          <a:p>
            <a:r>
              <a:rPr lang="en-US" sz="2800" b="1" cap="none" dirty="0" smtClean="0"/>
              <a:t>DFW 3-year </a:t>
            </a:r>
            <a:r>
              <a:rPr lang="en-US" sz="2800" b="1" cap="none" dirty="0" err="1" smtClean="0"/>
              <a:t>ave</a:t>
            </a:r>
            <a:r>
              <a:rPr lang="en-US" sz="2800" b="1" cap="none" dirty="0"/>
              <a:t> </a:t>
            </a:r>
            <a:r>
              <a:rPr lang="en-US" sz="2800" b="1" cap="none" dirty="0" smtClean="0"/>
              <a:t>=</a:t>
            </a:r>
          </a:p>
          <a:p>
            <a:r>
              <a:rPr lang="en-US" sz="2800" b="1" cap="none" dirty="0"/>
              <a:t> </a:t>
            </a:r>
            <a:r>
              <a:rPr lang="en-US" sz="2800" b="1" cap="none" dirty="0" smtClean="0"/>
              <a:t>   5% Pre-prof.</a:t>
            </a:r>
          </a:p>
          <a:p>
            <a:r>
              <a:rPr lang="en-US" sz="2800" b="1" cap="none" dirty="0"/>
              <a:t> </a:t>
            </a:r>
            <a:r>
              <a:rPr lang="en-US" sz="2800" b="1" cap="none" dirty="0" smtClean="0"/>
              <a:t> 33% Mixed majors</a:t>
            </a:r>
          </a:p>
          <a:p>
            <a:endParaRPr lang="en-US" sz="3200" cap="none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8660099"/>
              </p:ext>
            </p:extLst>
          </p:nvPr>
        </p:nvGraphicFramePr>
        <p:xfrm>
          <a:off x="2935009" y="2538534"/>
          <a:ext cx="6208991" cy="4162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41944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624" y="271818"/>
            <a:ext cx="6282266" cy="413982"/>
          </a:xfrm>
        </p:spPr>
        <p:txBody>
          <a:bodyPr>
            <a:normAutofit fontScale="90000"/>
          </a:bodyPr>
          <a:lstStyle/>
          <a:p>
            <a:r>
              <a:rPr lang="en-US" cap="none" dirty="0" smtClean="0"/>
              <a:t>Research Background</a:t>
            </a:r>
            <a:endParaRPr lang="en-US" cap="none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 txBox="1">
            <a:spLocks/>
          </p:cNvSpPr>
          <p:nvPr/>
        </p:nvSpPr>
        <p:spPr>
          <a:xfrm>
            <a:off x="228600" y="914400"/>
            <a:ext cx="8915400" cy="4513943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cap="none" dirty="0" smtClean="0"/>
              <a:t>Pedagogy best practices for</a:t>
            </a:r>
          </a:p>
          <a:p>
            <a:r>
              <a:rPr lang="en-US" sz="2800" b="1" cap="none" dirty="0"/>
              <a:t> </a:t>
            </a:r>
            <a:r>
              <a:rPr lang="en-US" sz="2800" b="1" cap="none" dirty="0" smtClean="0"/>
              <a:t>  -Active Learning (AAAS, </a:t>
            </a:r>
            <a:r>
              <a:rPr lang="en-US" sz="2800" b="1" i="1" cap="none" dirty="0" smtClean="0"/>
              <a:t>Vision and Change</a:t>
            </a:r>
            <a:r>
              <a:rPr lang="en-US" sz="2800" b="1" cap="none" dirty="0" smtClean="0"/>
              <a:t>)</a:t>
            </a:r>
          </a:p>
          <a:p>
            <a:r>
              <a:rPr lang="en-US" sz="2800" b="1" cap="none" dirty="0"/>
              <a:t>	</a:t>
            </a:r>
            <a:r>
              <a:rPr lang="en-US" sz="2800" b="1" cap="none" dirty="0" smtClean="0"/>
              <a:t>     Efficacy significant but small, Buy-In varies</a:t>
            </a:r>
          </a:p>
          <a:p>
            <a:endParaRPr lang="en-US" sz="2800" b="1" cap="none" dirty="0" smtClean="0"/>
          </a:p>
          <a:p>
            <a:r>
              <a:rPr lang="en-US" sz="2800" b="1" cap="none" dirty="0"/>
              <a:t> </a:t>
            </a:r>
            <a:r>
              <a:rPr lang="en-US" sz="2800" b="1" cap="none" dirty="0" smtClean="0"/>
              <a:t>   -Cognition and Metacognition: </a:t>
            </a:r>
          </a:p>
          <a:p>
            <a:r>
              <a:rPr lang="en-US" sz="2800" b="1" cap="none" dirty="0" smtClean="0"/>
              <a:t>		Impactful, greater for communities of diversity</a:t>
            </a:r>
          </a:p>
          <a:p>
            <a:endParaRPr lang="en-US" sz="2800" b="1" cap="none" dirty="0" smtClean="0"/>
          </a:p>
          <a:p>
            <a:r>
              <a:rPr lang="en-US" sz="2800" b="1" cap="none" dirty="0" smtClean="0"/>
              <a:t>    -Motivation?</a:t>
            </a:r>
          </a:p>
          <a:p>
            <a:r>
              <a:rPr lang="en-US" sz="2800" b="1" cap="none" dirty="0"/>
              <a:t>	</a:t>
            </a:r>
            <a:r>
              <a:rPr lang="en-US" sz="2800" b="1" cap="none" dirty="0" smtClean="0"/>
              <a:t>	Work accumulating: Ed, Social Work, Health /Nutrition</a:t>
            </a:r>
          </a:p>
          <a:p>
            <a:r>
              <a:rPr lang="en-US" sz="2800" b="1" cap="none" dirty="0"/>
              <a:t>	</a:t>
            </a:r>
            <a:r>
              <a:rPr lang="en-US" sz="2800" b="1" cap="none" dirty="0" smtClean="0"/>
              <a:t>	Diverse audiences: At risk youth / adults, performance</a:t>
            </a:r>
            <a:endParaRPr lang="en-US" sz="2800" cap="none" dirty="0"/>
          </a:p>
        </p:txBody>
      </p:sp>
    </p:spTree>
    <p:extLst>
      <p:ext uri="{BB962C8B-B14F-4D97-AF65-F5344CB8AC3E}">
        <p14:creationId xmlns:p14="http://schemas.microsoft.com/office/powerpoint/2010/main" val="8624003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624" y="271818"/>
            <a:ext cx="6282266" cy="413982"/>
          </a:xfrm>
        </p:spPr>
        <p:txBody>
          <a:bodyPr>
            <a:normAutofit fontScale="90000"/>
          </a:bodyPr>
          <a:lstStyle/>
          <a:p>
            <a:r>
              <a:rPr lang="en-US" cap="none" dirty="0" smtClean="0"/>
              <a:t>Research Background</a:t>
            </a:r>
            <a:endParaRPr lang="en-US" cap="none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 txBox="1">
            <a:spLocks/>
          </p:cNvSpPr>
          <p:nvPr/>
        </p:nvSpPr>
        <p:spPr>
          <a:xfrm>
            <a:off x="228599" y="914400"/>
            <a:ext cx="8915401" cy="5806933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cap="none" dirty="0" smtClean="0"/>
              <a:t>Instruments</a:t>
            </a:r>
          </a:p>
          <a:p>
            <a:r>
              <a:rPr lang="en-US" sz="2800" b="1" cap="none" dirty="0"/>
              <a:t> </a:t>
            </a:r>
            <a:r>
              <a:rPr lang="en-US" sz="2800" b="1" cap="none" dirty="0" smtClean="0"/>
              <a:t>    Academic Motivation Scale (college version)</a:t>
            </a:r>
          </a:p>
          <a:p>
            <a:r>
              <a:rPr lang="en-US" sz="2800" b="1" cap="none" dirty="0"/>
              <a:t>	</a:t>
            </a:r>
            <a:r>
              <a:rPr lang="en-US" sz="2800" b="1" cap="none" dirty="0" smtClean="0"/>
              <a:t>     Subscales: 3 intrinsic, 3 extrinsic, </a:t>
            </a:r>
            <a:r>
              <a:rPr lang="en-US" sz="2800" b="1" cap="none" dirty="0" err="1" smtClean="0"/>
              <a:t>amotivation</a:t>
            </a:r>
            <a:endParaRPr lang="en-US" sz="2800" b="1" cap="none" dirty="0" smtClean="0"/>
          </a:p>
          <a:p>
            <a:r>
              <a:rPr lang="en-US" sz="2800" b="1" cap="none" dirty="0" smtClean="0"/>
              <a:t>     Intrinsic Motivation Inventory</a:t>
            </a:r>
          </a:p>
          <a:p>
            <a:r>
              <a:rPr lang="en-US" sz="2800" b="1" cap="none" dirty="0" smtClean="0"/>
              <a:t>		</a:t>
            </a:r>
            <a:r>
              <a:rPr lang="en-US" sz="2800" b="1" cap="none" dirty="0"/>
              <a:t> Subscales: interest</a:t>
            </a:r>
            <a:r>
              <a:rPr lang="en-US" sz="2800" b="1" cap="none" dirty="0" smtClean="0"/>
              <a:t>, competence, choice, pressure  </a:t>
            </a:r>
          </a:p>
          <a:p>
            <a:r>
              <a:rPr lang="en-US" sz="2800" b="1" cap="none" dirty="0" smtClean="0"/>
              <a:t>     </a:t>
            </a:r>
          </a:p>
          <a:p>
            <a:r>
              <a:rPr lang="en-US" sz="2800" b="1" cap="none" dirty="0" smtClean="0"/>
              <a:t>Planned Intervention (as in Reich et al., 2015) for week 9</a:t>
            </a:r>
          </a:p>
          <a:p>
            <a:r>
              <a:rPr lang="en-US" sz="2800" b="1" cap="none" dirty="0"/>
              <a:t> </a:t>
            </a:r>
            <a:r>
              <a:rPr lang="en-US" sz="2800" b="1" cap="none" dirty="0" smtClean="0"/>
              <a:t>    Motivational Interviewing</a:t>
            </a:r>
          </a:p>
          <a:p>
            <a:r>
              <a:rPr lang="en-US" sz="2800" b="1" cap="none" dirty="0" smtClean="0"/>
              <a:t>	   	expanding utility beyond psychology</a:t>
            </a:r>
          </a:p>
          <a:p>
            <a:r>
              <a:rPr lang="en-US" sz="2800" b="1" cap="none" dirty="0"/>
              <a:t>	</a:t>
            </a:r>
            <a:r>
              <a:rPr lang="en-US" sz="2800" b="1" cap="none" dirty="0" smtClean="0"/>
              <a:t>	utilizes OARS</a:t>
            </a:r>
          </a:p>
          <a:p>
            <a:r>
              <a:rPr lang="en-US" sz="2800" b="1" cap="none" dirty="0"/>
              <a:t>	</a:t>
            </a:r>
            <a:r>
              <a:rPr lang="en-US" sz="2800" b="1" cap="none" dirty="0" smtClean="0"/>
              <a:t>		Open </a:t>
            </a:r>
            <a:r>
              <a:rPr lang="en-US" sz="2800" b="1" cap="none" dirty="0"/>
              <a:t>q</a:t>
            </a:r>
            <a:r>
              <a:rPr lang="en-US" sz="2800" b="1" cap="none" dirty="0" smtClean="0"/>
              <a:t>uestions</a:t>
            </a:r>
            <a:r>
              <a:rPr lang="en-US" sz="2800" b="1" cap="none" dirty="0"/>
              <a:t>, Affirmation, Reflective </a:t>
            </a:r>
            <a:r>
              <a:rPr lang="en-US" sz="2800" b="1" cap="none" dirty="0" smtClean="0"/>
              <a:t>listening,</a:t>
            </a:r>
          </a:p>
          <a:p>
            <a:r>
              <a:rPr lang="en-US" sz="2800" b="1" cap="none" dirty="0"/>
              <a:t>	</a:t>
            </a:r>
            <a:r>
              <a:rPr lang="en-US" sz="2800" b="1" cap="none" dirty="0" smtClean="0"/>
              <a:t>		    </a:t>
            </a:r>
            <a:r>
              <a:rPr lang="en-US" sz="2800" b="1" cap="none" dirty="0"/>
              <a:t>and Summary </a:t>
            </a:r>
            <a:r>
              <a:rPr lang="en-US" sz="2800" b="1" cap="none" dirty="0" smtClean="0"/>
              <a:t>reflections  </a:t>
            </a:r>
            <a:endParaRPr lang="en-US" sz="2800" b="1" cap="none" dirty="0"/>
          </a:p>
          <a:p>
            <a:r>
              <a:rPr lang="en-US" sz="2800" cap="none" dirty="0" smtClean="0"/>
              <a:t>	</a:t>
            </a:r>
            <a:r>
              <a:rPr lang="en-US" sz="2800" b="1" cap="none" dirty="0" smtClean="0"/>
              <a:t>Intervention involves guided discussion with students</a:t>
            </a:r>
            <a:r>
              <a:rPr lang="en-US" sz="2800" cap="none" dirty="0" smtClean="0"/>
              <a:t>	</a:t>
            </a:r>
            <a:endParaRPr lang="en-US" sz="2800" cap="none" dirty="0"/>
          </a:p>
        </p:txBody>
      </p:sp>
    </p:spTree>
    <p:extLst>
      <p:ext uri="{BB962C8B-B14F-4D97-AF65-F5344CB8AC3E}">
        <p14:creationId xmlns:p14="http://schemas.microsoft.com/office/powerpoint/2010/main" val="22210439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624" y="271818"/>
            <a:ext cx="6282266" cy="413982"/>
          </a:xfrm>
        </p:spPr>
        <p:txBody>
          <a:bodyPr>
            <a:normAutofit fontScale="90000"/>
          </a:bodyPr>
          <a:lstStyle/>
          <a:p>
            <a:r>
              <a:rPr lang="en-US" cap="none" dirty="0" smtClean="0"/>
              <a:t>Research Design</a:t>
            </a:r>
            <a:endParaRPr lang="en-US" cap="none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 txBox="1">
            <a:spLocks/>
          </p:cNvSpPr>
          <p:nvPr/>
        </p:nvSpPr>
        <p:spPr>
          <a:xfrm>
            <a:off x="228600" y="914400"/>
            <a:ext cx="9352128" cy="5806933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cap="none" dirty="0" smtClean="0"/>
              <a:t>Digital Survey</a:t>
            </a:r>
            <a:r>
              <a:rPr lang="en-US" sz="2800" b="1" cap="none" dirty="0"/>
              <a:t>:</a:t>
            </a:r>
          </a:p>
          <a:p>
            <a:r>
              <a:rPr lang="en-US" sz="2800" b="1" cap="none" dirty="0" smtClean="0"/>
              <a:t>    Consent </a:t>
            </a:r>
            <a:r>
              <a:rPr lang="en-US" sz="2800" b="1" cap="none" dirty="0"/>
              <a:t>and demographic data: 11 questions</a:t>
            </a:r>
          </a:p>
          <a:p>
            <a:r>
              <a:rPr lang="en-US" sz="2800" b="1" cap="none" dirty="0" smtClean="0"/>
              <a:t>    Academic </a:t>
            </a:r>
            <a:r>
              <a:rPr lang="en-US" sz="2800" b="1" cap="none" dirty="0"/>
              <a:t>Motivation Survey: 28 </a:t>
            </a:r>
            <a:r>
              <a:rPr lang="en-US" sz="2800" b="1" cap="none" dirty="0" smtClean="0"/>
              <a:t>questions</a:t>
            </a:r>
          </a:p>
          <a:p>
            <a:r>
              <a:rPr lang="en-US" sz="2800" b="1" cap="none" dirty="0"/>
              <a:t>	</a:t>
            </a:r>
            <a:r>
              <a:rPr lang="en-US" sz="2800" b="1" cap="none" dirty="0" smtClean="0"/>
              <a:t>	Scale: 1 = Does not correspond, 7 = corresponds exactly</a:t>
            </a:r>
            <a:endParaRPr lang="en-US" sz="2800" b="1" cap="none" dirty="0"/>
          </a:p>
          <a:p>
            <a:r>
              <a:rPr lang="en-US" sz="2800" b="1" cap="none" dirty="0"/>
              <a:t> </a:t>
            </a:r>
            <a:r>
              <a:rPr lang="en-US" sz="2800" b="1" cap="none" dirty="0" smtClean="0"/>
              <a:t>    Intrinsic </a:t>
            </a:r>
            <a:r>
              <a:rPr lang="en-US" sz="2800" b="1" cap="none" dirty="0"/>
              <a:t>Motivation </a:t>
            </a:r>
            <a:r>
              <a:rPr lang="en-US" sz="2800" b="1" cap="none" dirty="0" smtClean="0"/>
              <a:t>Inventory: </a:t>
            </a:r>
            <a:r>
              <a:rPr lang="en-US" sz="2800" b="1" cap="none" dirty="0"/>
              <a:t>22 </a:t>
            </a:r>
            <a:r>
              <a:rPr lang="en-US" sz="2800" b="1" cap="none" dirty="0" smtClean="0"/>
              <a:t>questions</a:t>
            </a:r>
          </a:p>
          <a:p>
            <a:r>
              <a:rPr lang="en-US" sz="2800" b="1" cap="none" dirty="0"/>
              <a:t>	</a:t>
            </a:r>
            <a:r>
              <a:rPr lang="en-US" sz="2800" b="1" cap="none" dirty="0" smtClean="0"/>
              <a:t>  	Scale: 1 = Not at all true, 7 = very true</a:t>
            </a:r>
          </a:p>
          <a:p>
            <a:endParaRPr lang="en-US" sz="1400" b="1" cap="none" dirty="0"/>
          </a:p>
          <a:p>
            <a:r>
              <a:rPr lang="en-US" sz="2800" b="1" cap="none" dirty="0" smtClean="0"/>
              <a:t>Convenience Population:</a:t>
            </a:r>
          </a:p>
          <a:p>
            <a:r>
              <a:rPr lang="en-US" sz="2800" b="1" cap="none" dirty="0"/>
              <a:t> </a:t>
            </a:r>
            <a:r>
              <a:rPr lang="en-US" sz="2800" b="1" cap="none" dirty="0" smtClean="0"/>
              <a:t>   5 sections of Intro Bio lectures, all remote delivery</a:t>
            </a:r>
          </a:p>
          <a:p>
            <a:r>
              <a:rPr lang="en-US" sz="2800" b="1" cap="none" dirty="0"/>
              <a:t>	 </a:t>
            </a:r>
            <a:r>
              <a:rPr lang="en-US" sz="2800" b="1" cap="none" dirty="0" smtClean="0"/>
              <a:t>  3 sections pre-professional, 2 sections for mixed majors</a:t>
            </a:r>
          </a:p>
          <a:p>
            <a:r>
              <a:rPr lang="en-US" sz="2800" b="1" cap="none" dirty="0" smtClean="0"/>
              <a:t>    Recruitment via video and email</a:t>
            </a:r>
          </a:p>
          <a:p>
            <a:r>
              <a:rPr lang="en-US" sz="2800" b="1" cap="none" dirty="0"/>
              <a:t>	</a:t>
            </a:r>
            <a:r>
              <a:rPr lang="en-US" sz="2800" b="1" cap="none" dirty="0" smtClean="0"/>
              <a:t>   164 responses, 152 completed surveys, 56% response  </a:t>
            </a:r>
          </a:p>
          <a:p>
            <a:r>
              <a:rPr lang="en-US" sz="2800" b="1" cap="none" dirty="0"/>
              <a:t>	</a:t>
            </a:r>
            <a:r>
              <a:rPr lang="en-US" sz="2800" b="1" cap="none" dirty="0" smtClean="0"/>
              <a:t>   87% Freshman, 7% Sophomore, 6% Junior, 1% Senior</a:t>
            </a:r>
          </a:p>
          <a:p>
            <a:endParaRPr lang="en-US" sz="2800" b="1" cap="none" dirty="0"/>
          </a:p>
          <a:p>
            <a:r>
              <a:rPr lang="en-US" sz="2800" b="1" cap="none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092350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624" y="271818"/>
            <a:ext cx="6282266" cy="413982"/>
          </a:xfrm>
        </p:spPr>
        <p:txBody>
          <a:bodyPr>
            <a:normAutofit fontScale="90000"/>
          </a:bodyPr>
          <a:lstStyle/>
          <a:p>
            <a:r>
              <a:rPr lang="en-US" cap="none" dirty="0" smtClean="0"/>
              <a:t>Results</a:t>
            </a:r>
            <a:endParaRPr lang="en-US" cap="none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 txBox="1">
            <a:spLocks/>
          </p:cNvSpPr>
          <p:nvPr/>
        </p:nvSpPr>
        <p:spPr>
          <a:xfrm>
            <a:off x="228600" y="914400"/>
            <a:ext cx="9352128" cy="5806933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2800" b="1" cap="none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 txBox="1">
            <a:spLocks/>
          </p:cNvSpPr>
          <p:nvPr/>
        </p:nvSpPr>
        <p:spPr>
          <a:xfrm>
            <a:off x="228600" y="914400"/>
            <a:ext cx="9242946" cy="5624476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cap="none" dirty="0" smtClean="0"/>
              <a:t>Cronbach’s Alpha</a:t>
            </a:r>
          </a:p>
          <a:p>
            <a:r>
              <a:rPr lang="en-US" sz="2800" b="1" cap="none" dirty="0"/>
              <a:t>	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10198"/>
              </p:ext>
            </p:extLst>
          </p:nvPr>
        </p:nvGraphicFramePr>
        <p:xfrm>
          <a:off x="586854" y="1419367"/>
          <a:ext cx="8175009" cy="52470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1339">
                  <a:extLst>
                    <a:ext uri="{9D8B030D-6E8A-4147-A177-3AD203B41FA5}">
                      <a16:colId xmlns:a16="http://schemas.microsoft.com/office/drawing/2014/main" val="1161871184"/>
                    </a:ext>
                  </a:extLst>
                </a:gridCol>
                <a:gridCol w="3350661">
                  <a:extLst>
                    <a:ext uri="{9D8B030D-6E8A-4147-A177-3AD203B41FA5}">
                      <a16:colId xmlns:a16="http://schemas.microsoft.com/office/drawing/2014/main" val="2391211059"/>
                    </a:ext>
                  </a:extLst>
                </a:gridCol>
                <a:gridCol w="3603009">
                  <a:extLst>
                    <a:ext uri="{9D8B030D-6E8A-4147-A177-3AD203B41FA5}">
                      <a16:colId xmlns:a16="http://schemas.microsoft.com/office/drawing/2014/main" val="133234727"/>
                    </a:ext>
                  </a:extLst>
                </a:gridCol>
              </a:tblGrid>
              <a:tr h="6862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Scale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Subscale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Cronbach's Alpha, N=152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030359"/>
                  </a:ext>
                </a:extLst>
              </a:tr>
              <a:tr h="3810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effectLst/>
                        </a:rPr>
                        <a:t>Intrinsic</a:t>
                      </a:r>
                      <a:r>
                        <a:rPr lang="en-US" sz="2000" kern="1200" baseline="0" dirty="0" smtClean="0">
                          <a:effectLst/>
                        </a:rPr>
                        <a:t> - Gain</a:t>
                      </a:r>
                      <a:r>
                        <a:rPr lang="en-US" sz="2000" kern="1200" dirty="0" smtClean="0">
                          <a:effectLst/>
                        </a:rPr>
                        <a:t> knowledge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/>
                </a:tc>
                <a:extLst>
                  <a:ext uri="{0D108BD9-81ED-4DB2-BD59-A6C34878D82A}">
                    <a16:rowId xmlns:a16="http://schemas.microsoft.com/office/drawing/2014/main" val="2381589940"/>
                  </a:ext>
                </a:extLst>
              </a:tr>
              <a:tr h="3810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effectLst/>
                        </a:rPr>
                        <a:t>Intrinsic</a:t>
                      </a:r>
                      <a:r>
                        <a:rPr lang="en-US" sz="2000" kern="1200" baseline="0" dirty="0" smtClean="0">
                          <a:effectLst/>
                        </a:rPr>
                        <a:t> - </a:t>
                      </a:r>
                      <a:r>
                        <a:rPr lang="en-US" sz="2000" kern="1200" dirty="0" smtClean="0">
                          <a:effectLst/>
                        </a:rPr>
                        <a:t>Accomplishment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/>
                </a:tc>
                <a:extLst>
                  <a:ext uri="{0D108BD9-81ED-4DB2-BD59-A6C34878D82A}">
                    <a16:rowId xmlns:a16="http://schemas.microsoft.com/office/drawing/2014/main" val="1959655036"/>
                  </a:ext>
                </a:extLst>
              </a:tr>
              <a:tr h="3810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effectLst/>
                        </a:rPr>
                        <a:t>Intrinsic - Experience new</a:t>
                      </a:r>
                      <a:r>
                        <a:rPr lang="en-US" sz="2000" kern="1200" baseline="0" dirty="0" smtClean="0">
                          <a:effectLst/>
                        </a:rPr>
                        <a:t>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/>
                </a:tc>
                <a:extLst>
                  <a:ext uri="{0D108BD9-81ED-4DB2-BD59-A6C34878D82A}">
                    <a16:rowId xmlns:a16="http://schemas.microsoft.com/office/drawing/2014/main" val="3089749495"/>
                  </a:ext>
                </a:extLst>
              </a:tr>
              <a:tr h="3810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effectLst/>
                        </a:rPr>
                        <a:t>Extrinsic</a:t>
                      </a:r>
                      <a:r>
                        <a:rPr lang="en-US" sz="2000" kern="1200" baseline="0" dirty="0" smtClean="0">
                          <a:effectLst/>
                        </a:rPr>
                        <a:t> - </a:t>
                      </a:r>
                      <a:r>
                        <a:rPr lang="en-US" sz="2000" kern="1200" dirty="0" smtClean="0">
                          <a:effectLst/>
                        </a:rPr>
                        <a:t>Identified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0.67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/>
                </a:tc>
                <a:extLst>
                  <a:ext uri="{0D108BD9-81ED-4DB2-BD59-A6C34878D82A}">
                    <a16:rowId xmlns:a16="http://schemas.microsoft.com/office/drawing/2014/main" val="3556717817"/>
                  </a:ext>
                </a:extLst>
              </a:tr>
              <a:tr h="3810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effectLst/>
                        </a:rPr>
                        <a:t>Extrinsic</a:t>
                      </a:r>
                      <a:r>
                        <a:rPr lang="en-US" sz="2000" kern="1200" baseline="0" dirty="0" smtClean="0">
                          <a:effectLst/>
                        </a:rPr>
                        <a:t> - </a:t>
                      </a:r>
                      <a:r>
                        <a:rPr lang="en-US" sz="2000" kern="1200" dirty="0" smtClean="0">
                          <a:effectLst/>
                        </a:rPr>
                        <a:t>Introjected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0.89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/>
                </a:tc>
                <a:extLst>
                  <a:ext uri="{0D108BD9-81ED-4DB2-BD59-A6C34878D82A}">
                    <a16:rowId xmlns:a16="http://schemas.microsoft.com/office/drawing/2014/main" val="3843960860"/>
                  </a:ext>
                </a:extLst>
              </a:tr>
              <a:tr h="3810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effectLst/>
                        </a:rPr>
                        <a:t>Extrinsic</a:t>
                      </a:r>
                      <a:r>
                        <a:rPr lang="en-US" sz="2000" kern="1200" baseline="0" dirty="0" smtClean="0">
                          <a:effectLst/>
                        </a:rPr>
                        <a:t> - </a:t>
                      </a:r>
                      <a:r>
                        <a:rPr lang="en-US" sz="2000" kern="1200" dirty="0" smtClean="0">
                          <a:effectLst/>
                        </a:rPr>
                        <a:t>External </a:t>
                      </a:r>
                      <a:r>
                        <a:rPr lang="en-US" sz="2000" kern="1200" dirty="0">
                          <a:effectLst/>
                        </a:rPr>
                        <a:t>Regulation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0.69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/>
                </a:tc>
                <a:extLst>
                  <a:ext uri="{0D108BD9-81ED-4DB2-BD59-A6C34878D82A}">
                    <a16:rowId xmlns:a16="http://schemas.microsoft.com/office/drawing/2014/main" val="4071211924"/>
                  </a:ext>
                </a:extLst>
              </a:tr>
              <a:tr h="3810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Amotivation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/>
                </a:tc>
                <a:extLst>
                  <a:ext uri="{0D108BD9-81ED-4DB2-BD59-A6C34878D82A}">
                    <a16:rowId xmlns:a16="http://schemas.microsoft.com/office/drawing/2014/main" val="3784239891"/>
                  </a:ext>
                </a:extLst>
              </a:tr>
              <a:tr h="2627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/>
                </a:tc>
                <a:extLst>
                  <a:ext uri="{0D108BD9-81ED-4DB2-BD59-A6C34878D82A}">
                    <a16:rowId xmlns:a16="http://schemas.microsoft.com/office/drawing/2014/main" val="2666257866"/>
                  </a:ext>
                </a:extLst>
              </a:tr>
              <a:tr h="4236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IMI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Interest/Enjoyment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/>
                </a:tc>
                <a:extLst>
                  <a:ext uri="{0D108BD9-81ED-4DB2-BD59-A6C34878D82A}">
                    <a16:rowId xmlns:a16="http://schemas.microsoft.com/office/drawing/2014/main" val="3995149404"/>
                  </a:ext>
                </a:extLst>
              </a:tr>
              <a:tr h="3810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IMI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Competence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/>
                </a:tc>
                <a:extLst>
                  <a:ext uri="{0D108BD9-81ED-4DB2-BD59-A6C34878D82A}">
                    <a16:rowId xmlns:a16="http://schemas.microsoft.com/office/drawing/2014/main" val="2520275007"/>
                  </a:ext>
                </a:extLst>
              </a:tr>
              <a:tr h="3810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IMI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Choice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/>
                </a:tc>
                <a:extLst>
                  <a:ext uri="{0D108BD9-81ED-4DB2-BD59-A6C34878D82A}">
                    <a16:rowId xmlns:a16="http://schemas.microsoft.com/office/drawing/2014/main" val="141167558"/>
                  </a:ext>
                </a:extLst>
              </a:tr>
              <a:tr h="3810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IMI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Pressure/Tension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0.78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7" marR="51227" marT="0" marB="0" anchor="b"/>
                </a:tc>
                <a:extLst>
                  <a:ext uri="{0D108BD9-81ED-4DB2-BD59-A6C34878D82A}">
                    <a16:rowId xmlns:a16="http://schemas.microsoft.com/office/drawing/2014/main" val="338053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64741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624" y="271818"/>
            <a:ext cx="6282266" cy="413982"/>
          </a:xfrm>
        </p:spPr>
        <p:txBody>
          <a:bodyPr>
            <a:normAutofit fontScale="90000"/>
          </a:bodyPr>
          <a:lstStyle/>
          <a:p>
            <a:r>
              <a:rPr lang="en-US" cap="none" dirty="0" smtClean="0"/>
              <a:t>Results</a:t>
            </a:r>
            <a:endParaRPr lang="en-US" cap="none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 txBox="1">
            <a:spLocks/>
          </p:cNvSpPr>
          <p:nvPr/>
        </p:nvSpPr>
        <p:spPr>
          <a:xfrm>
            <a:off x="228600" y="914400"/>
            <a:ext cx="9352128" cy="5806933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2800" b="1" cap="non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033877"/>
              </p:ext>
            </p:extLst>
          </p:nvPr>
        </p:nvGraphicFramePr>
        <p:xfrm>
          <a:off x="228600" y="1935915"/>
          <a:ext cx="8661776" cy="47854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3070">
                  <a:extLst>
                    <a:ext uri="{9D8B030D-6E8A-4147-A177-3AD203B41FA5}">
                      <a16:colId xmlns:a16="http://schemas.microsoft.com/office/drawing/2014/main" val="3993052487"/>
                    </a:ext>
                  </a:extLst>
                </a:gridCol>
                <a:gridCol w="2185875">
                  <a:extLst>
                    <a:ext uri="{9D8B030D-6E8A-4147-A177-3AD203B41FA5}">
                      <a16:colId xmlns:a16="http://schemas.microsoft.com/office/drawing/2014/main" val="122381417"/>
                    </a:ext>
                  </a:extLst>
                </a:gridCol>
                <a:gridCol w="1113770">
                  <a:extLst>
                    <a:ext uri="{9D8B030D-6E8A-4147-A177-3AD203B41FA5}">
                      <a16:colId xmlns:a16="http://schemas.microsoft.com/office/drawing/2014/main" val="3915081340"/>
                    </a:ext>
                  </a:extLst>
                </a:gridCol>
                <a:gridCol w="1113770">
                  <a:extLst>
                    <a:ext uri="{9D8B030D-6E8A-4147-A177-3AD203B41FA5}">
                      <a16:colId xmlns:a16="http://schemas.microsoft.com/office/drawing/2014/main" val="1427745730"/>
                    </a:ext>
                  </a:extLst>
                </a:gridCol>
                <a:gridCol w="1182087">
                  <a:extLst>
                    <a:ext uri="{9D8B030D-6E8A-4147-A177-3AD203B41FA5}">
                      <a16:colId xmlns:a16="http://schemas.microsoft.com/office/drawing/2014/main" val="468939609"/>
                    </a:ext>
                  </a:extLst>
                </a:gridCol>
                <a:gridCol w="1072316">
                  <a:extLst>
                    <a:ext uri="{9D8B030D-6E8A-4147-A177-3AD203B41FA5}">
                      <a16:colId xmlns:a16="http://schemas.microsoft.com/office/drawing/2014/main" val="1736341087"/>
                    </a:ext>
                  </a:extLst>
                </a:gridCol>
                <a:gridCol w="1080888">
                  <a:extLst>
                    <a:ext uri="{9D8B030D-6E8A-4147-A177-3AD203B41FA5}">
                      <a16:colId xmlns:a16="http://schemas.microsoft.com/office/drawing/2014/main" val="130127690"/>
                    </a:ext>
                  </a:extLst>
                </a:gridCol>
              </a:tblGrid>
              <a:tr h="35484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</a:t>
                      </a:r>
                      <a:r>
                        <a:rPr lang="en-US" sz="2000" dirty="0" smtClean="0">
                          <a:effectLst/>
                        </a:rPr>
                        <a:t>= 152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</a:t>
                      </a:r>
                      <a:r>
                        <a:rPr lang="en-US" sz="2000" dirty="0" smtClean="0">
                          <a:effectLst/>
                        </a:rPr>
                        <a:t>= 87 </a:t>
                      </a:r>
                      <a:r>
                        <a:rPr lang="en-US" sz="2000" dirty="0">
                          <a:effectLst/>
                        </a:rPr>
                        <a:t>Mixed majors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</a:t>
                      </a:r>
                      <a:r>
                        <a:rPr lang="en-US" sz="2000" dirty="0" smtClean="0">
                          <a:effectLst/>
                        </a:rPr>
                        <a:t>= 67 </a:t>
                      </a:r>
                      <a:r>
                        <a:rPr lang="en-US" sz="2000" dirty="0">
                          <a:effectLst/>
                        </a:rPr>
                        <a:t>Pre-prof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243900"/>
                  </a:ext>
                </a:extLst>
              </a:tr>
              <a:tr h="35484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Survey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Subscale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t-test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Average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stdev.s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Average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stdev.s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65370411"/>
                  </a:ext>
                </a:extLst>
              </a:tr>
              <a:tr h="3391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 Knowledge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0.943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5.30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1.01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5.29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1.17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815069197"/>
                  </a:ext>
                </a:extLst>
              </a:tr>
              <a:tr h="3391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 Accomplish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0.866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4.89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1.26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4.85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1.35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42568850"/>
                  </a:ext>
                </a:extLst>
              </a:tr>
              <a:tr h="3391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 Experience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0.890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3.55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1.28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3.52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1.41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95663862"/>
                  </a:ext>
                </a:extLst>
              </a:tr>
              <a:tr h="3391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Ex Identified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0.140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5.87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0.79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6.06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49704975"/>
                  </a:ext>
                </a:extLst>
              </a:tr>
              <a:tr h="3391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Ex </a:t>
                      </a:r>
                      <a:r>
                        <a:rPr lang="en-US" sz="2000" dirty="0" smtClean="0">
                          <a:effectLst/>
                        </a:rPr>
                        <a:t>Introjected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0.698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5.16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1.41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5.25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1.38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1549720"/>
                  </a:ext>
                </a:extLst>
              </a:tr>
              <a:tr h="3446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Ex Ext. Regulation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0.898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5.75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5.73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07837482"/>
                  </a:ext>
                </a:extLst>
              </a:tr>
              <a:tr h="3391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Amotivation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0.273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1.44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1.32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0.51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07531616"/>
                  </a:ext>
                </a:extLst>
              </a:tr>
              <a:tr h="3391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65767080"/>
                  </a:ext>
                </a:extLst>
              </a:tr>
              <a:tr h="3391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IMI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Interest/Enjoyment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0.089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5.08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1.20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4.74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1.23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60339426"/>
                  </a:ext>
                </a:extLst>
              </a:tr>
              <a:tr h="3391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IMI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Competence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0.718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4.14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1.15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4.08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1.01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42646464"/>
                  </a:ext>
                </a:extLst>
              </a:tr>
              <a:tr h="3391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IMI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Choice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0.001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5.10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1.26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4.40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1.21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88841209"/>
                  </a:ext>
                </a:extLst>
              </a:tr>
              <a:tr h="3391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IMI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Pressure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0.010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4.00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1.13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4.45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0.95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4354258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 txBox="1">
            <a:spLocks/>
          </p:cNvSpPr>
          <p:nvPr/>
        </p:nvSpPr>
        <p:spPr>
          <a:xfrm>
            <a:off x="228600" y="914400"/>
            <a:ext cx="9242946" cy="5624476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cap="none" dirty="0" smtClean="0"/>
              <a:t>Discipline comparison:</a:t>
            </a:r>
          </a:p>
          <a:p>
            <a:r>
              <a:rPr lang="en-US" sz="2800" b="1" cap="none" dirty="0"/>
              <a:t>	</a:t>
            </a:r>
            <a:r>
              <a:rPr lang="en-US" sz="2800" b="1" cap="none" dirty="0" smtClean="0"/>
              <a:t>Scales: 1 = no alignment, 7 = perfect alignment </a:t>
            </a:r>
            <a:endParaRPr lang="en-US" sz="2800" b="1" cap="none" dirty="0"/>
          </a:p>
        </p:txBody>
      </p:sp>
    </p:spTree>
    <p:extLst>
      <p:ext uri="{BB962C8B-B14F-4D97-AF65-F5344CB8AC3E}">
        <p14:creationId xmlns:p14="http://schemas.microsoft.com/office/powerpoint/2010/main" val="41509651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6D5668-1971-40BB-BC7C-94C9B101AAB7}">
  <ds:schemaRefs>
    <ds:schemaRef ds:uri="http://purl.org/dc/dcmitype/"/>
    <ds:schemaRef ds:uri="http://schemas.openxmlformats.org/package/2006/metadata/core-properties"/>
    <ds:schemaRef ds:uri="http://www.w3.org/XML/1998/namespace"/>
    <ds:schemaRef ds:uri="71af3243-3dd4-4a8d-8c0d-dd76da1f02a5"/>
    <ds:schemaRef ds:uri="16c05727-aa75-4e4a-9b5f-8a80a1165891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FE57094B-4684-420B-AFE0-4E41CA2AF7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70F4A1-FC59-4361-989F-6C79533DA5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Celestial design</Template>
  <TotalTime>0</TotalTime>
  <Words>829</Words>
  <Application>Microsoft Office PowerPoint</Application>
  <PresentationFormat>On-screen Show (4:3)</PresentationFormat>
  <Paragraphs>681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Celestial</vt:lpstr>
      <vt:lpstr> Assessing Motivation and  Utilizing Motivational Interviewing in Introductory College Biology for Improved Student Success</vt:lpstr>
      <vt:lpstr>Introduction</vt:lpstr>
      <vt:lpstr>Research Background</vt:lpstr>
      <vt:lpstr>Research Background</vt:lpstr>
      <vt:lpstr>Research Background</vt:lpstr>
      <vt:lpstr>Research Background</vt:lpstr>
      <vt:lpstr>Research Design</vt:lpstr>
      <vt:lpstr>Results</vt:lpstr>
      <vt:lpstr>Results</vt:lpstr>
      <vt:lpstr>Results</vt:lpstr>
      <vt:lpstr>Results</vt:lpstr>
      <vt:lpstr>Results</vt:lpstr>
      <vt:lpstr>Results</vt:lpstr>
      <vt:lpstr>Summary </vt:lpstr>
      <vt:lpstr>Thank you!   Questions? 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2020-10-04T15:49:41Z</dcterms:created>
  <dcterms:modified xsi:type="dcterms:W3CDTF">2020-10-16T15:18:44Z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