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21"/>
  </p:notesMasterIdLst>
  <p:sldIdLst>
    <p:sldId id="277" r:id="rId5"/>
    <p:sldId id="292" r:id="rId6"/>
    <p:sldId id="278" r:id="rId7"/>
    <p:sldId id="279" r:id="rId8"/>
    <p:sldId id="280" r:id="rId9"/>
    <p:sldId id="282" r:id="rId10"/>
    <p:sldId id="283" r:id="rId11"/>
    <p:sldId id="284" r:id="rId12"/>
    <p:sldId id="290" r:id="rId13"/>
    <p:sldId id="285" r:id="rId14"/>
    <p:sldId id="286" r:id="rId15"/>
    <p:sldId id="291" r:id="rId16"/>
    <p:sldId id="287" r:id="rId17"/>
    <p:sldId id="288" r:id="rId18"/>
    <p:sldId id="28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4" userDrawn="1">
          <p15:clr>
            <a:srgbClr val="A4A3A4"/>
          </p15:clr>
        </p15:guide>
        <p15:guide id="2" orient="horz" pos="432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orient="horz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>
        <p:guide pos="144"/>
        <p:guide orient="horz" pos="432"/>
        <p:guide pos="5616"/>
        <p:guide orient="horz" pos="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artin\Desktop\Research\Presentations\Figures%20for%20present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artin\Desktop\Research\Presentations\Figures%20for%20present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34265692924995"/>
          <c:y val="9.3529561530312055E-2"/>
          <c:w val="0.77335260611339018"/>
          <c:h val="0.73015708096832799"/>
        </c:manualLayout>
      </c:layout>
      <c:barChart>
        <c:barDir val="col"/>
        <c:grouping val="clustered"/>
        <c:varyColors val="0"/>
        <c:ser>
          <c:idx val="0"/>
          <c:order val="0"/>
          <c:tx>
            <c:v>Pre-professional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('pre-test and post-test'!$D$7,'pre-test and post-test'!$F$7)</c:f>
                <c:numCache>
                  <c:formatCode>General</c:formatCode>
                  <c:ptCount val="2"/>
                  <c:pt idx="0">
                    <c:v>13.100000000000001</c:v>
                  </c:pt>
                  <c:pt idx="1">
                    <c:v>14.8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'pre-test and post-test'!$B$7:$B$8</c:f>
              <c:strCache>
                <c:ptCount val="2"/>
                <c:pt idx="0">
                  <c:v>Pretest</c:v>
                </c:pt>
                <c:pt idx="1">
                  <c:v>Post-test</c:v>
                </c:pt>
              </c:strCache>
            </c:strRef>
          </c:cat>
          <c:val>
            <c:numRef>
              <c:f>('pre-test and post-test'!$C$7,'pre-test and post-test'!$E$7)</c:f>
              <c:numCache>
                <c:formatCode>General</c:formatCode>
                <c:ptCount val="2"/>
                <c:pt idx="0">
                  <c:v>43.8</c:v>
                </c:pt>
                <c:pt idx="1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8-457B-A9CC-AFED4F8FD452}"/>
            </c:ext>
          </c:extLst>
        </c:ser>
        <c:ser>
          <c:idx val="1"/>
          <c:order val="1"/>
          <c:tx>
            <c:v>Mixed majors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('pre-test and post-test'!$D$8,'pre-test and post-test'!$F$8)</c:f>
                <c:numCache>
                  <c:formatCode>General</c:formatCode>
                  <c:ptCount val="2"/>
                  <c:pt idx="0">
                    <c:v>14.3</c:v>
                  </c:pt>
                  <c:pt idx="1">
                    <c:v>10.600000000000001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'pre-test and post-test'!$B$7:$B$8</c:f>
              <c:strCache>
                <c:ptCount val="2"/>
                <c:pt idx="0">
                  <c:v>Pretest</c:v>
                </c:pt>
                <c:pt idx="1">
                  <c:v>Post-test</c:v>
                </c:pt>
              </c:strCache>
            </c:strRef>
          </c:cat>
          <c:val>
            <c:numRef>
              <c:f>('pre-test and post-test'!$C$8,'pre-test and post-test'!$E$8)</c:f>
              <c:numCache>
                <c:formatCode>General</c:formatCode>
                <c:ptCount val="2"/>
                <c:pt idx="0">
                  <c:v>38.4</c:v>
                </c:pt>
                <c:pt idx="1">
                  <c:v>86.95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8-457B-A9CC-AFED4F8FD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-15"/>
        <c:axId val="664828240"/>
        <c:axId val="664829488"/>
      </c:barChart>
      <c:catAx>
        <c:axId val="664828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Assessment</a:t>
                </a:r>
              </a:p>
            </c:rich>
          </c:tx>
          <c:layout>
            <c:manualLayout>
              <c:xMode val="edge"/>
              <c:yMode val="edge"/>
              <c:x val="0.44429399012339632"/>
              <c:y val="0.91256501969972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829488"/>
        <c:crosses val="autoZero"/>
        <c:auto val="0"/>
        <c:lblAlgn val="ctr"/>
        <c:lblOffset val="100"/>
        <c:noMultiLvlLbl val="0"/>
      </c:catAx>
      <c:valAx>
        <c:axId val="664829488"/>
        <c:scaling>
          <c:orientation val="minMax"/>
          <c:max val="10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82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858301833389321"/>
          <c:y val="0"/>
          <c:w val="0.32001809317987645"/>
          <c:h val="0.21360314257927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9995741659151"/>
          <c:y val="4.0988041851338447E-2"/>
          <c:w val="0.82094304855652067"/>
          <c:h val="0.75394374535441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'Grade distributions'!$I$1</c:f>
              <c:strCache>
                <c:ptCount val="1"/>
                <c:pt idx="0">
                  <c:v>Pre-professional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'Grade distributions'!$K$2:$K$7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'Grade distributions'!$I$2:$I$7</c:f>
              <c:numCache>
                <c:formatCode>0.00</c:formatCode>
                <c:ptCount val="6"/>
                <c:pt idx="0">
                  <c:v>22.950819672131146</c:v>
                </c:pt>
                <c:pt idx="1">
                  <c:v>32.786885245901637</c:v>
                </c:pt>
                <c:pt idx="2">
                  <c:v>21.857923497267759</c:v>
                </c:pt>
                <c:pt idx="3">
                  <c:v>3.278688524590164</c:v>
                </c:pt>
                <c:pt idx="4">
                  <c:v>1.0928961748633881</c:v>
                </c:pt>
                <c:pt idx="5">
                  <c:v>0.54644808743169404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4-44F4-8ABB-FB3702A0C8FD}"/>
            </c:ext>
          </c:extLst>
        </c:ser>
        <c:ser>
          <c:idx val="1"/>
          <c:order val="1"/>
          <c:tx>
            <c:strRef>
              <c:f>'Grade distributions'!$S$1</c:f>
              <c:strCache>
                <c:ptCount val="1"/>
                <c:pt idx="0">
                  <c:v>Mixed majors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'Grade distributions'!$K$2:$K$7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'Grade distributions'!$S$2:$S$7</c:f>
              <c:numCache>
                <c:formatCode>0.00</c:formatCode>
                <c:ptCount val="6"/>
                <c:pt idx="0">
                  <c:v>16.903814994844602</c:v>
                </c:pt>
                <c:pt idx="1">
                  <c:v>27.623508616880248</c:v>
                </c:pt>
                <c:pt idx="2">
                  <c:v>22.414886826729511</c:v>
                </c:pt>
                <c:pt idx="3">
                  <c:v>11.151175921834341</c:v>
                </c:pt>
                <c:pt idx="4">
                  <c:v>6.854421367899052</c:v>
                </c:pt>
                <c:pt idx="5">
                  <c:v>15.052192271812245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44-44F4-8ABB-FB3702A0C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6"/>
        <c:axId val="1062438576"/>
        <c:axId val="1062434416"/>
      </c:barChart>
      <c:catAx>
        <c:axId val="106243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Grade / Retention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434416"/>
        <c:crosses val="autoZero"/>
        <c:auto val="1"/>
        <c:lblAlgn val="ctr"/>
        <c:lblOffset val="100"/>
        <c:noMultiLvlLbl val="0"/>
      </c:catAx>
      <c:valAx>
        <c:axId val="10624344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layout>
            <c:manualLayout>
              <c:xMode val="edge"/>
              <c:yMode val="edge"/>
              <c:x val="2.0712705172225249E-2"/>
              <c:y val="0.32418266517203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43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5440843769945869"/>
          <c:y val="4.0275117340893542E-2"/>
          <c:w val="0.37356166243436334"/>
          <c:h val="0.2081069743343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9D874152-028B-486A-9CCC-467A5536A7DC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58FF-9F53-4DAD-84A1-1EEE4F190FF1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A1A6-D89D-4E0B-ACDC-F92429034F56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2F0-6EA8-4D82-951F-1579D6A93CC4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E913C-F349-4CE3-A910-0EA13427FE0D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C5C7-4D27-4EBE-9DB8-92F5F0F40B34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AF82-EDB2-4FBF-83F4-247A1B3455CB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9DB-4C5A-44A3-897C-FF6803F94296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B6E0-E0F8-4800-BD74-7D33DFE5ED7E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C824-D0E7-4046-8B44-4AAD1C4DE2CF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221C-17A4-4F42-9F54-9F7E03AA1BBB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7CBA-5256-42F3-BAB5-33F095514AE3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0C04-2E33-403B-B014-7E203A57326C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49D-7D7F-4D69-A8AA-65D6B58C15F2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2903-36C1-4F6B-9F27-EA2305255204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BFA8-C775-4121-A7F6-6851C8035873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1760-8EEC-4A4C-BD0D-3CDAAA80A266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83DE74-4CAD-4852-95E7-A055FD779420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2400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535675"/>
            <a:ext cx="8686799" cy="3015344"/>
          </a:xfrm>
        </p:spPr>
        <p:txBody>
          <a:bodyPr>
            <a:noAutofit/>
          </a:bodyPr>
          <a:lstStyle/>
          <a:p>
            <a:pPr algn="ctr"/>
            <a:r>
              <a:rPr lang="en-US" sz="4000" cap="none" dirty="0"/>
              <a:t> Assessing Motivation and </a:t>
            </a:r>
            <a:r>
              <a:rPr lang="en-US" sz="4000" cap="none" dirty="0" smtClean="0"/>
              <a:t/>
            </a:r>
            <a:br>
              <a:rPr lang="en-US" sz="4000" cap="none" dirty="0" smtClean="0"/>
            </a:br>
            <a:r>
              <a:rPr lang="en-US" sz="4000" cap="none" dirty="0" smtClean="0"/>
              <a:t>Utilizing </a:t>
            </a:r>
            <a:r>
              <a:rPr lang="en-US" sz="4000" cap="none" dirty="0"/>
              <a:t>Motivational Interviewing in Introductory College Biology for Improved Student Success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1630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136" y="4086694"/>
            <a:ext cx="7197726" cy="1509539"/>
          </a:xfrm>
        </p:spPr>
        <p:txBody>
          <a:bodyPr>
            <a:noAutofit/>
          </a:bodyPr>
          <a:lstStyle/>
          <a:p>
            <a:pPr algn="ctr"/>
            <a:r>
              <a:rPr lang="en-US" sz="2400" cap="none" dirty="0" smtClean="0"/>
              <a:t>William Martin, PhD</a:t>
            </a:r>
          </a:p>
          <a:p>
            <a:pPr algn="ctr"/>
            <a:r>
              <a:rPr lang="en-US" sz="2400" cap="none" dirty="0" smtClean="0"/>
              <a:t>Assistant Professor of Biology</a:t>
            </a:r>
          </a:p>
          <a:p>
            <a:pPr algn="ctr"/>
            <a:r>
              <a:rPr lang="en-US" sz="2400" cap="none" dirty="0" smtClean="0"/>
              <a:t>Aurora University, Aurora, IL </a:t>
            </a:r>
          </a:p>
          <a:p>
            <a:pPr algn="ctr"/>
            <a:r>
              <a:rPr lang="en-US" sz="2400" cap="none" dirty="0" smtClean="0"/>
              <a:t>October 16</a:t>
            </a:r>
            <a:r>
              <a:rPr lang="en-US" sz="2400" cap="none" baseline="30000" dirty="0" smtClean="0"/>
              <a:t>th</a:t>
            </a:r>
            <a:r>
              <a:rPr lang="en-US" sz="2400" cap="none" dirty="0" smtClean="0"/>
              <a:t>, </a:t>
            </a:r>
            <a:r>
              <a:rPr lang="en-US" sz="2400" cap="none" dirty="0" smtClean="0"/>
              <a:t>2020</a:t>
            </a:r>
          </a:p>
          <a:p>
            <a:pPr algn="ctr"/>
            <a:r>
              <a:rPr lang="en-US" sz="2400" cap="none" dirty="0" smtClean="0"/>
              <a:t>wmartin@aurora.edu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Gender </a:t>
            </a:r>
            <a:r>
              <a:rPr lang="en-US" sz="2800" b="1" cap="none" dirty="0"/>
              <a:t>comparison:</a:t>
            </a:r>
          </a:p>
          <a:p>
            <a:r>
              <a:rPr lang="en-US" sz="2800" b="1" cap="none" dirty="0"/>
              <a:t>	Scales: 1 = no alignment, 7 = perfect alignment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49701"/>
              </p:ext>
            </p:extLst>
          </p:nvPr>
        </p:nvGraphicFramePr>
        <p:xfrm>
          <a:off x="253622" y="1910693"/>
          <a:ext cx="8661777" cy="4793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548">
                  <a:extLst>
                    <a:ext uri="{9D8B030D-6E8A-4147-A177-3AD203B41FA5}">
                      <a16:colId xmlns:a16="http://schemas.microsoft.com/office/drawing/2014/main" val="808160167"/>
                    </a:ext>
                  </a:extLst>
                </a:gridCol>
                <a:gridCol w="2216330">
                  <a:extLst>
                    <a:ext uri="{9D8B030D-6E8A-4147-A177-3AD203B41FA5}">
                      <a16:colId xmlns:a16="http://schemas.microsoft.com/office/drawing/2014/main" val="216956408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7715639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3203621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4030285753"/>
                    </a:ext>
                  </a:extLst>
                </a:gridCol>
                <a:gridCol w="1035483">
                  <a:extLst>
                    <a:ext uri="{9D8B030D-6E8A-4147-A177-3AD203B41FA5}">
                      <a16:colId xmlns:a16="http://schemas.microsoft.com/office/drawing/2014/main" val="2145472542"/>
                    </a:ext>
                  </a:extLst>
                </a:gridCol>
                <a:gridCol w="1072716">
                  <a:extLst>
                    <a:ext uri="{9D8B030D-6E8A-4147-A177-3AD203B41FA5}">
                      <a16:colId xmlns:a16="http://schemas.microsoft.com/office/drawing/2014/main" val="2810362979"/>
                    </a:ext>
                  </a:extLst>
                </a:gridCol>
              </a:tblGrid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152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122 </a:t>
                      </a:r>
                      <a:r>
                        <a:rPr lang="en-US" sz="2000" dirty="0">
                          <a:effectLst/>
                        </a:rPr>
                        <a:t>Female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30 </a:t>
                      </a:r>
                      <a:r>
                        <a:rPr lang="en-US" sz="2000" dirty="0">
                          <a:effectLst/>
                        </a:rPr>
                        <a:t>Male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303728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Survey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Subscale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t-test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15671313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Knowledge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0.754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6154308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Accomplish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0.465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3815819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Experience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0.362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1.60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9068719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Identified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0.093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10178567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</a:t>
                      </a:r>
                      <a:r>
                        <a:rPr lang="en-US" sz="2000" dirty="0" smtClean="0">
                          <a:effectLst/>
                        </a:rPr>
                        <a:t>Introjected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5.32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0597747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Ext. Regulation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59907393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Amotivation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9697378"/>
                  </a:ext>
                </a:extLst>
              </a:tr>
              <a:tr h="155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52708614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Interest/Enjoyment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0.854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2848367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Competence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0.072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4.43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6537102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Choice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0.471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4.64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9808311"/>
                  </a:ext>
                </a:extLst>
              </a:tr>
              <a:tr h="34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Pressure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3.78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29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45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Ethnicity </a:t>
            </a:r>
            <a:r>
              <a:rPr lang="en-US" sz="2800" b="1" cap="none" dirty="0"/>
              <a:t>comparison:</a:t>
            </a:r>
          </a:p>
          <a:p>
            <a:r>
              <a:rPr lang="en-US" sz="2800" b="1" cap="none" dirty="0"/>
              <a:t>	Scales: 1 = no alignment, 7 = perfect </a:t>
            </a:r>
            <a:r>
              <a:rPr lang="en-US" sz="2800" b="1" cap="none" dirty="0" smtClean="0"/>
              <a:t>alignment</a:t>
            </a:r>
          </a:p>
          <a:p>
            <a:r>
              <a:rPr lang="en-US" sz="2800" b="1" cap="none" dirty="0" smtClean="0"/>
              <a:t> </a:t>
            </a:r>
            <a:endParaRPr lang="en-US" sz="2800" b="1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8480"/>
              </p:ext>
            </p:extLst>
          </p:nvPr>
        </p:nvGraphicFramePr>
        <p:xfrm>
          <a:off x="253627" y="1937982"/>
          <a:ext cx="8661772" cy="4783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536">
                  <a:extLst>
                    <a:ext uri="{9D8B030D-6E8A-4147-A177-3AD203B41FA5}">
                      <a16:colId xmlns:a16="http://schemas.microsoft.com/office/drawing/2014/main" val="2578828425"/>
                    </a:ext>
                  </a:extLst>
                </a:gridCol>
                <a:gridCol w="2154664">
                  <a:extLst>
                    <a:ext uri="{9D8B030D-6E8A-4147-A177-3AD203B41FA5}">
                      <a16:colId xmlns:a16="http://schemas.microsoft.com/office/drawing/2014/main" val="799718606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1194818710"/>
                    </a:ext>
                  </a:extLst>
                </a:gridCol>
                <a:gridCol w="1173708">
                  <a:extLst>
                    <a:ext uri="{9D8B030D-6E8A-4147-A177-3AD203B41FA5}">
                      <a16:colId xmlns:a16="http://schemas.microsoft.com/office/drawing/2014/main" val="227974962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1795984"/>
                    </a:ext>
                  </a:extLst>
                </a:gridCol>
                <a:gridCol w="982638">
                  <a:extLst>
                    <a:ext uri="{9D8B030D-6E8A-4147-A177-3AD203B41FA5}">
                      <a16:colId xmlns:a16="http://schemas.microsoft.com/office/drawing/2014/main" val="895545194"/>
                    </a:ext>
                  </a:extLst>
                </a:gridCol>
                <a:gridCol w="876868">
                  <a:extLst>
                    <a:ext uri="{9D8B030D-6E8A-4147-A177-3AD203B41FA5}">
                      <a16:colId xmlns:a16="http://schemas.microsoft.com/office/drawing/2014/main" val="3813718396"/>
                    </a:ext>
                  </a:extLst>
                </a:gridCol>
              </a:tblGrid>
              <a:tr h="334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N=152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93 </a:t>
                      </a:r>
                      <a:r>
                        <a:rPr lang="en-US" sz="2000" dirty="0">
                          <a:effectLst/>
                        </a:rPr>
                        <a:t>Minority/Mixed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N= 59 White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517680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Survey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Subscale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t-test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93227201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Knowledge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0.347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5.36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234964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Accomplish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0.498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4.93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6024117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Experience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3.66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3122726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Identified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6.02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0794706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</a:t>
                      </a:r>
                      <a:r>
                        <a:rPr lang="en-US" sz="2000" dirty="0" smtClean="0">
                          <a:effectLst/>
                        </a:rPr>
                        <a:t>Introjected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5.34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65052220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Ext. Regulation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5.70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898631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Amotivation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0.301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1.43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5308530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6246809"/>
                  </a:ext>
                </a:extLst>
              </a:tr>
              <a:tr h="386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Interest/Enjoyment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4.96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57506410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Competence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0.087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58996492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Choice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4.81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5847993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Pressure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50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548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Ethnicity </a:t>
            </a:r>
            <a:r>
              <a:rPr lang="en-US" sz="2800" b="1" cap="none" dirty="0"/>
              <a:t>comparison:</a:t>
            </a:r>
          </a:p>
          <a:p>
            <a:r>
              <a:rPr lang="en-US" sz="2800" b="1" cap="none" dirty="0"/>
              <a:t>	Scales: 1 = no alignment, 7 = perfect </a:t>
            </a:r>
            <a:r>
              <a:rPr lang="en-US" sz="2800" b="1" cap="none" dirty="0" smtClean="0"/>
              <a:t>alignment</a:t>
            </a:r>
          </a:p>
          <a:p>
            <a:r>
              <a:rPr lang="en-US" sz="2800" b="1" cap="none" dirty="0" smtClean="0"/>
              <a:t> </a:t>
            </a:r>
            <a:endParaRPr lang="en-US" sz="2800" b="1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73001"/>
              </p:ext>
            </p:extLst>
          </p:nvPr>
        </p:nvGraphicFramePr>
        <p:xfrm>
          <a:off x="253624" y="1853180"/>
          <a:ext cx="8661774" cy="4868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977">
                  <a:extLst>
                    <a:ext uri="{9D8B030D-6E8A-4147-A177-3AD203B41FA5}">
                      <a16:colId xmlns:a16="http://schemas.microsoft.com/office/drawing/2014/main" val="29246783"/>
                    </a:ext>
                  </a:extLst>
                </a:gridCol>
                <a:gridCol w="2099656">
                  <a:extLst>
                    <a:ext uri="{9D8B030D-6E8A-4147-A177-3AD203B41FA5}">
                      <a16:colId xmlns:a16="http://schemas.microsoft.com/office/drawing/2014/main" val="409726261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473380334"/>
                    </a:ext>
                  </a:extLst>
                </a:gridCol>
                <a:gridCol w="1304496">
                  <a:extLst>
                    <a:ext uri="{9D8B030D-6E8A-4147-A177-3AD203B41FA5}">
                      <a16:colId xmlns:a16="http://schemas.microsoft.com/office/drawing/2014/main" val="4026206148"/>
                    </a:ext>
                  </a:extLst>
                </a:gridCol>
                <a:gridCol w="1260633">
                  <a:extLst>
                    <a:ext uri="{9D8B030D-6E8A-4147-A177-3AD203B41FA5}">
                      <a16:colId xmlns:a16="http://schemas.microsoft.com/office/drawing/2014/main" val="4135839120"/>
                    </a:ext>
                  </a:extLst>
                </a:gridCol>
                <a:gridCol w="1023582">
                  <a:extLst>
                    <a:ext uri="{9D8B030D-6E8A-4147-A177-3AD203B41FA5}">
                      <a16:colId xmlns:a16="http://schemas.microsoft.com/office/drawing/2014/main" val="4107516945"/>
                    </a:ext>
                  </a:extLst>
                </a:gridCol>
                <a:gridCol w="972401">
                  <a:extLst>
                    <a:ext uri="{9D8B030D-6E8A-4147-A177-3AD203B41FA5}">
                      <a16:colId xmlns:a16="http://schemas.microsoft.com/office/drawing/2014/main" val="1577110570"/>
                    </a:ext>
                  </a:extLst>
                </a:gridCol>
              </a:tblGrid>
              <a:tr h="386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N=126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= 67 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Hispanic/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Latinx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N= 59 White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168505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Survey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Subscale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t-test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Average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n-lt"/>
                        </a:rPr>
                        <a:t>stdev.s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Average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stdev.s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776570002"/>
                  </a:ext>
                </a:extLst>
              </a:tr>
              <a:tr h="347106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Knowledge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0.808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5.19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1.03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5.24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1.17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1147887975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Accomplish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0.405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4.78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1.21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4.97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1.34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3821514655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Experience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0.059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3.35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1.20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3.80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1.44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1073892397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Identified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0.416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5.85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0.79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5.96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0.79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2595451796"/>
                  </a:ext>
                </a:extLst>
              </a:tr>
              <a:tr h="346143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Introjected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0.014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4.97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1.35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5.54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1.20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987364310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Ext. Regulation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0.901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5.70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0.99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5.72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0.85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973844539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AMS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Amotivation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0.192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1.31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0.69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1.48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0.71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4083552783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4026567174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IMI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Interest/Enjoyment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0.611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4.88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1.23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5.00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1.24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4096602268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IMI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Competence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0.191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4.30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0.99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4.05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1.14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1767090754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IMI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Choice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0.551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4.76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1.29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4.90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1.26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676110231"/>
                  </a:ext>
                </a:extLst>
              </a:tr>
              <a:tr h="344418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IMI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Pressure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0.964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4.19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1.03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4.18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0.99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extLst>
                  <a:ext uri="{0D108BD9-81ED-4DB2-BD59-A6C34878D82A}">
                    <a16:rowId xmlns:a16="http://schemas.microsoft.com/office/drawing/2014/main" val="172365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42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First Generation status </a:t>
            </a:r>
            <a:r>
              <a:rPr lang="en-US" sz="2800" b="1" cap="none" dirty="0"/>
              <a:t>comparison:</a:t>
            </a:r>
          </a:p>
          <a:p>
            <a:r>
              <a:rPr lang="en-US" sz="2800" b="1" cap="none" dirty="0"/>
              <a:t>	Scales: 1 = no alignment, 7 = perfect </a:t>
            </a:r>
            <a:r>
              <a:rPr lang="en-US" sz="2800" b="1" cap="none" dirty="0" smtClean="0"/>
              <a:t>alignment</a:t>
            </a:r>
          </a:p>
          <a:p>
            <a:endParaRPr lang="en-US" sz="2800" b="1" cap="none" dirty="0" smtClean="0"/>
          </a:p>
          <a:p>
            <a:r>
              <a:rPr lang="en-US" sz="2800" b="1" cap="none" dirty="0" smtClean="0"/>
              <a:t> </a:t>
            </a:r>
            <a:endParaRPr lang="en-US" sz="2800" b="1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77791"/>
              </p:ext>
            </p:extLst>
          </p:nvPr>
        </p:nvGraphicFramePr>
        <p:xfrm>
          <a:off x="253621" y="1856097"/>
          <a:ext cx="8794844" cy="468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505">
                  <a:extLst>
                    <a:ext uri="{9D8B030D-6E8A-4147-A177-3AD203B41FA5}">
                      <a16:colId xmlns:a16="http://schemas.microsoft.com/office/drawing/2014/main" val="41240941"/>
                    </a:ext>
                  </a:extLst>
                </a:gridCol>
                <a:gridCol w="2101689">
                  <a:extLst>
                    <a:ext uri="{9D8B030D-6E8A-4147-A177-3AD203B41FA5}">
                      <a16:colId xmlns:a16="http://schemas.microsoft.com/office/drawing/2014/main" val="2775781165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3975866396"/>
                    </a:ext>
                  </a:extLst>
                </a:gridCol>
                <a:gridCol w="1368957">
                  <a:extLst>
                    <a:ext uri="{9D8B030D-6E8A-4147-A177-3AD203B41FA5}">
                      <a16:colId xmlns:a16="http://schemas.microsoft.com/office/drawing/2014/main" val="3953171028"/>
                    </a:ext>
                  </a:extLst>
                </a:gridCol>
                <a:gridCol w="964810">
                  <a:extLst>
                    <a:ext uri="{9D8B030D-6E8A-4147-A177-3AD203B41FA5}">
                      <a16:colId xmlns:a16="http://schemas.microsoft.com/office/drawing/2014/main" val="3443436837"/>
                    </a:ext>
                  </a:extLst>
                </a:gridCol>
                <a:gridCol w="1431767">
                  <a:extLst>
                    <a:ext uri="{9D8B030D-6E8A-4147-A177-3AD203B41FA5}">
                      <a16:colId xmlns:a16="http://schemas.microsoft.com/office/drawing/2014/main" val="4017179172"/>
                    </a:ext>
                  </a:extLst>
                </a:gridCol>
                <a:gridCol w="1161307">
                  <a:extLst>
                    <a:ext uri="{9D8B030D-6E8A-4147-A177-3AD203B41FA5}">
                      <a16:colId xmlns:a16="http://schemas.microsoft.com/office/drawing/2014/main" val="311489669"/>
                    </a:ext>
                  </a:extLst>
                </a:gridCol>
              </a:tblGrid>
              <a:tr h="334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</a:t>
                      </a:r>
                      <a:r>
                        <a:rPr lang="en-US" sz="2000" dirty="0">
                          <a:effectLst/>
                        </a:rPr>
                        <a:t>= 152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N= 66 Not First Gen.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N= 86 First Generation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799677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Subscale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t-test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stdev.s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stdev.s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3917607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Knowledge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02691517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Accomplish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1305785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 Experience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54016222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Identified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5.96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5.95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3853293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Introjected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1.46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5.42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34185648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Ex Ext. Regulation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0.379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0.87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5.68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913674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Amotivation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0.554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6092590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6554691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Interest/Enjoyment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0.501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6600810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Competence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0.082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3.98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83778282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Choice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0.406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4068149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n-lt"/>
                        </a:rPr>
                        <a:t>Pressure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20" marR="29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1.04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4817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662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Summary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Motivational differences</a:t>
            </a:r>
          </a:p>
          <a:p>
            <a:r>
              <a:rPr lang="en-US" sz="2800" b="1" cap="none" dirty="0" smtClean="0"/>
              <a:t>   </a:t>
            </a:r>
            <a:r>
              <a:rPr lang="en-US" sz="2800" b="1" u="sng" cap="none" dirty="0" smtClean="0"/>
              <a:t>Disciplinary</a:t>
            </a:r>
          </a:p>
          <a:p>
            <a:r>
              <a:rPr lang="en-US" sz="2800" b="1" cap="none" dirty="0" smtClean="0"/>
              <a:t>	Pre-professionals report lower choice, higher pressure</a:t>
            </a:r>
          </a:p>
          <a:p>
            <a:endParaRPr lang="en-US" sz="1400" b="1" cap="none" dirty="0" smtClean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</a:t>
            </a:r>
            <a:r>
              <a:rPr lang="en-US" sz="2800" b="1" u="sng" cap="none" dirty="0" smtClean="0"/>
              <a:t>Gender</a:t>
            </a:r>
            <a:r>
              <a:rPr lang="en-US" sz="2800" b="1" cap="none" dirty="0" smtClean="0"/>
              <a:t> </a:t>
            </a:r>
          </a:p>
          <a:p>
            <a:r>
              <a:rPr lang="en-US" sz="2800" b="1" cap="none" dirty="0" smtClean="0"/>
              <a:t>	Females report higher pressure, greater EM – Introjected</a:t>
            </a:r>
          </a:p>
          <a:p>
            <a:endParaRPr lang="en-US" sz="1400" b="1" cap="none" dirty="0" smtClean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</a:t>
            </a:r>
            <a:r>
              <a:rPr lang="en-US" sz="2800" b="1" cap="none" dirty="0"/>
              <a:t>  </a:t>
            </a:r>
            <a:r>
              <a:rPr lang="en-US" sz="2800" b="1" u="sng" cap="none" dirty="0"/>
              <a:t>Ethnicity</a:t>
            </a:r>
          </a:p>
          <a:p>
            <a:r>
              <a:rPr lang="en-US" sz="2800" b="1" cap="none" dirty="0"/>
              <a:t>   	</a:t>
            </a:r>
            <a:r>
              <a:rPr lang="en-US" sz="2800" b="1" cap="none" dirty="0" smtClean="0"/>
              <a:t>All Minorities vs white - No </a:t>
            </a:r>
            <a:r>
              <a:rPr lang="en-US" sz="2800" b="1" cap="none" dirty="0"/>
              <a:t>differences </a:t>
            </a:r>
            <a:r>
              <a:rPr lang="en-US" sz="2800" b="1" cap="none" dirty="0" smtClean="0"/>
              <a:t> 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 Hispanic/</a:t>
            </a:r>
            <a:r>
              <a:rPr lang="en-US" sz="2800" b="1" cap="none" dirty="0" err="1" smtClean="0"/>
              <a:t>Latinx</a:t>
            </a:r>
            <a:r>
              <a:rPr lang="en-US" sz="2800" b="1" cap="none" dirty="0" smtClean="0"/>
              <a:t> report greater </a:t>
            </a:r>
            <a:r>
              <a:rPr lang="en-US" sz="2800" b="1" cap="none" dirty="0"/>
              <a:t>EM – Introjected</a:t>
            </a:r>
            <a:endParaRPr lang="en-US" sz="2800" b="1" cap="none" dirty="0" smtClean="0"/>
          </a:p>
          <a:p>
            <a:endParaRPr lang="en-US" sz="1400" b="1" cap="none" dirty="0"/>
          </a:p>
          <a:p>
            <a:r>
              <a:rPr lang="en-US" sz="2800" b="1" cap="none" dirty="0" smtClean="0"/>
              <a:t>    </a:t>
            </a:r>
            <a:r>
              <a:rPr lang="en-US" sz="2800" b="1" u="sng" cap="none" dirty="0" smtClean="0"/>
              <a:t>First Generation status</a:t>
            </a:r>
          </a:p>
          <a:p>
            <a:r>
              <a:rPr lang="en-US" sz="2800" b="1" cap="none" dirty="0" smtClean="0"/>
              <a:t>  	First gen </a:t>
            </a:r>
            <a:r>
              <a:rPr lang="en-US" sz="2800" b="1" cap="none" dirty="0"/>
              <a:t>report higher pressure, greater EM - Introjected</a:t>
            </a:r>
          </a:p>
          <a:p>
            <a:endParaRPr lang="en-US" sz="1400" b="1" cap="none" dirty="0" smtClean="0"/>
          </a:p>
          <a:p>
            <a:r>
              <a:rPr lang="en-US" sz="2800" b="1" cap="none" dirty="0" smtClean="0"/>
              <a:t>	</a:t>
            </a:r>
          </a:p>
          <a:p>
            <a:endParaRPr lang="en-US" sz="2800" b="1" cap="none" dirty="0"/>
          </a:p>
          <a:p>
            <a:r>
              <a:rPr lang="en-US" sz="2800" b="1" cap="none" dirty="0" smtClean="0"/>
              <a:t> </a:t>
            </a:r>
          </a:p>
          <a:p>
            <a:endParaRPr lang="en-US" sz="2800" b="1" cap="none" dirty="0"/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</a:t>
            </a:r>
          </a:p>
          <a:p>
            <a:endParaRPr lang="en-US" sz="2800" b="1" cap="none" dirty="0" smtClean="0"/>
          </a:p>
          <a:p>
            <a:r>
              <a:rPr lang="en-US" sz="2800" b="1" cap="none" dirty="0" smtClean="0"/>
              <a:t> </a:t>
            </a:r>
            <a:endParaRPr lang="en-US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3641549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865" y="914400"/>
            <a:ext cx="6282266" cy="3821373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/>
              <a:t>Thank you!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Questions?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1929803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References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915400" cy="571500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00" cap="none" dirty="0" smtClean="0"/>
              <a:t>AAAS </a:t>
            </a:r>
            <a:r>
              <a:rPr lang="en-US" sz="1200" cap="none" dirty="0"/>
              <a:t>(2009). Vision &amp; Change in Undergraduate Biology Education: A Call to Action, Washington, DC: AAAS.</a:t>
            </a:r>
          </a:p>
          <a:p>
            <a:r>
              <a:rPr lang="en-US" sz="1200" cap="none" dirty="0" err="1"/>
              <a:t>Dunlosky</a:t>
            </a:r>
            <a:r>
              <a:rPr lang="en-US" sz="1200" cap="none" dirty="0"/>
              <a:t>, J., Rawson, K. A., Marsh, E. J., Nathan, M. J., &amp; Willingham, D. T. (2013). Improving students’ learning with effective learning </a:t>
            </a:r>
            <a:r>
              <a:rPr lang="en-US" sz="1200" cap="none" dirty="0" smtClean="0"/>
              <a:t> </a:t>
            </a:r>
          </a:p>
          <a:p>
            <a:r>
              <a:rPr lang="en-US" sz="1200" cap="none" dirty="0"/>
              <a:t> </a:t>
            </a:r>
            <a:r>
              <a:rPr lang="en-US" sz="1200" cap="none" dirty="0" smtClean="0"/>
              <a:t>      	 techniques</a:t>
            </a:r>
            <a:r>
              <a:rPr lang="en-US" sz="1200" cap="none" dirty="0"/>
              <a:t>: Promising directions from cognitive and educational psychology. Psychological Science in the Public Interest, 14(1), 4–58. 	</a:t>
            </a:r>
            <a:r>
              <a:rPr lang="en-US" sz="1200" cap="none" dirty="0" smtClean="0"/>
              <a:t>https</a:t>
            </a:r>
            <a:r>
              <a:rPr lang="en-US" sz="1200" cap="none" dirty="0"/>
              <a:t>://doi-org.library.aurora.edu/10.1177/1529100612453266</a:t>
            </a:r>
          </a:p>
          <a:p>
            <a:r>
              <a:rPr lang="en-US" sz="1200" cap="none" dirty="0"/>
              <a:t>Freeman, S., Eddy, S. L., McDonough, M., Smith, M. K., </a:t>
            </a:r>
            <a:r>
              <a:rPr lang="en-US" sz="1200" cap="none" dirty="0" err="1"/>
              <a:t>Okoroafor</a:t>
            </a:r>
            <a:r>
              <a:rPr lang="en-US" sz="1200" cap="none" dirty="0"/>
              <a:t>, N., </a:t>
            </a:r>
            <a:r>
              <a:rPr lang="en-US" sz="1200" cap="none" dirty="0" err="1"/>
              <a:t>Jordt</a:t>
            </a:r>
            <a:r>
              <a:rPr lang="en-US" sz="1200" cap="none" dirty="0"/>
              <a:t>, H., &amp; </a:t>
            </a:r>
            <a:r>
              <a:rPr lang="en-US" sz="1200" cap="none" dirty="0" err="1"/>
              <a:t>Wenderoth</a:t>
            </a:r>
            <a:r>
              <a:rPr lang="en-US" sz="1200" cap="none" dirty="0"/>
              <a:t>, M. P. (2014). Active learning increases student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performance </a:t>
            </a:r>
            <a:r>
              <a:rPr lang="en-US" sz="1200" cap="none" dirty="0"/>
              <a:t>in science, engineering, and mathematics. Proceedings of the National Academy of Sciences of the United States of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America</a:t>
            </a:r>
            <a:r>
              <a:rPr lang="en-US" sz="1200" cap="none" dirty="0"/>
              <a:t>, 111(23), 8410–8415. https://doi-org.library.aurora.edu/10.1073/pnas.1319030111</a:t>
            </a:r>
          </a:p>
          <a:p>
            <a:r>
              <a:rPr lang="en-US" sz="1200" cap="none" dirty="0"/>
              <a:t>Koseoglu, Y. (2013). Academic Motivation of the First-Year University Students and the Self-Determination Theory. Educational Research and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Reviews</a:t>
            </a:r>
            <a:r>
              <a:rPr lang="en-US" sz="1200" cap="none" dirty="0"/>
              <a:t>, 8(8), 418–424.</a:t>
            </a:r>
          </a:p>
          <a:p>
            <a:r>
              <a:rPr lang="en-US" sz="1200" cap="none" dirty="0" err="1"/>
              <a:t>Kuh</a:t>
            </a:r>
            <a:r>
              <a:rPr lang="en-US" sz="1200" cap="none" dirty="0"/>
              <a:t>, G. D., </a:t>
            </a:r>
            <a:r>
              <a:rPr lang="en-US" sz="1200" cap="none" dirty="0" err="1"/>
              <a:t>Kinzie</a:t>
            </a:r>
            <a:r>
              <a:rPr lang="en-US" sz="1200" cap="none" dirty="0"/>
              <a:t>, J., </a:t>
            </a:r>
            <a:r>
              <a:rPr lang="en-US" sz="1200" cap="none" dirty="0" err="1"/>
              <a:t>Cruce</a:t>
            </a:r>
            <a:r>
              <a:rPr lang="en-US" sz="1200" cap="none" dirty="0"/>
              <a:t>, T., </a:t>
            </a:r>
            <a:r>
              <a:rPr lang="en-US" sz="1200" cap="none" dirty="0" err="1"/>
              <a:t>Shoup</a:t>
            </a:r>
            <a:r>
              <a:rPr lang="en-US" sz="1200" cap="none" dirty="0"/>
              <a:t>, R., &amp; </a:t>
            </a:r>
            <a:r>
              <a:rPr lang="en-US" sz="1200" cap="none" dirty="0" err="1"/>
              <a:t>Gonyea</a:t>
            </a:r>
            <a:r>
              <a:rPr lang="en-US" sz="1200" cap="none" dirty="0"/>
              <a:t>, R. M. (2007). Connecting the dots: Multi-faceted analyses of the relationships between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student </a:t>
            </a:r>
            <a:r>
              <a:rPr lang="en-US" sz="1200" cap="none" dirty="0"/>
              <a:t>engagement results from the NSSE, and the institutional practices and conditions that foster student success. Indiana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University </a:t>
            </a:r>
            <a:r>
              <a:rPr lang="en-US" sz="1200" cap="none" dirty="0"/>
              <a:t>Center for Postsecondary Research.</a:t>
            </a:r>
          </a:p>
          <a:p>
            <a:r>
              <a:rPr lang="en-US" sz="1200" cap="none" dirty="0"/>
              <a:t>Lewis, C. (2019). Teaching to Learn. Internal Aurora University report: unpublished. </a:t>
            </a:r>
            <a:endParaRPr lang="en-US" sz="1200" cap="none" dirty="0" smtClean="0"/>
          </a:p>
          <a:p>
            <a:r>
              <a:rPr lang="en-US" sz="1200" cap="none" dirty="0" err="1"/>
              <a:t>McAuley</a:t>
            </a:r>
            <a:r>
              <a:rPr lang="en-US" sz="1200" cap="none" dirty="0"/>
              <a:t>, E., Duncan, T., &amp; </a:t>
            </a:r>
            <a:r>
              <a:rPr lang="en-US" sz="1200" cap="none" dirty="0" err="1"/>
              <a:t>Tammen</a:t>
            </a:r>
            <a:r>
              <a:rPr lang="en-US" sz="1200" cap="none" dirty="0"/>
              <a:t>, V. V. (1987). Psychometric properties of the Intrinsic Motivation Inventory in a competitive sport setting: A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confirmatory </a:t>
            </a:r>
            <a:r>
              <a:rPr lang="en-US" sz="1200" cap="none" dirty="0"/>
              <a:t>factor analysis. Research Quarterly for Exercise and Sport, 60, 48-58.</a:t>
            </a:r>
          </a:p>
          <a:p>
            <a:r>
              <a:rPr lang="en-US" sz="1200" cap="none" dirty="0"/>
              <a:t>Miller, W. R., &amp; Rollnick, S. (2009). Ten things that motivational interviewing is not. </a:t>
            </a:r>
            <a:r>
              <a:rPr lang="en-US" sz="1200" cap="none" dirty="0" err="1"/>
              <a:t>Behavioural</a:t>
            </a:r>
            <a:r>
              <a:rPr lang="en-US" sz="1200" cap="none" dirty="0"/>
              <a:t> and Cognitive Psychotherapy, 37(2), 129–140.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https</a:t>
            </a:r>
            <a:r>
              <a:rPr lang="en-US" sz="1200" cap="none" dirty="0"/>
              <a:t>://doi-org.library.aurora.edu/10.1017/S1352465809005128 </a:t>
            </a:r>
          </a:p>
          <a:p>
            <a:r>
              <a:rPr lang="en-US" sz="1200" cap="none" dirty="0"/>
              <a:t>Miller, W.R. &amp; Rollnick, S. (2013) Motivational Interviewing: Helping people to change (3rd Edition). Guilford Press.</a:t>
            </a:r>
          </a:p>
          <a:p>
            <a:r>
              <a:rPr lang="en-US" sz="1200" cap="none" dirty="0"/>
              <a:t>Reich, C. M., Howard Sharp, K. M., &amp; Berman, J. S. (2015). A Motivational Interviewing Intervention for the Classroom. Teaching of Psychology,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42(4</a:t>
            </a:r>
            <a:r>
              <a:rPr lang="en-US" sz="1200" cap="none" dirty="0"/>
              <a:t>), 339–344.</a:t>
            </a:r>
          </a:p>
          <a:p>
            <a:r>
              <a:rPr lang="en-US" sz="1200" cap="none" dirty="0"/>
              <a:t>Ryan, R. M., &amp; Connell, J. P. (1989). Perceived locus of causality and internalization: examining reasons for acting in two domains. Journal of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personality </a:t>
            </a:r>
            <a:r>
              <a:rPr lang="en-US" sz="1200" cap="none" dirty="0"/>
              <a:t>and social psychology, 57(5), 749.</a:t>
            </a:r>
          </a:p>
          <a:p>
            <a:r>
              <a:rPr lang="en-US" sz="1200" cap="none" dirty="0" err="1"/>
              <a:t>Sebesta</a:t>
            </a:r>
            <a:r>
              <a:rPr lang="en-US" sz="1200" cap="none" dirty="0"/>
              <a:t>, A. J., &amp; </a:t>
            </a:r>
            <a:r>
              <a:rPr lang="en-US" sz="1200" cap="none" dirty="0" err="1"/>
              <a:t>Speth</a:t>
            </a:r>
            <a:r>
              <a:rPr lang="en-US" sz="1200" cap="none" dirty="0"/>
              <a:t>, E. B. (2017). How Should I Study for the Exam? Self-Regulated Learning Strategies and Achievement in Introductory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Biology</a:t>
            </a:r>
            <a:r>
              <a:rPr lang="en-US" sz="1200" cap="none" dirty="0"/>
              <a:t>. CBE - Life Sciences Education, 16(2).</a:t>
            </a:r>
          </a:p>
          <a:p>
            <a:r>
              <a:rPr lang="en-US" sz="1200" cap="none" dirty="0"/>
              <a:t>Shaw, T., Yang, S., Nash, T., </a:t>
            </a:r>
            <a:r>
              <a:rPr lang="en-US" sz="1200" cap="none" dirty="0" err="1"/>
              <a:t>Pigg</a:t>
            </a:r>
            <a:r>
              <a:rPr lang="en-US" sz="1200" cap="none" dirty="0"/>
              <a:t>, R., &amp; Grim, J. </a:t>
            </a:r>
            <a:r>
              <a:rPr lang="en-US" sz="1200" cap="none" dirty="0" smtClean="0"/>
              <a:t>(2017).  </a:t>
            </a:r>
            <a:r>
              <a:rPr lang="en-US" sz="1200" cap="none" dirty="0"/>
              <a:t>The Hidden Role of “Buy-In”: How Faculty and Student Attitudes Impact Curriculum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Reform</a:t>
            </a:r>
            <a:r>
              <a:rPr lang="en-US" sz="1200" cap="none" dirty="0"/>
              <a:t>. NABT Conference Proceedings. https://nabt.org/2017-Research-Symposium</a:t>
            </a:r>
          </a:p>
          <a:p>
            <a:r>
              <a:rPr lang="en-US" sz="1200" cap="none" dirty="0"/>
              <a:t>Stanton, J. D., </a:t>
            </a:r>
            <a:r>
              <a:rPr lang="en-US" sz="1200" cap="none" dirty="0" err="1"/>
              <a:t>Neider</a:t>
            </a:r>
            <a:r>
              <a:rPr lang="en-US" sz="1200" cap="none" dirty="0"/>
              <a:t>, X. N., Gallegos, I. J., &amp; Clark, N. C. (2015). Differences in Metacognitive Regulation in Introductory Biology Students: When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Prompts </a:t>
            </a:r>
            <a:r>
              <a:rPr lang="en-US" sz="1200" cap="none" dirty="0"/>
              <a:t>Are Not Enough. CBE - Life Sciences Education, 14(2).</a:t>
            </a:r>
          </a:p>
          <a:p>
            <a:r>
              <a:rPr lang="en-US" sz="1200" cap="none" dirty="0"/>
              <a:t>Vallerand, R. J., Pelletier, L. G., </a:t>
            </a:r>
            <a:r>
              <a:rPr lang="en-US" sz="1200" cap="none" dirty="0" err="1"/>
              <a:t>Blais</a:t>
            </a:r>
            <a:r>
              <a:rPr lang="en-US" sz="1200" cap="none" dirty="0"/>
              <a:t>, M. R., </a:t>
            </a:r>
            <a:r>
              <a:rPr lang="en-US" sz="1200" cap="none" dirty="0" err="1"/>
              <a:t>Brière</a:t>
            </a:r>
            <a:r>
              <a:rPr lang="en-US" sz="1200" cap="none" dirty="0"/>
              <a:t>, N. M., </a:t>
            </a:r>
            <a:r>
              <a:rPr lang="en-US" sz="1200" cap="none" dirty="0" err="1"/>
              <a:t>Senecal</a:t>
            </a:r>
            <a:r>
              <a:rPr lang="en-US" sz="1200" cap="none" dirty="0"/>
              <a:t>, C., &amp; </a:t>
            </a:r>
            <a:r>
              <a:rPr lang="en-US" sz="1200" cap="none" dirty="0" err="1"/>
              <a:t>Vallieres</a:t>
            </a:r>
            <a:r>
              <a:rPr lang="en-US" sz="1200" cap="none" dirty="0"/>
              <a:t>, E. F. (1992). The Academic Motivation Scale: A measure of </a:t>
            </a:r>
            <a:endParaRPr lang="en-US" sz="1200" cap="none" dirty="0" smtClean="0"/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intrinsic</a:t>
            </a:r>
            <a:r>
              <a:rPr lang="en-US" sz="1200" cap="none" dirty="0"/>
              <a:t>, extrinsic, and </a:t>
            </a:r>
            <a:r>
              <a:rPr lang="en-US" sz="1200" cap="none" dirty="0" err="1"/>
              <a:t>amotivation</a:t>
            </a:r>
            <a:r>
              <a:rPr lang="en-US" sz="1200" cap="none" dirty="0"/>
              <a:t> in education. Educational and Psychological Measurement, 52(4), 1003–1017. https://</a:t>
            </a:r>
            <a:r>
              <a:rPr lang="en-US" sz="1200" cap="none" dirty="0" smtClean="0"/>
              <a:t>doi-</a:t>
            </a:r>
          </a:p>
          <a:p>
            <a:r>
              <a:rPr lang="en-US" sz="1200" cap="none" dirty="0"/>
              <a:t>	</a:t>
            </a:r>
            <a:r>
              <a:rPr lang="en-US" sz="1200" cap="none" dirty="0" smtClean="0"/>
              <a:t>org.library.aurora.edu/10.1177/0013164492052004025</a:t>
            </a:r>
            <a:endParaRPr lang="en-US" sz="1200" cap="none" dirty="0"/>
          </a:p>
          <a:p>
            <a:endParaRPr lang="en-US" sz="5400" cap="none" dirty="0"/>
          </a:p>
        </p:txBody>
      </p:sp>
    </p:spTree>
    <p:extLst>
      <p:ext uri="{BB962C8B-B14F-4D97-AF65-F5344CB8AC3E}">
        <p14:creationId xmlns:p14="http://schemas.microsoft.com/office/powerpoint/2010/main" val="1761258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Introduction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Pedagogy Challenge: Who am I teaching?</a:t>
            </a:r>
            <a:endParaRPr lang="en-US" sz="2800" b="1" cap="none" dirty="0"/>
          </a:p>
          <a:p>
            <a:endParaRPr lang="en-US" sz="2800" b="1" cap="none" dirty="0" smtClean="0"/>
          </a:p>
          <a:p>
            <a:r>
              <a:rPr lang="en-US" sz="2800" b="1" cap="none" dirty="0" smtClean="0"/>
              <a:t>     Background to Research</a:t>
            </a:r>
          </a:p>
          <a:p>
            <a:endParaRPr lang="en-US" sz="2800" b="1" cap="none" dirty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Research design</a:t>
            </a:r>
          </a:p>
          <a:p>
            <a:endParaRPr lang="en-US" sz="2800" b="1" cap="none" dirty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Results</a:t>
            </a:r>
          </a:p>
          <a:p>
            <a:endParaRPr lang="en-US" sz="2800" b="1" cap="none" dirty="0" smtClean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Conclusions and Q/A</a:t>
            </a:r>
          </a:p>
          <a:p>
            <a:endParaRPr lang="en-US" sz="2800" b="1" cap="none" dirty="0"/>
          </a:p>
          <a:p>
            <a:r>
              <a:rPr lang="en-US" sz="2800" b="1" cap="none" dirty="0" smtClean="0"/>
              <a:t> </a:t>
            </a:r>
          </a:p>
          <a:p>
            <a:endParaRPr lang="en-US" sz="2800" b="1" cap="none" dirty="0"/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</a:t>
            </a:r>
          </a:p>
          <a:p>
            <a:endParaRPr lang="en-US" sz="2800" b="1" cap="none" dirty="0" smtClean="0"/>
          </a:p>
          <a:p>
            <a:r>
              <a:rPr lang="en-US" sz="2800" b="1" cap="none" dirty="0" smtClean="0"/>
              <a:t> </a:t>
            </a:r>
            <a:endParaRPr lang="en-US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643240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Research Background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915400" cy="372583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Primarily Undergraduate, Hispanic Serving Institution</a:t>
            </a:r>
          </a:p>
          <a:p>
            <a:r>
              <a:rPr lang="en-US" sz="2800" b="1" cap="none" dirty="0" smtClean="0"/>
              <a:t>Population: Introductory Biology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1) for one pre-professional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2) for mixed majors </a:t>
            </a:r>
          </a:p>
          <a:p>
            <a:endParaRPr lang="en-US" sz="1400" b="1" cap="none" dirty="0"/>
          </a:p>
          <a:p>
            <a:r>
              <a:rPr lang="en-US" sz="2800" b="1" cap="none" dirty="0" smtClean="0"/>
              <a:t>Metric: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Achievement</a:t>
            </a:r>
          </a:p>
          <a:p>
            <a:endParaRPr lang="en-US" sz="2800" cap="none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19584"/>
              </p:ext>
            </p:extLst>
          </p:nvPr>
        </p:nvGraphicFramePr>
        <p:xfrm>
          <a:off x="2815771" y="2873829"/>
          <a:ext cx="6232695" cy="388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Research Background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270111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Population: Introductory Biology</a:t>
            </a:r>
          </a:p>
          <a:p>
            <a:r>
              <a:rPr lang="en-US" sz="2800" b="1" cap="none" dirty="0" smtClean="0"/>
              <a:t>1) for one pre-professional</a:t>
            </a:r>
            <a:endParaRPr lang="en-US" sz="2800" b="1" cap="none" dirty="0"/>
          </a:p>
          <a:p>
            <a:r>
              <a:rPr lang="en-US" sz="2800" b="1" cap="none" dirty="0" smtClean="0"/>
              <a:t>2</a:t>
            </a:r>
            <a:r>
              <a:rPr lang="en-US" sz="2800" b="1" cap="none" dirty="0"/>
              <a:t>) </a:t>
            </a:r>
            <a:r>
              <a:rPr lang="en-US" sz="2800" b="1" cap="none" dirty="0" smtClean="0"/>
              <a:t>for </a:t>
            </a:r>
            <a:r>
              <a:rPr lang="en-US" sz="2800" b="1" cap="none" dirty="0"/>
              <a:t>mixed majors </a:t>
            </a:r>
          </a:p>
          <a:p>
            <a:endParaRPr lang="en-US" sz="2800" b="1" cap="none" dirty="0"/>
          </a:p>
          <a:p>
            <a:r>
              <a:rPr lang="en-US" sz="2800" b="1" cap="none" dirty="0" smtClean="0"/>
              <a:t>Metrics: 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Grades/Retention</a:t>
            </a:r>
          </a:p>
          <a:p>
            <a:endParaRPr lang="en-US" sz="2800" b="1" cap="none" dirty="0"/>
          </a:p>
          <a:p>
            <a:r>
              <a:rPr lang="en-US" sz="2800" b="1" cap="none" dirty="0" smtClean="0"/>
              <a:t>DFW 3-year </a:t>
            </a:r>
            <a:r>
              <a:rPr lang="en-US" sz="2800" b="1" cap="none" dirty="0" err="1" smtClean="0"/>
              <a:t>ave</a:t>
            </a:r>
            <a:r>
              <a:rPr lang="en-US" sz="2800" b="1" cap="none" dirty="0"/>
              <a:t> </a:t>
            </a:r>
            <a:r>
              <a:rPr lang="en-US" sz="2800" b="1" cap="none" dirty="0" smtClean="0"/>
              <a:t>=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5% Pre-prof.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33% Mixed majors</a:t>
            </a:r>
          </a:p>
          <a:p>
            <a:endParaRPr lang="en-US" sz="3200" cap="non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660099"/>
              </p:ext>
            </p:extLst>
          </p:nvPr>
        </p:nvGraphicFramePr>
        <p:xfrm>
          <a:off x="2935009" y="2538534"/>
          <a:ext cx="6208991" cy="416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194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Research Background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915400" cy="451394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Pedagogy best practices for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-Active Learning (AAAS, </a:t>
            </a:r>
            <a:r>
              <a:rPr lang="en-US" sz="2800" b="1" i="1" cap="none" dirty="0" smtClean="0"/>
              <a:t>Vision and Change</a:t>
            </a:r>
            <a:r>
              <a:rPr lang="en-US" sz="2800" b="1" cap="none" dirty="0" smtClean="0"/>
              <a:t>)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    Efficacy significant but small, Buy-In varies</a:t>
            </a:r>
          </a:p>
          <a:p>
            <a:endParaRPr lang="en-US" sz="2800" b="1" cap="none" dirty="0" smtClean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-Cognition and Metacognition: </a:t>
            </a:r>
          </a:p>
          <a:p>
            <a:r>
              <a:rPr lang="en-US" sz="2800" b="1" cap="none" dirty="0" smtClean="0"/>
              <a:t>		Impactful, greater for communities of diversity</a:t>
            </a:r>
          </a:p>
          <a:p>
            <a:endParaRPr lang="en-US" sz="2800" b="1" cap="none" dirty="0" smtClean="0"/>
          </a:p>
          <a:p>
            <a:r>
              <a:rPr lang="en-US" sz="2800" b="1" cap="none" dirty="0" smtClean="0"/>
              <a:t>    -Motivation?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Work accumulating: Ed, Social Work, Health /Nutrition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Diverse audiences: At risk youth / adults, performance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862400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Research Background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599" y="914400"/>
            <a:ext cx="8915401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Instruments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Academic Motivation Scale (college version)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    Subscales: 3 intrinsic, 3 extrinsic, </a:t>
            </a:r>
            <a:r>
              <a:rPr lang="en-US" sz="2800" b="1" cap="none" dirty="0" err="1" smtClean="0"/>
              <a:t>amotivation</a:t>
            </a:r>
            <a:endParaRPr lang="en-US" sz="2800" b="1" cap="none" dirty="0" smtClean="0"/>
          </a:p>
          <a:p>
            <a:r>
              <a:rPr lang="en-US" sz="2800" b="1" cap="none" dirty="0" smtClean="0"/>
              <a:t>     Intrinsic Motivation Inventory</a:t>
            </a:r>
          </a:p>
          <a:p>
            <a:r>
              <a:rPr lang="en-US" sz="2800" b="1" cap="none" dirty="0" smtClean="0"/>
              <a:t>		</a:t>
            </a:r>
            <a:r>
              <a:rPr lang="en-US" sz="2800" b="1" cap="none" dirty="0"/>
              <a:t> Subscales: interest</a:t>
            </a:r>
            <a:r>
              <a:rPr lang="en-US" sz="2800" b="1" cap="none" dirty="0" smtClean="0"/>
              <a:t>, competence, choice, pressure  </a:t>
            </a:r>
          </a:p>
          <a:p>
            <a:r>
              <a:rPr lang="en-US" sz="2800" b="1" cap="none" dirty="0" smtClean="0"/>
              <a:t>     </a:t>
            </a:r>
          </a:p>
          <a:p>
            <a:r>
              <a:rPr lang="en-US" sz="2800" b="1" cap="none" dirty="0" smtClean="0"/>
              <a:t>Planned Intervention (as in Reich et al., 2015) for week 9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Motivational Interviewing</a:t>
            </a:r>
          </a:p>
          <a:p>
            <a:r>
              <a:rPr lang="en-US" sz="2800" b="1" cap="none" dirty="0" smtClean="0"/>
              <a:t>	   	expanding utility beyond psychology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utilizes OARS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	Open </a:t>
            </a:r>
            <a:r>
              <a:rPr lang="en-US" sz="2800" b="1" cap="none" dirty="0"/>
              <a:t>q</a:t>
            </a:r>
            <a:r>
              <a:rPr lang="en-US" sz="2800" b="1" cap="none" dirty="0" smtClean="0"/>
              <a:t>uestions</a:t>
            </a:r>
            <a:r>
              <a:rPr lang="en-US" sz="2800" b="1" cap="none" dirty="0"/>
              <a:t>, Affirmation, Reflective </a:t>
            </a:r>
            <a:r>
              <a:rPr lang="en-US" sz="2800" b="1" cap="none" dirty="0" smtClean="0"/>
              <a:t>listening,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	    </a:t>
            </a:r>
            <a:r>
              <a:rPr lang="en-US" sz="2800" b="1" cap="none" dirty="0"/>
              <a:t>and Summary </a:t>
            </a:r>
            <a:r>
              <a:rPr lang="en-US" sz="2800" b="1" cap="none" dirty="0" smtClean="0"/>
              <a:t>reflections  </a:t>
            </a:r>
            <a:endParaRPr lang="en-US" sz="2800" b="1" cap="none" dirty="0"/>
          </a:p>
          <a:p>
            <a:r>
              <a:rPr lang="en-US" sz="2800" cap="none" dirty="0" smtClean="0"/>
              <a:t>	</a:t>
            </a:r>
            <a:r>
              <a:rPr lang="en-US" sz="2800" b="1" cap="none" dirty="0" smtClean="0"/>
              <a:t>Intervention involves guided discussion with students</a:t>
            </a:r>
            <a:r>
              <a:rPr lang="en-US" sz="2800" cap="none" dirty="0" smtClean="0"/>
              <a:t>	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221043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Research Design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Digital Survey</a:t>
            </a:r>
            <a:r>
              <a:rPr lang="en-US" sz="2800" b="1" cap="none" dirty="0"/>
              <a:t>:</a:t>
            </a:r>
          </a:p>
          <a:p>
            <a:r>
              <a:rPr lang="en-US" sz="2800" b="1" cap="none" dirty="0" smtClean="0"/>
              <a:t>    Consent </a:t>
            </a:r>
            <a:r>
              <a:rPr lang="en-US" sz="2800" b="1" cap="none" dirty="0"/>
              <a:t>and demographic data: 11 questions</a:t>
            </a:r>
          </a:p>
          <a:p>
            <a:r>
              <a:rPr lang="en-US" sz="2800" b="1" cap="none" dirty="0" smtClean="0"/>
              <a:t>    Academic </a:t>
            </a:r>
            <a:r>
              <a:rPr lang="en-US" sz="2800" b="1" cap="none" dirty="0"/>
              <a:t>Motivation Survey: 28 </a:t>
            </a:r>
            <a:r>
              <a:rPr lang="en-US" sz="2800" b="1" cap="none" dirty="0" smtClean="0"/>
              <a:t>questions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	Scale: 1 = Does not correspond, 7 = corresponds exactly</a:t>
            </a:r>
            <a:endParaRPr lang="en-US" sz="2800" b="1" cap="none" dirty="0"/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 Intrinsic </a:t>
            </a:r>
            <a:r>
              <a:rPr lang="en-US" sz="2800" b="1" cap="none" dirty="0"/>
              <a:t>Motivation </a:t>
            </a:r>
            <a:r>
              <a:rPr lang="en-US" sz="2800" b="1" cap="none" dirty="0" smtClean="0"/>
              <a:t>Inventory: </a:t>
            </a:r>
            <a:r>
              <a:rPr lang="en-US" sz="2800" b="1" cap="none" dirty="0"/>
              <a:t>22 </a:t>
            </a:r>
            <a:r>
              <a:rPr lang="en-US" sz="2800" b="1" cap="none" dirty="0" smtClean="0"/>
              <a:t>questions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 	Scale: 1 = Not at all true, 7 = very true</a:t>
            </a:r>
          </a:p>
          <a:p>
            <a:endParaRPr lang="en-US" sz="1400" b="1" cap="none" dirty="0"/>
          </a:p>
          <a:p>
            <a:r>
              <a:rPr lang="en-US" sz="2800" b="1" cap="none" dirty="0" smtClean="0"/>
              <a:t>Convenience Population:</a:t>
            </a:r>
          </a:p>
          <a:p>
            <a:r>
              <a:rPr lang="en-US" sz="2800" b="1" cap="none" dirty="0"/>
              <a:t> </a:t>
            </a:r>
            <a:r>
              <a:rPr lang="en-US" sz="2800" b="1" cap="none" dirty="0" smtClean="0"/>
              <a:t>   5 sections of Intro Bio lectures, all remote delivery</a:t>
            </a:r>
          </a:p>
          <a:p>
            <a:r>
              <a:rPr lang="en-US" sz="2800" b="1" cap="none" dirty="0"/>
              <a:t>	 </a:t>
            </a:r>
            <a:r>
              <a:rPr lang="en-US" sz="2800" b="1" cap="none" dirty="0" smtClean="0"/>
              <a:t>  3 sections pre-professional, 2 sections for mixed majors</a:t>
            </a:r>
          </a:p>
          <a:p>
            <a:r>
              <a:rPr lang="en-US" sz="2800" b="1" cap="none" dirty="0" smtClean="0"/>
              <a:t>    Recruitment via video and email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  164 responses, 152 completed surveys, 56% response  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   87% Freshman, 7% Sophomore, 6% Junior, 1% Senior</a:t>
            </a:r>
          </a:p>
          <a:p>
            <a:endParaRPr lang="en-US" sz="2800" b="1" cap="none" dirty="0"/>
          </a:p>
          <a:p>
            <a:r>
              <a:rPr lang="en-US" sz="2800" b="1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9235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242946" cy="562447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Cronbach’s Alpha</a:t>
            </a:r>
          </a:p>
          <a:p>
            <a:r>
              <a:rPr lang="en-US" sz="2800" b="1" cap="none" dirty="0"/>
              <a:t>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0198"/>
              </p:ext>
            </p:extLst>
          </p:nvPr>
        </p:nvGraphicFramePr>
        <p:xfrm>
          <a:off x="586854" y="1419367"/>
          <a:ext cx="8175009" cy="5247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339">
                  <a:extLst>
                    <a:ext uri="{9D8B030D-6E8A-4147-A177-3AD203B41FA5}">
                      <a16:colId xmlns:a16="http://schemas.microsoft.com/office/drawing/2014/main" val="1161871184"/>
                    </a:ext>
                  </a:extLst>
                </a:gridCol>
                <a:gridCol w="3350661">
                  <a:extLst>
                    <a:ext uri="{9D8B030D-6E8A-4147-A177-3AD203B41FA5}">
                      <a16:colId xmlns:a16="http://schemas.microsoft.com/office/drawing/2014/main" val="2391211059"/>
                    </a:ext>
                  </a:extLst>
                </a:gridCol>
                <a:gridCol w="3603009">
                  <a:extLst>
                    <a:ext uri="{9D8B030D-6E8A-4147-A177-3AD203B41FA5}">
                      <a16:colId xmlns:a16="http://schemas.microsoft.com/office/drawing/2014/main" val="133234727"/>
                    </a:ext>
                  </a:extLst>
                </a:gridCol>
              </a:tblGrid>
              <a:tr h="686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Subscale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Cronbach's Alpha, N=152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030359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Intrinsic</a:t>
                      </a:r>
                      <a:r>
                        <a:rPr lang="en-US" sz="2000" kern="1200" baseline="0" dirty="0" smtClean="0">
                          <a:effectLst/>
                        </a:rPr>
                        <a:t> - Gain</a:t>
                      </a:r>
                      <a:r>
                        <a:rPr lang="en-US" sz="2000" kern="1200" dirty="0" smtClean="0">
                          <a:effectLst/>
                        </a:rPr>
                        <a:t> knowledge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2381589940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Intrinsic</a:t>
                      </a:r>
                      <a:r>
                        <a:rPr lang="en-US" sz="2000" kern="1200" baseline="0" dirty="0" smtClean="0">
                          <a:effectLst/>
                        </a:rPr>
                        <a:t> - </a:t>
                      </a:r>
                      <a:r>
                        <a:rPr lang="en-US" sz="2000" kern="1200" dirty="0" smtClean="0">
                          <a:effectLst/>
                        </a:rPr>
                        <a:t>Accomplishment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1959655036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Intrinsic - Experience new</a:t>
                      </a:r>
                      <a:r>
                        <a:rPr lang="en-US" sz="2000" kern="12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089749495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Extrinsic</a:t>
                      </a:r>
                      <a:r>
                        <a:rPr lang="en-US" sz="2000" kern="1200" baseline="0" dirty="0" smtClean="0">
                          <a:effectLst/>
                        </a:rPr>
                        <a:t> - </a:t>
                      </a:r>
                      <a:r>
                        <a:rPr lang="en-US" sz="2000" kern="1200" dirty="0" smtClean="0">
                          <a:effectLst/>
                        </a:rPr>
                        <a:t>Identified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556717817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Extrinsic</a:t>
                      </a:r>
                      <a:r>
                        <a:rPr lang="en-US" sz="2000" kern="1200" baseline="0" dirty="0" smtClean="0">
                          <a:effectLst/>
                        </a:rPr>
                        <a:t> - </a:t>
                      </a:r>
                      <a:r>
                        <a:rPr lang="en-US" sz="2000" kern="1200" dirty="0" smtClean="0">
                          <a:effectLst/>
                        </a:rPr>
                        <a:t>Introjected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843960860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effectLst/>
                        </a:rPr>
                        <a:t>Extrinsic</a:t>
                      </a:r>
                      <a:r>
                        <a:rPr lang="en-US" sz="2000" kern="1200" baseline="0" dirty="0" smtClean="0">
                          <a:effectLst/>
                        </a:rPr>
                        <a:t> - </a:t>
                      </a:r>
                      <a:r>
                        <a:rPr lang="en-US" sz="2000" kern="1200" dirty="0" smtClean="0">
                          <a:effectLst/>
                        </a:rPr>
                        <a:t>External </a:t>
                      </a:r>
                      <a:r>
                        <a:rPr lang="en-US" sz="2000" kern="1200" dirty="0">
                          <a:effectLst/>
                        </a:rPr>
                        <a:t>Regulation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4071211924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Amotivation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784239891"/>
                  </a:ext>
                </a:extLst>
              </a:tr>
              <a:tr h="262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2666257866"/>
                  </a:ext>
                </a:extLst>
              </a:tr>
              <a:tr h="42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Interest/Enjoyment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995149404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Competence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2520275007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Choice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141167558"/>
                  </a:ext>
                </a:extLst>
              </a:tr>
              <a:tr h="3810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Pressure/Tension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7" marR="51227" marT="0" marB="0" anchor="b"/>
                </a:tc>
                <a:extLst>
                  <a:ext uri="{0D108BD9-81ED-4DB2-BD59-A6C34878D82A}">
                    <a16:rowId xmlns:a16="http://schemas.microsoft.com/office/drawing/2014/main" val="338053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7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24" y="271818"/>
            <a:ext cx="6282266" cy="41398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Results</a:t>
            </a:r>
            <a:endParaRPr lang="en-US" cap="non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352128" cy="58069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033877"/>
              </p:ext>
            </p:extLst>
          </p:nvPr>
        </p:nvGraphicFramePr>
        <p:xfrm>
          <a:off x="228600" y="1935915"/>
          <a:ext cx="8661776" cy="4785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070">
                  <a:extLst>
                    <a:ext uri="{9D8B030D-6E8A-4147-A177-3AD203B41FA5}">
                      <a16:colId xmlns:a16="http://schemas.microsoft.com/office/drawing/2014/main" val="3993052487"/>
                    </a:ext>
                  </a:extLst>
                </a:gridCol>
                <a:gridCol w="2185875">
                  <a:extLst>
                    <a:ext uri="{9D8B030D-6E8A-4147-A177-3AD203B41FA5}">
                      <a16:colId xmlns:a16="http://schemas.microsoft.com/office/drawing/2014/main" val="122381417"/>
                    </a:ext>
                  </a:extLst>
                </a:gridCol>
                <a:gridCol w="1113770">
                  <a:extLst>
                    <a:ext uri="{9D8B030D-6E8A-4147-A177-3AD203B41FA5}">
                      <a16:colId xmlns:a16="http://schemas.microsoft.com/office/drawing/2014/main" val="3915081340"/>
                    </a:ext>
                  </a:extLst>
                </a:gridCol>
                <a:gridCol w="1113770">
                  <a:extLst>
                    <a:ext uri="{9D8B030D-6E8A-4147-A177-3AD203B41FA5}">
                      <a16:colId xmlns:a16="http://schemas.microsoft.com/office/drawing/2014/main" val="1427745730"/>
                    </a:ext>
                  </a:extLst>
                </a:gridCol>
                <a:gridCol w="1182087">
                  <a:extLst>
                    <a:ext uri="{9D8B030D-6E8A-4147-A177-3AD203B41FA5}">
                      <a16:colId xmlns:a16="http://schemas.microsoft.com/office/drawing/2014/main" val="468939609"/>
                    </a:ext>
                  </a:extLst>
                </a:gridCol>
                <a:gridCol w="1072316">
                  <a:extLst>
                    <a:ext uri="{9D8B030D-6E8A-4147-A177-3AD203B41FA5}">
                      <a16:colId xmlns:a16="http://schemas.microsoft.com/office/drawing/2014/main" val="1736341087"/>
                    </a:ext>
                  </a:extLst>
                </a:gridCol>
                <a:gridCol w="1080888">
                  <a:extLst>
                    <a:ext uri="{9D8B030D-6E8A-4147-A177-3AD203B41FA5}">
                      <a16:colId xmlns:a16="http://schemas.microsoft.com/office/drawing/2014/main" val="130127690"/>
                    </a:ext>
                  </a:extLst>
                </a:gridCol>
              </a:tblGrid>
              <a:tr h="354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152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87 </a:t>
                      </a:r>
                      <a:r>
                        <a:rPr lang="en-US" sz="2000" dirty="0">
                          <a:effectLst/>
                        </a:rPr>
                        <a:t>Mixed majors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en-US" sz="2000" dirty="0" smtClean="0">
                          <a:effectLst/>
                        </a:rPr>
                        <a:t>= 67 </a:t>
                      </a:r>
                      <a:r>
                        <a:rPr lang="en-US" sz="2000" dirty="0">
                          <a:effectLst/>
                        </a:rPr>
                        <a:t>Pre-prof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43900"/>
                  </a:ext>
                </a:extLst>
              </a:tr>
              <a:tr h="354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Subscale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t-test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stdev.s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5370411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Knowledge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0.943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15069197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Accomplish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0.866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4.89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2568850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Experience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0.890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3.55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5663862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Identified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0.140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5.87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9704975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</a:t>
                      </a:r>
                      <a:r>
                        <a:rPr lang="en-US" sz="2000" dirty="0" smtClean="0">
                          <a:effectLst/>
                        </a:rPr>
                        <a:t>Introjected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0.698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549720"/>
                  </a:ext>
                </a:extLst>
              </a:tr>
              <a:tr h="344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 Ext. Regulation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0.898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7837482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Amotivation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0.273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1.44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1.32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7531616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5767080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Interest/Enjoyment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0.089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0339426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Competence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2646464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Choice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0.001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841209"/>
                  </a:ext>
                </a:extLst>
              </a:tr>
              <a:tr h="339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Pressure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0.010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35425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9242946" cy="562447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cap="none" dirty="0" smtClean="0"/>
              <a:t>Discipline comparison:</a:t>
            </a:r>
          </a:p>
          <a:p>
            <a:r>
              <a:rPr lang="en-US" sz="2800" b="1" cap="none" dirty="0"/>
              <a:t>	</a:t>
            </a:r>
            <a:r>
              <a:rPr lang="en-US" sz="2800" b="1" cap="none" dirty="0" smtClean="0"/>
              <a:t>Scales: 1 = no alignment, 7 = perfect alignment </a:t>
            </a:r>
            <a:endParaRPr lang="en-US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4150965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D5668-1971-40BB-BC7C-94C9B101AAB7}">
  <ds:schemaRefs>
    <ds:schemaRef ds:uri="http://purl.org/dc/dcmitype/"/>
    <ds:schemaRef ds:uri="http://schemas.openxmlformats.org/package/2006/metadata/core-properties"/>
    <ds:schemaRef ds:uri="http://www.w3.org/XML/1998/namespace"/>
    <ds:schemaRef ds:uri="71af3243-3dd4-4a8d-8c0d-dd76da1f02a5"/>
    <ds:schemaRef ds:uri="16c05727-aa75-4e4a-9b5f-8a80a1165891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 design</Template>
  <TotalTime>0</TotalTime>
  <Words>829</Words>
  <Application>Microsoft Office PowerPoint</Application>
  <PresentationFormat>On-screen Show (4:3)</PresentationFormat>
  <Paragraphs>681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Celestial</vt:lpstr>
      <vt:lpstr> Assessing Motivation and  Utilizing Motivational Interviewing in Introductory College Biology for Improved Student Success</vt:lpstr>
      <vt:lpstr>Introduction</vt:lpstr>
      <vt:lpstr>Research Background</vt:lpstr>
      <vt:lpstr>Research Background</vt:lpstr>
      <vt:lpstr>Research Background</vt:lpstr>
      <vt:lpstr>Research Background</vt:lpstr>
      <vt:lpstr>Research Design</vt:lpstr>
      <vt:lpstr>Results</vt:lpstr>
      <vt:lpstr>Results</vt:lpstr>
      <vt:lpstr>Results</vt:lpstr>
      <vt:lpstr>Results</vt:lpstr>
      <vt:lpstr>Results</vt:lpstr>
      <vt:lpstr>Results</vt:lpstr>
      <vt:lpstr>Summary </vt:lpstr>
      <vt:lpstr>Thank you!   Questions?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2020-10-04T15:49:41Z</dcterms:created>
  <dcterms:modified xsi:type="dcterms:W3CDTF">2020-10-16T15:18:44Z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