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256" r:id="rId2"/>
    <p:sldId id="259" r:id="rId3"/>
    <p:sldId id="260" r:id="rId4"/>
    <p:sldId id="271" r:id="rId5"/>
    <p:sldId id="261" r:id="rId6"/>
    <p:sldId id="257" r:id="rId7"/>
    <p:sldId id="258" r:id="rId8"/>
    <p:sldId id="280" r:id="rId9"/>
    <p:sldId id="281" r:id="rId10"/>
    <p:sldId id="262" r:id="rId11"/>
    <p:sldId id="263" r:id="rId12"/>
    <p:sldId id="264" r:id="rId13"/>
    <p:sldId id="269" r:id="rId14"/>
    <p:sldId id="265" r:id="rId15"/>
    <p:sldId id="266" r:id="rId16"/>
    <p:sldId id="270" r:id="rId17"/>
    <p:sldId id="268" r:id="rId18"/>
    <p:sldId id="272" r:id="rId19"/>
    <p:sldId id="274" r:id="rId20"/>
    <p:sldId id="273" r:id="rId21"/>
    <p:sldId id="277" r:id="rId22"/>
    <p:sldId id="275" r:id="rId23"/>
    <p:sldId id="276" r:id="rId24"/>
    <p:sldId id="278" r:id="rId25"/>
    <p:sldId id="279" r:id="rId26"/>
    <p:sldId id="267" r:id="rId27"/>
  </p:sldIdLst>
  <p:sldSz cx="9144000" cy="6858000" type="screen4x3"/>
  <p:notesSz cx="7053263" cy="9309100"/>
  <p:embeddedFontLst>
    <p:embeddedFont>
      <p:font typeface="Calibri" panose="020F0502020204030204" pitchFamily="34" charset="0"/>
      <p:regular r:id="rId29"/>
      <p:bold r:id="rId30"/>
      <p:italic r:id="rId31"/>
      <p:boldItalic r:id="rId32"/>
    </p:embeddedFont>
    <p:embeddedFont>
      <p:font typeface="Hand Test" panose="02000603000000000000" pitchFamily="2"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03" autoAdjust="0"/>
    <p:restoredTop sz="94660"/>
  </p:normalViewPr>
  <p:slideViewPr>
    <p:cSldViewPr>
      <p:cViewPr varScale="1">
        <p:scale>
          <a:sx n="158" d="100"/>
          <a:sy n="158" d="100"/>
        </p:scale>
        <p:origin x="-152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B019D189-38CB-43ED-8FA9-6D6A77D25A84}" type="datetimeFigureOut">
              <a:rPr lang="en-US" smtClean="0"/>
              <a:t>7/30/2014</a:t>
            </a:fld>
            <a:endParaRPr lang="en-US"/>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3162F473-C41A-429F-ADEE-87B753259123}" type="slidenum">
              <a:rPr lang="en-US" smtClean="0"/>
              <a:t>‹#›</a:t>
            </a:fld>
            <a:endParaRPr lang="en-US"/>
          </a:p>
        </p:txBody>
      </p:sp>
    </p:spTree>
    <p:extLst>
      <p:ext uri="{BB962C8B-B14F-4D97-AF65-F5344CB8AC3E}">
        <p14:creationId xmlns:p14="http://schemas.microsoft.com/office/powerpoint/2010/main" val="2759678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Triggered by software</a:t>
            </a:r>
          </a:p>
          <a:p>
            <a:r>
              <a:rPr lang="en-US" dirty="0" smtClean="0"/>
              <a:t>Remote viewer</a:t>
            </a:r>
            <a:endParaRPr lang="en-US" dirty="0"/>
          </a:p>
        </p:txBody>
      </p:sp>
      <p:sp>
        <p:nvSpPr>
          <p:cNvPr id="4" name="Slide Number Placeholder 3"/>
          <p:cNvSpPr>
            <a:spLocks noGrp="1"/>
          </p:cNvSpPr>
          <p:nvPr>
            <p:ph type="sldNum" sz="quarter" idx="10"/>
          </p:nvPr>
        </p:nvSpPr>
        <p:spPr/>
        <p:txBody>
          <a:bodyPr/>
          <a:lstStyle/>
          <a:p>
            <a:fld id="{3162F473-C41A-429F-ADEE-87B753259123}" type="slidenum">
              <a:rPr lang="en-US" smtClean="0"/>
              <a:t>12</a:t>
            </a:fld>
            <a:endParaRPr lang="en-US"/>
          </a:p>
        </p:txBody>
      </p:sp>
    </p:spTree>
    <p:extLst>
      <p:ext uri="{BB962C8B-B14F-4D97-AF65-F5344CB8AC3E}">
        <p14:creationId xmlns:p14="http://schemas.microsoft.com/office/powerpoint/2010/main" val="1444277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06FFA1-8A5D-45F1-9B66-EEAC8D0E28E5}" type="datetimeFigureOut">
              <a:rPr lang="en-US" smtClean="0"/>
              <a:t>7/30/2014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7716E-6ADA-4CFD-B0D4-19EC7EADD2FE}" type="slidenum">
              <a:rPr lang="en-US" smtClean="0"/>
              <a:t>‹#›</a:t>
            </a:fld>
            <a:endParaRPr lang="en-US"/>
          </a:p>
        </p:txBody>
      </p:sp>
    </p:spTree>
    <p:extLst>
      <p:ext uri="{BB962C8B-B14F-4D97-AF65-F5344CB8AC3E}">
        <p14:creationId xmlns:p14="http://schemas.microsoft.com/office/powerpoint/2010/main" val="704321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06FFA1-8A5D-45F1-9B66-EEAC8D0E28E5}" type="datetimeFigureOut">
              <a:rPr lang="en-US" smtClean="0"/>
              <a:t>7/30/2014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7716E-6ADA-4CFD-B0D4-19EC7EADD2FE}" type="slidenum">
              <a:rPr lang="en-US" smtClean="0"/>
              <a:t>‹#›</a:t>
            </a:fld>
            <a:endParaRPr lang="en-US"/>
          </a:p>
        </p:txBody>
      </p:sp>
    </p:spTree>
    <p:extLst>
      <p:ext uri="{BB962C8B-B14F-4D97-AF65-F5344CB8AC3E}">
        <p14:creationId xmlns:p14="http://schemas.microsoft.com/office/powerpoint/2010/main" val="3818080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06FFA1-8A5D-45F1-9B66-EEAC8D0E28E5}" type="datetimeFigureOut">
              <a:rPr lang="en-US" smtClean="0"/>
              <a:t>7/30/2014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7716E-6ADA-4CFD-B0D4-19EC7EADD2FE}" type="slidenum">
              <a:rPr lang="en-US" smtClean="0"/>
              <a:t>‹#›</a:t>
            </a:fld>
            <a:endParaRPr lang="en-US"/>
          </a:p>
        </p:txBody>
      </p:sp>
    </p:spTree>
    <p:extLst>
      <p:ext uri="{BB962C8B-B14F-4D97-AF65-F5344CB8AC3E}">
        <p14:creationId xmlns:p14="http://schemas.microsoft.com/office/powerpoint/2010/main" val="3515531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7200" baseline="0">
                <a:latin typeface="Hand Test" panose="02000603000000000000" pitchFamily="2"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06FFA1-8A5D-45F1-9B66-EEAC8D0E28E5}" type="datetimeFigureOut">
              <a:rPr lang="en-US" smtClean="0"/>
              <a:t>7/30/2014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7716E-6ADA-4CFD-B0D4-19EC7EADD2FE}" type="slidenum">
              <a:rPr lang="en-US" smtClean="0"/>
              <a:t>‹#›</a:t>
            </a:fld>
            <a:endParaRPr lang="en-US"/>
          </a:p>
        </p:txBody>
      </p:sp>
    </p:spTree>
    <p:extLst>
      <p:ext uri="{BB962C8B-B14F-4D97-AF65-F5344CB8AC3E}">
        <p14:creationId xmlns:p14="http://schemas.microsoft.com/office/powerpoint/2010/main" val="297323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06FFA1-8A5D-45F1-9B66-EEAC8D0E28E5}" type="datetimeFigureOut">
              <a:rPr lang="en-US" smtClean="0"/>
              <a:t>7/30/2014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67716E-6ADA-4CFD-B0D4-19EC7EADD2FE}" type="slidenum">
              <a:rPr lang="en-US" smtClean="0"/>
              <a:t>‹#›</a:t>
            </a:fld>
            <a:endParaRPr lang="en-US"/>
          </a:p>
        </p:txBody>
      </p:sp>
    </p:spTree>
    <p:extLst>
      <p:ext uri="{BB962C8B-B14F-4D97-AF65-F5344CB8AC3E}">
        <p14:creationId xmlns:p14="http://schemas.microsoft.com/office/powerpoint/2010/main" val="305424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06FFA1-8A5D-45F1-9B66-EEAC8D0E28E5}" type="datetimeFigureOut">
              <a:rPr lang="en-US" smtClean="0"/>
              <a:t>7/30/2014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7716E-6ADA-4CFD-B0D4-19EC7EADD2FE}" type="slidenum">
              <a:rPr lang="en-US" smtClean="0"/>
              <a:t>‹#›</a:t>
            </a:fld>
            <a:endParaRPr lang="en-US"/>
          </a:p>
        </p:txBody>
      </p:sp>
    </p:spTree>
    <p:extLst>
      <p:ext uri="{BB962C8B-B14F-4D97-AF65-F5344CB8AC3E}">
        <p14:creationId xmlns:p14="http://schemas.microsoft.com/office/powerpoint/2010/main" val="979547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06FFA1-8A5D-45F1-9B66-EEAC8D0E28E5}" type="datetimeFigureOut">
              <a:rPr lang="en-US" smtClean="0"/>
              <a:t>7/30/2014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67716E-6ADA-4CFD-B0D4-19EC7EADD2FE}" type="slidenum">
              <a:rPr lang="en-US" smtClean="0"/>
              <a:t>‹#›</a:t>
            </a:fld>
            <a:endParaRPr lang="en-US"/>
          </a:p>
        </p:txBody>
      </p:sp>
    </p:spTree>
    <p:extLst>
      <p:ext uri="{BB962C8B-B14F-4D97-AF65-F5344CB8AC3E}">
        <p14:creationId xmlns:p14="http://schemas.microsoft.com/office/powerpoint/2010/main" val="2102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06FFA1-8A5D-45F1-9B66-EEAC8D0E28E5}" type="datetimeFigureOut">
              <a:rPr lang="en-US" smtClean="0"/>
              <a:t>7/30/2014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67716E-6ADA-4CFD-B0D4-19EC7EADD2FE}" type="slidenum">
              <a:rPr lang="en-US" smtClean="0"/>
              <a:t>‹#›</a:t>
            </a:fld>
            <a:endParaRPr lang="en-US"/>
          </a:p>
        </p:txBody>
      </p:sp>
    </p:spTree>
    <p:extLst>
      <p:ext uri="{BB962C8B-B14F-4D97-AF65-F5344CB8AC3E}">
        <p14:creationId xmlns:p14="http://schemas.microsoft.com/office/powerpoint/2010/main" val="213759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06FFA1-8A5D-45F1-9B66-EEAC8D0E28E5}" type="datetimeFigureOut">
              <a:rPr lang="en-US" smtClean="0"/>
              <a:t>7/30/2014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67716E-6ADA-4CFD-B0D4-19EC7EADD2FE}" type="slidenum">
              <a:rPr lang="en-US" smtClean="0"/>
              <a:t>‹#›</a:t>
            </a:fld>
            <a:endParaRPr lang="en-US"/>
          </a:p>
        </p:txBody>
      </p:sp>
    </p:spTree>
    <p:extLst>
      <p:ext uri="{BB962C8B-B14F-4D97-AF65-F5344CB8AC3E}">
        <p14:creationId xmlns:p14="http://schemas.microsoft.com/office/powerpoint/2010/main" val="62180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06FFA1-8A5D-45F1-9B66-EEAC8D0E28E5}" type="datetimeFigureOut">
              <a:rPr lang="en-US" smtClean="0"/>
              <a:t>7/30/2014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7716E-6ADA-4CFD-B0D4-19EC7EADD2FE}" type="slidenum">
              <a:rPr lang="en-US" smtClean="0"/>
              <a:t>‹#›</a:t>
            </a:fld>
            <a:endParaRPr lang="en-US"/>
          </a:p>
        </p:txBody>
      </p:sp>
    </p:spTree>
    <p:extLst>
      <p:ext uri="{BB962C8B-B14F-4D97-AF65-F5344CB8AC3E}">
        <p14:creationId xmlns:p14="http://schemas.microsoft.com/office/powerpoint/2010/main" val="1605307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06FFA1-8A5D-45F1-9B66-EEAC8D0E28E5}" type="datetimeFigureOut">
              <a:rPr lang="en-US" smtClean="0"/>
              <a:t>7/30/2014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67716E-6ADA-4CFD-B0D4-19EC7EADD2FE}" type="slidenum">
              <a:rPr lang="en-US" smtClean="0"/>
              <a:t>‹#›</a:t>
            </a:fld>
            <a:endParaRPr lang="en-US"/>
          </a:p>
        </p:txBody>
      </p:sp>
    </p:spTree>
    <p:extLst>
      <p:ext uri="{BB962C8B-B14F-4D97-AF65-F5344CB8AC3E}">
        <p14:creationId xmlns:p14="http://schemas.microsoft.com/office/powerpoint/2010/main" val="3646513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t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1000"/>
            <a:lum/>
            <a:extLst>
              <a:ext uri="{BEBA8EAE-BF5A-486C-A8C5-ECC9F3942E4B}">
                <a14:imgProps xmlns:a14="http://schemas.microsoft.com/office/drawing/2010/main">
                  <a14:imgLayer r:embed="rId14">
                    <a14:imgEffect>
                      <a14:colorTemperature colorTemp="8000"/>
                    </a14:imgEffect>
                    <a14:imgEffect>
                      <a14:saturation sat="50000"/>
                    </a14:imgEffect>
                  </a14:imgLayer>
                </a14:imgProps>
              </a:ext>
            </a:extLst>
          </a:blip>
          <a:srcRect/>
          <a:stretch>
            <a:fillRect r="-6000" b="-7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06FFA1-8A5D-45F1-9B66-EEAC8D0E28E5}" type="datetimeFigureOut">
              <a:rPr lang="en-US" smtClean="0"/>
              <a:t>7/30/2014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67716E-6ADA-4CFD-B0D4-19EC7EADD2FE}" type="slidenum">
              <a:rPr lang="en-US" smtClean="0"/>
              <a:t>‹#›</a:t>
            </a:fld>
            <a:endParaRPr lang="en-US"/>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559405" y="6299200"/>
            <a:ext cx="4165600" cy="482600"/>
          </a:xfrm>
          <a:prstGeom prst="rect">
            <a:avLst/>
          </a:prstGeom>
        </p:spPr>
      </p:pic>
    </p:spTree>
    <p:extLst>
      <p:ext uri="{BB962C8B-B14F-4D97-AF65-F5344CB8AC3E}">
        <p14:creationId xmlns:p14="http://schemas.microsoft.com/office/powerpoint/2010/main" val="2726796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hyperlink" Target="http://www.dcc.ac.uk/resources/metadata-standards/observ-om" TargetMode="External"/><Relationship Id="rId3" Type="http://schemas.openxmlformats.org/officeDocument/2006/relationships/hyperlink" Target="http://www.dcc.ac.uk/resources/metadata-standards/darwin-core" TargetMode="External"/><Relationship Id="rId7" Type="http://schemas.openxmlformats.org/officeDocument/2006/relationships/hyperlink" Target="http://www.dcc.ac.uk/resources/metadata-standards/mibbi-minimum-information-biological-and-biomedical-investigations" TargetMode="External"/><Relationship Id="rId12" Type="http://schemas.openxmlformats.org/officeDocument/2006/relationships/hyperlink" Target="http://www.dcc.ac.uk/resources/metadata-standards/repository-developed-metadata-schemas" TargetMode="External"/><Relationship Id="rId2" Type="http://schemas.openxmlformats.org/officeDocument/2006/relationships/hyperlink" Target="http://www.dcc.ac.uk/resources/metadata-standards/abcd-access-biological-collection-data" TargetMode="External"/><Relationship Id="rId1" Type="http://schemas.openxmlformats.org/officeDocument/2006/relationships/slideLayout" Target="../slideLayouts/slideLayout2.xml"/><Relationship Id="rId6" Type="http://schemas.openxmlformats.org/officeDocument/2006/relationships/hyperlink" Target="http://www.dcc.ac.uk/resources/metadata-standards/isa-tab" TargetMode="External"/><Relationship Id="rId11" Type="http://schemas.openxmlformats.org/officeDocument/2006/relationships/hyperlink" Target="http://clinicaltrials.gov/" TargetMode="External"/><Relationship Id="rId5" Type="http://schemas.openxmlformats.org/officeDocument/2006/relationships/hyperlink" Target="http://www.dcc.ac.uk/resources/metadata-standards/genome-metadata" TargetMode="External"/><Relationship Id="rId10" Type="http://schemas.openxmlformats.org/officeDocument/2006/relationships/hyperlink" Target="http://www.dcc.ac.uk/resources/metadata-standards/protocol-data-element-definitions" TargetMode="External"/><Relationship Id="rId4" Type="http://schemas.openxmlformats.org/officeDocument/2006/relationships/hyperlink" Target="http://www.dcc.ac.uk/resources/metadata-standards/eml-ecological-metadata-language" TargetMode="External"/><Relationship Id="rId9" Type="http://schemas.openxmlformats.org/officeDocument/2006/relationships/hyperlink" Target="http://www.dcc.ac.uk/resources/metadata-standards/ome-xml-open-microscopy-environment-xml"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hyperlink" Target="http://xkcd.com/927/"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code.google.com/p/applecor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hyperlink" Target="http://grbio.or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idigbio.org/wiki/index.php/Small_Herbarium_Interest_Group" TargetMode="External"/><Relationship Id="rId7" Type="http://schemas.openxmlformats.org/officeDocument/2006/relationships/hyperlink" Target="http://rs.tdwg.org/dwc/terms/index.htm" TargetMode="External"/><Relationship Id="rId2" Type="http://schemas.openxmlformats.org/officeDocument/2006/relationships/hyperlink" Target="https://www.idigbio.org/wiki/index.php/Wiki_Home" TargetMode="External"/><Relationship Id="rId1" Type="http://schemas.openxmlformats.org/officeDocument/2006/relationships/slideLayout" Target="../slideLayouts/slideLayout2.xml"/><Relationship Id="rId6" Type="http://schemas.openxmlformats.org/officeDocument/2006/relationships/hyperlink" Target="http://www.gbif.org/" TargetMode="External"/><Relationship Id="rId5" Type="http://schemas.openxmlformats.org/officeDocument/2006/relationships/hyperlink" Target="https://www.idigbio.org/wiki/index.php/Databasing_References" TargetMode="External"/><Relationship Id="rId4" Type="http://schemas.openxmlformats.org/officeDocument/2006/relationships/hyperlink" Target="https://www.idigbio.org/wiki/index.php/SCNet"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digitalcommons.usu.edu/herbarium/"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ecommons.udayton.edu/geo/"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image" Target="../media/image15.emf"/><Relationship Id="rId1" Type="http://schemas.openxmlformats.org/officeDocument/2006/relationships/slideLayout" Target="../slideLayouts/slideLayout6.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8000" dirty="0" smtClean="0">
                <a:latin typeface="Hand Test" panose="02000603000000000000" pitchFamily="2" charset="0"/>
              </a:rPr>
              <a:t>Natural History Collections: </a:t>
            </a:r>
            <a:r>
              <a:rPr lang="en-US" dirty="0" smtClean="0">
                <a:latin typeface="Hand Test" panose="02000603000000000000" pitchFamily="2" charset="0"/>
              </a:rPr>
              <a:t/>
            </a:r>
            <a:br>
              <a:rPr lang="en-US" dirty="0" smtClean="0">
                <a:latin typeface="Hand Test" panose="02000603000000000000" pitchFamily="2" charset="0"/>
              </a:rPr>
            </a:br>
            <a:r>
              <a:rPr lang="en-US" sz="3100" dirty="0" smtClean="0"/>
              <a:t>Connecting With Faculty and Content</a:t>
            </a:r>
            <a:endParaRPr lang="en-US" sz="3100" dirty="0"/>
          </a:p>
        </p:txBody>
      </p:sp>
      <p:sp>
        <p:nvSpPr>
          <p:cNvPr id="3" name="Subtitle 2"/>
          <p:cNvSpPr>
            <a:spLocks noGrp="1"/>
          </p:cNvSpPr>
          <p:nvPr>
            <p:ph type="subTitle" idx="1"/>
          </p:nvPr>
        </p:nvSpPr>
        <p:spPr>
          <a:xfrm>
            <a:off x="762000" y="3886200"/>
            <a:ext cx="7772400" cy="1828800"/>
          </a:xfrm>
        </p:spPr>
        <p:txBody>
          <a:bodyPr>
            <a:normAutofit/>
          </a:bodyPr>
          <a:lstStyle/>
          <a:p>
            <a:r>
              <a:rPr lang="en-US" sz="2600" dirty="0" smtClean="0">
                <a:solidFill>
                  <a:srgbClr val="54685B"/>
                </a:solidFill>
              </a:rPr>
              <a:t>Stacey Knight-Davis, Head of Library Technology Services</a:t>
            </a:r>
          </a:p>
          <a:p>
            <a:r>
              <a:rPr lang="en-US" sz="2600" dirty="0" smtClean="0">
                <a:solidFill>
                  <a:srgbClr val="54685B"/>
                </a:solidFill>
              </a:rPr>
              <a:t>Todd Bruns, Institutional Repository Librarian</a:t>
            </a:r>
          </a:p>
        </p:txBody>
      </p:sp>
    </p:spTree>
    <p:extLst>
      <p:ext uri="{BB962C8B-B14F-4D97-AF65-F5344CB8AC3E}">
        <p14:creationId xmlns:p14="http://schemas.microsoft.com/office/powerpoint/2010/main" val="3439038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Workflow</a:t>
            </a:r>
            <a:endParaRPr lang="en-US" dirty="0"/>
          </a:p>
        </p:txBody>
      </p:sp>
      <p:sp>
        <p:nvSpPr>
          <p:cNvPr id="3" name="Content Placeholder 2"/>
          <p:cNvSpPr>
            <a:spLocks noGrp="1"/>
          </p:cNvSpPr>
          <p:nvPr>
            <p:ph idx="1"/>
          </p:nvPr>
        </p:nvSpPr>
        <p:spPr/>
        <p:txBody>
          <a:bodyPr/>
          <a:lstStyle/>
          <a:p>
            <a:r>
              <a:rPr lang="en-US" dirty="0" smtClean="0"/>
              <a:t>Import existing metadata as a batch </a:t>
            </a:r>
            <a:endParaRPr lang="en-US" dirty="0" smtClean="0"/>
          </a:p>
          <a:p>
            <a:pPr lvl="1"/>
            <a:r>
              <a:rPr lang="en-US" dirty="0" smtClean="0"/>
              <a:t>15,789 records</a:t>
            </a:r>
            <a:endParaRPr lang="en-US" dirty="0" smtClean="0"/>
          </a:p>
          <a:p>
            <a:r>
              <a:rPr lang="en-US" dirty="0" smtClean="0"/>
              <a:t>Digitize </a:t>
            </a:r>
            <a:r>
              <a:rPr lang="en-US" dirty="0" smtClean="0"/>
              <a:t>specimens</a:t>
            </a:r>
            <a:endParaRPr lang="en-US" dirty="0" smtClean="0"/>
          </a:p>
          <a:p>
            <a:r>
              <a:rPr lang="en-US" dirty="0" smtClean="0"/>
              <a:t>Add images to existing metadata records</a:t>
            </a:r>
          </a:p>
          <a:p>
            <a:r>
              <a:rPr lang="en-US" dirty="0" smtClean="0"/>
              <a:t>Add </a:t>
            </a:r>
            <a:r>
              <a:rPr lang="en-US" dirty="0" smtClean="0"/>
              <a:t>images and metadata for specimens without existing records as </a:t>
            </a:r>
            <a:r>
              <a:rPr lang="en-US" dirty="0" smtClean="0"/>
              <a:t>batch </a:t>
            </a:r>
          </a:p>
          <a:p>
            <a:endParaRPr lang="en-US" dirty="0"/>
          </a:p>
        </p:txBody>
      </p:sp>
    </p:spTree>
    <p:extLst>
      <p:ext uri="{BB962C8B-B14F-4D97-AF65-F5344CB8AC3E}">
        <p14:creationId xmlns:p14="http://schemas.microsoft.com/office/powerpoint/2010/main" val="11928051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Digitization</a:t>
            </a:r>
            <a:endParaRPr lang="en-US" dirty="0"/>
          </a:p>
        </p:txBody>
      </p:sp>
      <p:sp>
        <p:nvSpPr>
          <p:cNvPr id="3" name="Content Placeholder 2"/>
          <p:cNvSpPr>
            <a:spLocks noGrp="1"/>
          </p:cNvSpPr>
          <p:nvPr>
            <p:ph idx="1"/>
          </p:nvPr>
        </p:nvSpPr>
        <p:spPr/>
        <p:txBody>
          <a:bodyPr/>
          <a:lstStyle/>
          <a:p>
            <a:r>
              <a:rPr lang="en-US" dirty="0" err="1" smtClean="0"/>
              <a:t>HerbScan</a:t>
            </a:r>
            <a:endParaRPr lang="en-US" dirty="0" smtClean="0"/>
          </a:p>
          <a:p>
            <a:r>
              <a:rPr lang="en-US" dirty="0" smtClean="0"/>
              <a:t>Flat-bed </a:t>
            </a:r>
            <a:br>
              <a:rPr lang="en-US" dirty="0" smtClean="0"/>
            </a:br>
            <a:r>
              <a:rPr lang="en-US" dirty="0" smtClean="0"/>
              <a:t>book scanner</a:t>
            </a:r>
          </a:p>
          <a:p>
            <a:r>
              <a:rPr lang="en-US" dirty="0" smtClean="0"/>
              <a:t>Copy stand</a:t>
            </a:r>
            <a:endParaRPr lang="en-US" dirty="0"/>
          </a:p>
        </p:txBody>
      </p:sp>
      <p:pic>
        <p:nvPicPr>
          <p:cNvPr id="2050" name="Picture 2" descr="https://ag.purdue.edu/btny/Herbaria/PublishingImages/HerbSc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600200"/>
            <a:ext cx="5079721" cy="4381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dmiscorp.com/wp-content/uploads/2011/08/Indus_Book_Scanner_5000_I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2209800"/>
            <a:ext cx="4349932" cy="365760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Displaying 20140723_1342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Displaying 20140723_13420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Displaying 20140723_134200.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Displaying 20140723_134200.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4138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EIU copy stand</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9355" y="1600200"/>
            <a:ext cx="8045289" cy="4525963"/>
          </a:xfrm>
        </p:spPr>
      </p:pic>
      <p:sp>
        <p:nvSpPr>
          <p:cNvPr id="4" name="AutoShape 2" descr="Displaying 20140723_1342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93551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Standards</a:t>
            </a:r>
            <a:endParaRPr lang="en-US" dirty="0"/>
          </a:p>
        </p:txBody>
      </p:sp>
      <p:sp>
        <p:nvSpPr>
          <p:cNvPr id="3" name="Content Placeholder 2"/>
          <p:cNvSpPr>
            <a:spLocks noGrp="1"/>
          </p:cNvSpPr>
          <p:nvPr>
            <p:ph idx="1"/>
          </p:nvPr>
        </p:nvSpPr>
        <p:spPr/>
        <p:txBody>
          <a:bodyPr/>
          <a:lstStyle/>
          <a:p>
            <a:r>
              <a:rPr lang="en-US" dirty="0" smtClean="0"/>
              <a:t>Color consistency?</a:t>
            </a:r>
          </a:p>
          <a:p>
            <a:r>
              <a:rPr lang="en-US" dirty="0" smtClean="0"/>
              <a:t>Size?</a:t>
            </a:r>
          </a:p>
          <a:p>
            <a:r>
              <a:rPr lang="en-US" dirty="0" smtClean="0"/>
              <a:t>Image quality?</a:t>
            </a:r>
          </a:p>
          <a:p>
            <a:endParaRPr lang="en-US" dirty="0"/>
          </a:p>
        </p:txBody>
      </p:sp>
    </p:spTree>
    <p:extLst>
      <p:ext uri="{BB962C8B-B14F-4D97-AF65-F5344CB8AC3E}">
        <p14:creationId xmlns:p14="http://schemas.microsoft.com/office/powerpoint/2010/main" val="37392895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latin typeface="Hand Test" panose="02000603000000000000" pitchFamily="2" charset="0"/>
              </a:rPr>
              <a:t>GretagMacbeth</a:t>
            </a:r>
            <a:r>
              <a:rPr lang="en-US" dirty="0" smtClean="0">
                <a:latin typeface="Hand Test" panose="02000603000000000000" pitchFamily="2" charset="0"/>
              </a:rPr>
              <a:t> </a:t>
            </a:r>
            <a:r>
              <a:rPr lang="en-US" dirty="0">
                <a:latin typeface="Hand Test" panose="02000603000000000000" pitchFamily="2" charset="0"/>
              </a:rPr>
              <a:t>Mini </a:t>
            </a:r>
            <a:r>
              <a:rPr lang="en-US" dirty="0" err="1">
                <a:latin typeface="Hand Test" panose="02000603000000000000" pitchFamily="2" charset="0"/>
              </a:rPr>
              <a:t>ColorChecker</a:t>
            </a:r>
            <a:r>
              <a:rPr lang="en-US" dirty="0">
                <a:latin typeface="Hand Test" panose="02000603000000000000" pitchFamily="2" charset="0"/>
              </a:rPr>
              <a:t> Chart</a:t>
            </a:r>
            <a:br>
              <a:rPr lang="en-US" dirty="0">
                <a:latin typeface="Hand Test" panose="02000603000000000000" pitchFamily="2" charset="0"/>
              </a:rPr>
            </a:br>
            <a:endParaRPr lang="en-US" dirty="0">
              <a:latin typeface="Hand Test" panose="02000603000000000000" pitchFamily="2" charset="0"/>
            </a:endParaRPr>
          </a:p>
        </p:txBody>
      </p:sp>
      <p:pic>
        <p:nvPicPr>
          <p:cNvPr id="4098" name="Picture 2" descr="http://xritephoto.com/images/products/MSCCC_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667000"/>
            <a:ext cx="3095625" cy="2333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1596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Ruler</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http://aubreecherie.com/horticulturebyheart/wp-content/uploads/2009/10/Academy-of-Natural-Sciences-10-22-09-130-1024x6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828800"/>
            <a:ext cx="5943600" cy="395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2624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latin typeface="Hand Test" panose="02000603000000000000" pitchFamily="2" charset="0"/>
              </a:rPr>
              <a:t>Image Quality</a:t>
            </a:r>
            <a:endParaRPr lang="en-US" sz="7200" dirty="0">
              <a:latin typeface="Hand Test" panose="02000603000000000000" pitchFamily="2" charset="0"/>
            </a:endParaRPr>
          </a:p>
        </p:txBody>
      </p:sp>
      <p:sp>
        <p:nvSpPr>
          <p:cNvPr id="4" name="Text Placeholder 3"/>
          <p:cNvSpPr>
            <a:spLocks noGrp="1"/>
          </p:cNvSpPr>
          <p:nvPr>
            <p:ph type="body" idx="1"/>
          </p:nvPr>
        </p:nvSpPr>
        <p:spPr/>
        <p:txBody>
          <a:bodyPr/>
          <a:lstStyle/>
          <a:p>
            <a:r>
              <a:rPr lang="en-US" dirty="0" smtClean="0"/>
              <a:t>Current setup</a:t>
            </a:r>
            <a:endParaRPr lang="en-US" dirty="0"/>
          </a:p>
        </p:txBody>
      </p:sp>
      <p:sp>
        <p:nvSpPr>
          <p:cNvPr id="3" name="Content Placeholder 2"/>
          <p:cNvSpPr>
            <a:spLocks noGrp="1"/>
          </p:cNvSpPr>
          <p:nvPr>
            <p:ph sz="half" idx="2"/>
          </p:nvPr>
        </p:nvSpPr>
        <p:spPr/>
        <p:txBody>
          <a:bodyPr/>
          <a:lstStyle/>
          <a:p>
            <a:r>
              <a:rPr lang="en-US" dirty="0" smtClean="0"/>
              <a:t>8 megapixels </a:t>
            </a:r>
            <a:r>
              <a:rPr lang="en-US" dirty="0"/>
              <a:t>(3456 x 2304</a:t>
            </a:r>
            <a:r>
              <a:rPr lang="en-US" dirty="0" smtClean="0"/>
              <a:t>)</a:t>
            </a:r>
          </a:p>
          <a:p>
            <a:r>
              <a:rPr lang="en-US" dirty="0" smtClean="0"/>
              <a:t>300dpi at 10x14 </a:t>
            </a:r>
          </a:p>
          <a:p>
            <a:endParaRPr lang="en-US" dirty="0" smtClean="0"/>
          </a:p>
          <a:p>
            <a:r>
              <a:rPr lang="en-US" dirty="0" smtClean="0"/>
              <a:t>8.3MB file size</a:t>
            </a:r>
          </a:p>
          <a:p>
            <a:pPr marL="0" indent="0">
              <a:buNone/>
            </a:pPr>
            <a:endParaRPr lang="en-US" dirty="0"/>
          </a:p>
        </p:txBody>
      </p:sp>
      <p:sp>
        <p:nvSpPr>
          <p:cNvPr id="5" name="Text Placeholder 4"/>
          <p:cNvSpPr>
            <a:spLocks noGrp="1"/>
          </p:cNvSpPr>
          <p:nvPr>
            <p:ph type="body" sz="quarter" idx="3"/>
          </p:nvPr>
        </p:nvSpPr>
        <p:spPr/>
        <p:txBody>
          <a:bodyPr/>
          <a:lstStyle/>
          <a:p>
            <a:r>
              <a:rPr lang="en-US" dirty="0" smtClean="0"/>
              <a:t>Recommended</a:t>
            </a:r>
            <a:endParaRPr lang="en-US" dirty="0"/>
          </a:p>
        </p:txBody>
      </p:sp>
      <p:sp>
        <p:nvSpPr>
          <p:cNvPr id="6" name="Content Placeholder 5"/>
          <p:cNvSpPr>
            <a:spLocks noGrp="1"/>
          </p:cNvSpPr>
          <p:nvPr>
            <p:ph sz="quarter" idx="4"/>
          </p:nvPr>
        </p:nvSpPr>
        <p:spPr/>
        <p:txBody>
          <a:bodyPr/>
          <a:lstStyle/>
          <a:p>
            <a:r>
              <a:rPr lang="en-US" dirty="0" smtClean="0"/>
              <a:t>20+ </a:t>
            </a:r>
            <a:r>
              <a:rPr lang="en-US" dirty="0" smtClean="0"/>
              <a:t>megapixels</a:t>
            </a:r>
          </a:p>
          <a:p>
            <a:r>
              <a:rPr lang="en-US" dirty="0" smtClean="0"/>
              <a:t>600ppi at 11x17</a:t>
            </a:r>
          </a:p>
          <a:p>
            <a:r>
              <a:rPr lang="en-US" dirty="0" smtClean="0"/>
              <a:t>24 bit color</a:t>
            </a:r>
          </a:p>
          <a:p>
            <a:r>
              <a:rPr lang="en-US" dirty="0" smtClean="0"/>
              <a:t>200 MB file size</a:t>
            </a:r>
            <a:endParaRPr lang="en-US" dirty="0"/>
          </a:p>
          <a:p>
            <a:endParaRPr lang="en-US" dirty="0"/>
          </a:p>
        </p:txBody>
      </p:sp>
    </p:spTree>
    <p:extLst>
      <p:ext uri="{BB962C8B-B14F-4D97-AF65-F5344CB8AC3E}">
        <p14:creationId xmlns:p14="http://schemas.microsoft.com/office/powerpoint/2010/main" val="37861061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latin typeface="Hand Test" panose="02000603000000000000" pitchFamily="2" charset="0"/>
              </a:rPr>
              <a:t>Label Data</a:t>
            </a:r>
            <a:endParaRPr lang="en-US" sz="7200" dirty="0">
              <a:latin typeface="Hand Test" panose="02000603000000000000" pitchFamily="2" charset="0"/>
            </a:endParaRPr>
          </a:p>
        </p:txBody>
      </p:sp>
      <p:sp>
        <p:nvSpPr>
          <p:cNvPr id="7" name="Content Placeholder 6"/>
          <p:cNvSpPr>
            <a:spLocks noGrp="1"/>
          </p:cNvSpPr>
          <p:nvPr>
            <p:ph sz="half" idx="1"/>
          </p:nvPr>
        </p:nvSpPr>
        <p:spPr/>
        <p:txBody>
          <a:bodyPr>
            <a:normAutofit/>
          </a:bodyPr>
          <a:lstStyle/>
          <a:p>
            <a:r>
              <a:rPr lang="en-US" dirty="0" smtClean="0"/>
              <a:t>Accession number</a:t>
            </a:r>
          </a:p>
          <a:p>
            <a:r>
              <a:rPr lang="en-US" dirty="0" smtClean="0"/>
              <a:t>State </a:t>
            </a:r>
          </a:p>
          <a:p>
            <a:r>
              <a:rPr lang="en-US" dirty="0" smtClean="0"/>
              <a:t>County</a:t>
            </a:r>
          </a:p>
          <a:p>
            <a:r>
              <a:rPr lang="en-US" dirty="0" smtClean="0"/>
              <a:t>Genus</a:t>
            </a:r>
          </a:p>
          <a:p>
            <a:r>
              <a:rPr lang="en-US" dirty="0" smtClean="0"/>
              <a:t>Species</a:t>
            </a:r>
          </a:p>
          <a:p>
            <a:r>
              <a:rPr lang="en-US" dirty="0" smtClean="0"/>
              <a:t>Location</a:t>
            </a:r>
          </a:p>
          <a:p>
            <a:r>
              <a:rPr lang="en-US" dirty="0" smtClean="0"/>
              <a:t>Description</a:t>
            </a:r>
          </a:p>
          <a:p>
            <a:r>
              <a:rPr lang="en-US" dirty="0" smtClean="0"/>
              <a:t>Collector</a:t>
            </a:r>
            <a:endParaRPr lang="en-US" dirty="0"/>
          </a:p>
        </p:txBody>
      </p:sp>
      <p:sp>
        <p:nvSpPr>
          <p:cNvPr id="8" name="Content Placeholder 7"/>
          <p:cNvSpPr>
            <a:spLocks noGrp="1"/>
          </p:cNvSpPr>
          <p:nvPr>
            <p:ph sz="half" idx="2"/>
          </p:nvPr>
        </p:nvSpPr>
        <p:spPr/>
        <p:txBody>
          <a:bodyPr>
            <a:normAutofit/>
          </a:bodyPr>
          <a:lstStyle/>
          <a:p>
            <a:r>
              <a:rPr lang="en-US" dirty="0" smtClean="0"/>
              <a:t>Larger project</a:t>
            </a:r>
          </a:p>
          <a:p>
            <a:r>
              <a:rPr lang="en-US" dirty="0" smtClean="0"/>
              <a:t>Date collected</a:t>
            </a:r>
          </a:p>
          <a:p>
            <a:endParaRPr lang="en-US" dirty="0"/>
          </a:p>
        </p:txBody>
      </p:sp>
      <p:sp>
        <p:nvSpPr>
          <p:cNvPr id="4" name="AutoShape 2" descr="https://dl-web.dropbox.com/get/20140723_134504.jpg?_subject_uid=225699327&amp;w=AADxmdYe3gSVGCbLkGKoX_sNBgDydpsHz-qoi7qa6w4F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dl-web.dropbox.com/get/20140723_134504.jpg?_subject_uid=225699327&amp;w=AADxmdYe3gSVGCbLkGKoX_sNBgDydpsHz-qoi7qa6w4F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0842" y="3505200"/>
            <a:ext cx="45720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8784" y="2895600"/>
            <a:ext cx="45720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95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latin typeface="Hand Test" panose="02000603000000000000" pitchFamily="2" charset="0"/>
              </a:rPr>
              <a:t>Database Fields</a:t>
            </a:r>
            <a:endParaRPr lang="en-US" sz="7200" dirty="0">
              <a:latin typeface="Hand Test" panose="02000603000000000000" pitchFamily="2" charset="0"/>
            </a:endParaRPr>
          </a:p>
        </p:txBody>
      </p:sp>
      <p:sp>
        <p:nvSpPr>
          <p:cNvPr id="3" name="Content Placeholder 2"/>
          <p:cNvSpPr>
            <a:spLocks noGrp="1"/>
          </p:cNvSpPr>
          <p:nvPr>
            <p:ph sz="half" idx="1"/>
          </p:nvPr>
        </p:nvSpPr>
        <p:spPr/>
        <p:txBody>
          <a:bodyPr>
            <a:normAutofit fontScale="62500" lnSpcReduction="20000"/>
          </a:bodyPr>
          <a:lstStyle/>
          <a:p>
            <a:r>
              <a:rPr lang="en-US" dirty="0"/>
              <a:t>ID </a:t>
            </a:r>
            <a:r>
              <a:rPr lang="en-US" dirty="0" smtClean="0"/>
              <a:t>Number/Accession number</a:t>
            </a:r>
          </a:p>
          <a:p>
            <a:r>
              <a:rPr lang="en-US" dirty="0" smtClean="0"/>
              <a:t>Family</a:t>
            </a:r>
          </a:p>
          <a:p>
            <a:r>
              <a:rPr lang="en-US" dirty="0" smtClean="0"/>
              <a:t>Genus</a:t>
            </a:r>
          </a:p>
          <a:p>
            <a:r>
              <a:rPr lang="en-US" dirty="0" smtClean="0"/>
              <a:t>Species</a:t>
            </a:r>
          </a:p>
          <a:p>
            <a:r>
              <a:rPr lang="en-US" dirty="0" smtClean="0"/>
              <a:t>State</a:t>
            </a:r>
            <a:r>
              <a:rPr lang="en-US" dirty="0"/>
              <a:t>	</a:t>
            </a:r>
            <a:endParaRPr lang="en-US" dirty="0" smtClean="0"/>
          </a:p>
          <a:p>
            <a:r>
              <a:rPr lang="en-US" dirty="0" smtClean="0"/>
              <a:t>County</a:t>
            </a:r>
          </a:p>
          <a:p>
            <a:r>
              <a:rPr lang="en-US" dirty="0" smtClean="0"/>
              <a:t>Authority</a:t>
            </a:r>
          </a:p>
          <a:p>
            <a:r>
              <a:rPr lang="en-US" dirty="0" smtClean="0"/>
              <a:t>YYYYMMDD</a:t>
            </a:r>
          </a:p>
          <a:p>
            <a:r>
              <a:rPr lang="en-US" dirty="0" err="1" smtClean="0"/>
              <a:t>Infraspecific</a:t>
            </a:r>
            <a:r>
              <a:rPr lang="en-US" dirty="0"/>
              <a:t> </a:t>
            </a:r>
            <a:endParaRPr lang="en-US" dirty="0" smtClean="0"/>
          </a:p>
          <a:p>
            <a:r>
              <a:rPr lang="en-US" dirty="0" smtClean="0"/>
              <a:t>Determined</a:t>
            </a:r>
          </a:p>
          <a:p>
            <a:r>
              <a:rPr lang="en-US" dirty="0" smtClean="0"/>
              <a:t>Country</a:t>
            </a:r>
          </a:p>
          <a:p>
            <a:r>
              <a:rPr lang="en-US" dirty="0" smtClean="0"/>
              <a:t>Locality</a:t>
            </a:r>
          </a:p>
          <a:p>
            <a:r>
              <a:rPr lang="en-US" dirty="0" smtClean="0"/>
              <a:t>Legal</a:t>
            </a:r>
            <a:r>
              <a:rPr lang="en-US" dirty="0"/>
              <a:t>	</a:t>
            </a:r>
            <a:endParaRPr lang="en-US" dirty="0" smtClean="0"/>
          </a:p>
          <a:p>
            <a:r>
              <a:rPr lang="en-US" dirty="0" err="1" smtClean="0"/>
              <a:t>Lat</a:t>
            </a:r>
            <a:r>
              <a:rPr lang="en-US" dirty="0" smtClean="0"/>
              <a:t>-Long</a:t>
            </a:r>
          </a:p>
          <a:p>
            <a:r>
              <a:rPr lang="en-US" dirty="0" smtClean="0"/>
              <a:t>Habitat</a:t>
            </a:r>
            <a:r>
              <a:rPr lang="en-US" dirty="0"/>
              <a:t>	</a:t>
            </a:r>
            <a:endParaRPr lang="en-US" dirty="0" smtClean="0"/>
          </a:p>
          <a:p>
            <a:endParaRPr lang="en-US" dirty="0"/>
          </a:p>
        </p:txBody>
      </p:sp>
      <p:sp>
        <p:nvSpPr>
          <p:cNvPr id="4" name="Content Placeholder 3"/>
          <p:cNvSpPr>
            <a:spLocks noGrp="1"/>
          </p:cNvSpPr>
          <p:nvPr>
            <p:ph sz="half" idx="2"/>
          </p:nvPr>
        </p:nvSpPr>
        <p:spPr/>
        <p:txBody>
          <a:bodyPr>
            <a:normAutofit fontScale="62500" lnSpcReduction="20000"/>
          </a:bodyPr>
          <a:lstStyle/>
          <a:p>
            <a:r>
              <a:rPr lang="en-US" dirty="0"/>
              <a:t>Field </a:t>
            </a:r>
            <a:r>
              <a:rPr lang="en-US" dirty="0" smtClean="0"/>
              <a:t>Number</a:t>
            </a:r>
          </a:p>
          <a:p>
            <a:r>
              <a:rPr lang="en-US" dirty="0" smtClean="0"/>
              <a:t>Cultivated</a:t>
            </a:r>
          </a:p>
          <a:p>
            <a:r>
              <a:rPr lang="en-US" dirty="0" smtClean="0"/>
              <a:t>Notes</a:t>
            </a:r>
            <a:r>
              <a:rPr lang="en-US" dirty="0"/>
              <a:t>	</a:t>
            </a:r>
            <a:endParaRPr lang="en-US" dirty="0" smtClean="0"/>
          </a:p>
          <a:p>
            <a:r>
              <a:rPr lang="en-US" dirty="0" smtClean="0"/>
              <a:t>Project</a:t>
            </a:r>
          </a:p>
          <a:p>
            <a:r>
              <a:rPr lang="en-US" dirty="0" smtClean="0"/>
              <a:t>Date</a:t>
            </a:r>
          </a:p>
          <a:p>
            <a:r>
              <a:rPr lang="en-US" dirty="0" smtClean="0"/>
              <a:t>Collector(s)</a:t>
            </a:r>
          </a:p>
          <a:p>
            <a:r>
              <a:rPr lang="en-US" dirty="0" smtClean="0"/>
              <a:t>Duplicates</a:t>
            </a:r>
          </a:p>
          <a:p>
            <a:r>
              <a:rPr lang="en-US" dirty="0" smtClean="0"/>
              <a:t>Day</a:t>
            </a:r>
          </a:p>
          <a:p>
            <a:r>
              <a:rPr lang="en-US" dirty="0" smtClean="0"/>
              <a:t>Month</a:t>
            </a:r>
          </a:p>
          <a:p>
            <a:r>
              <a:rPr lang="en-US" dirty="0" smtClean="0"/>
              <a:t>Year</a:t>
            </a:r>
            <a:r>
              <a:rPr lang="en-US" dirty="0"/>
              <a:t>	</a:t>
            </a:r>
            <a:endParaRPr lang="en-US" dirty="0" smtClean="0"/>
          </a:p>
          <a:p>
            <a:r>
              <a:rPr lang="en-US" dirty="0" smtClean="0"/>
              <a:t>Herbarium</a:t>
            </a:r>
          </a:p>
          <a:p>
            <a:r>
              <a:rPr lang="en-US" dirty="0" smtClean="0"/>
              <a:t>Barcode</a:t>
            </a:r>
            <a:endParaRPr lang="en-US" dirty="0"/>
          </a:p>
          <a:p>
            <a:endParaRPr lang="en-US" dirty="0"/>
          </a:p>
        </p:txBody>
      </p:sp>
    </p:spTree>
    <p:extLst>
      <p:ext uri="{BB962C8B-B14F-4D97-AF65-F5344CB8AC3E}">
        <p14:creationId xmlns:p14="http://schemas.microsoft.com/office/powerpoint/2010/main" val="603875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Standards</a:t>
            </a:r>
            <a:endParaRPr lang="en-US" dirty="0"/>
          </a:p>
        </p:txBody>
      </p:sp>
      <p:sp>
        <p:nvSpPr>
          <p:cNvPr id="6" name="Content Placeholder 5"/>
          <p:cNvSpPr>
            <a:spLocks noGrp="1"/>
          </p:cNvSpPr>
          <p:nvPr>
            <p:ph idx="1"/>
          </p:nvPr>
        </p:nvSpPr>
        <p:spPr/>
        <p:txBody>
          <a:bodyPr>
            <a:normAutofit fontScale="40000" lnSpcReduction="20000"/>
          </a:bodyPr>
          <a:lstStyle/>
          <a:p>
            <a:r>
              <a:rPr lang="en-US" b="1" dirty="0"/>
              <a:t>Metadata Standards</a:t>
            </a:r>
          </a:p>
          <a:p>
            <a:r>
              <a:rPr lang="en-US" dirty="0">
                <a:hlinkClick r:id="rId2"/>
              </a:rPr>
              <a:t>ABCD - Access to Biological Collection </a:t>
            </a:r>
            <a:r>
              <a:rPr lang="en-US" dirty="0" err="1">
                <a:hlinkClick r:id="rId2"/>
              </a:rPr>
              <a:t>Data</a:t>
            </a:r>
            <a:r>
              <a:rPr lang="en-US" dirty="0" err="1"/>
              <a:t>A</a:t>
            </a:r>
            <a:r>
              <a:rPr lang="en-US" dirty="0"/>
              <a:t> standard for the access to and exchange of primary biodiversity data, including specimens and observations.</a:t>
            </a:r>
          </a:p>
          <a:p>
            <a:r>
              <a:rPr lang="en-US" dirty="0">
                <a:hlinkClick r:id="rId3"/>
              </a:rPr>
              <a:t>Darwin </a:t>
            </a:r>
            <a:r>
              <a:rPr lang="en-US" dirty="0" err="1">
                <a:hlinkClick r:id="rId3"/>
              </a:rPr>
              <a:t>Core</a:t>
            </a:r>
            <a:r>
              <a:rPr lang="en-US" dirty="0" err="1"/>
              <a:t>A</a:t>
            </a:r>
            <a:r>
              <a:rPr lang="en-US" dirty="0"/>
              <a:t> body of standards, including a glossary of terms (in other contexts these might be called properties, elements, fields, columns, attributes, or concepts) intended to facilitate the sharing of information about biological diversity by providing reference definitions, examples, and commentaries.</a:t>
            </a:r>
          </a:p>
          <a:p>
            <a:r>
              <a:rPr lang="en-US" dirty="0">
                <a:hlinkClick r:id="rId4"/>
              </a:rPr>
              <a:t>EML - Ecological Metadata </a:t>
            </a:r>
            <a:r>
              <a:rPr lang="en-US" dirty="0" err="1">
                <a:hlinkClick r:id="rId4"/>
              </a:rPr>
              <a:t>Language</a:t>
            </a:r>
            <a:r>
              <a:rPr lang="en-US" dirty="0" err="1"/>
              <a:t>Ecological</a:t>
            </a:r>
            <a:r>
              <a:rPr lang="en-US" dirty="0"/>
              <a:t> Metadata Language (EML) is a metadata specification particularly developed for the ecology discipline.</a:t>
            </a:r>
          </a:p>
          <a:p>
            <a:r>
              <a:rPr lang="en-US" dirty="0">
                <a:hlinkClick r:id="rId5"/>
              </a:rPr>
              <a:t>Genome </a:t>
            </a:r>
            <a:r>
              <a:rPr lang="en-US" dirty="0" err="1">
                <a:hlinkClick r:id="rId5"/>
              </a:rPr>
              <a:t>Metadata</a:t>
            </a:r>
            <a:r>
              <a:rPr lang="en-US" dirty="0" err="1"/>
              <a:t>Descriptive</a:t>
            </a:r>
            <a:r>
              <a:rPr lang="en-US" dirty="0"/>
              <a:t> data about single genomes within the </a:t>
            </a:r>
            <a:r>
              <a:rPr lang="en-US" dirty="0" err="1"/>
              <a:t>Pathosystems</a:t>
            </a:r>
            <a:r>
              <a:rPr lang="en-US" dirty="0"/>
              <a:t> Resource Integration Center.</a:t>
            </a:r>
          </a:p>
          <a:p>
            <a:r>
              <a:rPr lang="en-US" dirty="0">
                <a:hlinkClick r:id="rId6"/>
              </a:rPr>
              <a:t>ISA-</a:t>
            </a:r>
            <a:r>
              <a:rPr lang="en-US" dirty="0" err="1">
                <a:hlinkClick r:id="rId6"/>
              </a:rPr>
              <a:t>Tab</a:t>
            </a:r>
            <a:r>
              <a:rPr lang="en-US" dirty="0" err="1"/>
              <a:t>A</a:t>
            </a:r>
            <a:r>
              <a:rPr lang="en-US" dirty="0"/>
              <a:t> general purpose framework with which to capture and communicate metadata for data files from '</a:t>
            </a:r>
            <a:r>
              <a:rPr lang="en-US" dirty="0" err="1"/>
              <a:t>omics</a:t>
            </a:r>
            <a:r>
              <a:rPr lang="en-US" dirty="0"/>
              <a:t>-based' experiments employing combinations of technologies.</a:t>
            </a:r>
          </a:p>
          <a:p>
            <a:r>
              <a:rPr lang="en-US" dirty="0">
                <a:hlinkClick r:id="rId7"/>
              </a:rPr>
              <a:t>MIBBI - Minimum Information for Biological and Biomedical </a:t>
            </a:r>
            <a:r>
              <a:rPr lang="en-US" dirty="0" err="1">
                <a:hlinkClick r:id="rId7"/>
              </a:rPr>
              <a:t>Investigations</a:t>
            </a:r>
            <a:r>
              <a:rPr lang="en-US" dirty="0" err="1"/>
              <a:t>A</a:t>
            </a:r>
            <a:r>
              <a:rPr lang="en-US" dirty="0"/>
              <a:t> common portal to a group of checklists of Minimum Information in nearly 40 biological disciplines.</a:t>
            </a:r>
          </a:p>
          <a:p>
            <a:r>
              <a:rPr lang="en-US" dirty="0" err="1">
                <a:hlinkClick r:id="rId8"/>
              </a:rPr>
              <a:t>Observ-OM</a:t>
            </a:r>
            <a:r>
              <a:rPr lang="en-US" dirty="0" err="1"/>
              <a:t>Used</a:t>
            </a:r>
            <a:r>
              <a:rPr lang="en-US" dirty="0"/>
              <a:t> to integrate and compare observation data across experimental projects, disease databases, and clinical </a:t>
            </a:r>
            <a:r>
              <a:rPr lang="en-US" dirty="0" err="1"/>
              <a:t>biobanks</a:t>
            </a:r>
            <a:r>
              <a:rPr lang="en-US" dirty="0"/>
              <a:t>.</a:t>
            </a:r>
          </a:p>
          <a:p>
            <a:r>
              <a:rPr lang="en-US" dirty="0">
                <a:hlinkClick r:id="rId9"/>
              </a:rPr>
              <a:t>OME-XML - Open Microscopy Environment XML</a:t>
            </a:r>
            <a:r>
              <a:rPr lang="en-US" dirty="0"/>
              <a:t>A metadata standard and data file format for biological light microscopy data.</a:t>
            </a:r>
          </a:p>
          <a:p>
            <a:r>
              <a:rPr lang="en-US" dirty="0">
                <a:hlinkClick r:id="rId10"/>
              </a:rPr>
              <a:t>Protocol Data Element </a:t>
            </a:r>
            <a:r>
              <a:rPr lang="en-US" dirty="0" err="1">
                <a:hlinkClick r:id="rId10"/>
              </a:rPr>
              <a:t>Definitions</a:t>
            </a:r>
            <a:r>
              <a:rPr lang="en-US" dirty="0" err="1"/>
              <a:t>Used</a:t>
            </a:r>
            <a:r>
              <a:rPr lang="en-US" dirty="0"/>
              <a:t> by the </a:t>
            </a:r>
            <a:r>
              <a:rPr lang="en-US" dirty="0" err="1"/>
              <a:t>the</a:t>
            </a:r>
            <a:r>
              <a:rPr lang="en-US" dirty="0"/>
              <a:t> National Institutes of Health (U.S.) for the </a:t>
            </a:r>
            <a:r>
              <a:rPr lang="en-US" dirty="0" err="1"/>
              <a:t>the</a:t>
            </a:r>
            <a:r>
              <a:rPr lang="en-US" dirty="0"/>
              <a:t> </a:t>
            </a:r>
            <a:r>
              <a:rPr lang="en-US" dirty="0">
                <a:hlinkClick r:id="rId11"/>
              </a:rPr>
              <a:t>ClinicalTrials.gov</a:t>
            </a:r>
            <a:r>
              <a:rPr lang="en-US" dirty="0"/>
              <a:t> website. The Protocol Registration System (PRS) is used to register clinical studies with human subjects.</a:t>
            </a:r>
          </a:p>
          <a:p>
            <a:r>
              <a:rPr lang="en-US" dirty="0">
                <a:hlinkClick r:id="rId12"/>
              </a:rPr>
              <a:t>Repository-Developed Metadata </a:t>
            </a:r>
            <a:r>
              <a:rPr lang="en-US" dirty="0" err="1">
                <a:hlinkClick r:id="rId12"/>
              </a:rPr>
              <a:t>Schemas</a:t>
            </a:r>
            <a:r>
              <a:rPr lang="en-US" dirty="0" err="1"/>
              <a:t>Some</a:t>
            </a:r>
            <a:r>
              <a:rPr lang="en-US" dirty="0"/>
              <a:t> repositories have decided that current standards do not fit their metadata needs, and so have created their own requirements.</a:t>
            </a:r>
          </a:p>
          <a:p>
            <a:r>
              <a:rPr lang="en-US" dirty="0"/>
              <a:t>- See more at: http://www.dcc.ac.uk/resources/subject-areas/biology#sthash.wJ1h2gXP.dpuf</a:t>
            </a:r>
          </a:p>
          <a:p>
            <a:endParaRPr lang="en-US" dirty="0"/>
          </a:p>
        </p:txBody>
      </p:sp>
      <p:sp>
        <p:nvSpPr>
          <p:cNvPr id="7" name="Rectangle 6"/>
          <p:cNvSpPr/>
          <p:nvPr/>
        </p:nvSpPr>
        <p:spPr>
          <a:xfrm>
            <a:off x="762000" y="2133600"/>
            <a:ext cx="7772400" cy="609600"/>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49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latin typeface="Hand Test" panose="02000603000000000000" pitchFamily="2" charset="0"/>
              </a:rPr>
              <a:t>Natural History</a:t>
            </a:r>
            <a:endParaRPr lang="en-US" sz="7200" dirty="0">
              <a:latin typeface="Hand Test" panose="02000603000000000000" pitchFamily="2" charset="0"/>
            </a:endParaRPr>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The </a:t>
            </a:r>
            <a:r>
              <a:rPr lang="en-US" dirty="0"/>
              <a:t>study of the whole natural world, including mineralogy and paleontology.</a:t>
            </a:r>
          </a:p>
        </p:txBody>
      </p:sp>
      <p:pic>
        <p:nvPicPr>
          <p:cNvPr id="1030" name="Picture 6" descr="http://upload.wikimedia.org/wikipedia/commons/e/e6/Snake_and_To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277227"/>
            <a:ext cx="182813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c1.staticflickr.com/1/191/465981452_e52ef45ce1_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4495800"/>
            <a:ext cx="2534292"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upload.wikimedia.org/wikipedia/commons/9/9b/Canis_aureus_fur_ski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3886200"/>
            <a:ext cx="1514132" cy="230454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upload.wikimedia.org/wikipedia/commons/1/11/Skulls_used_in_creating_curse_artefact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4275222"/>
            <a:ext cx="2524125" cy="181306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upload.wikimedia.org/wikipedia/commons/d/d9/Collections_-_Rice_NW_Muse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152400"/>
            <a:ext cx="3342987" cy="2238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9/95/Specimen_Vitellaria_paradox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18711" y="1143000"/>
            <a:ext cx="2001698" cy="300037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upload.wikimedia.org/wikipedia/commons/b/b7/Preserved_specimens_-_Kunming_Natural_History_Museum_of_Zoology_-_DSC0240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86266" y="76200"/>
            <a:ext cx="1894247" cy="252688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upload.wikimedia.org/wikipedia/commons/0/00/Insect_Safari_-_beetle_3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1" y="1580508"/>
            <a:ext cx="2362199" cy="17722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upload.wikimedia.org/wikipedia/commons/a/a1/Berlin_Naturkundemuseum_tote_Voegel.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7000" y="1471612"/>
            <a:ext cx="1990711" cy="15525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anklin Tree, flower by Janice Coons, Nancy Coutant, and Wesley Whitesid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0694" y="4163429"/>
            <a:ext cx="1428750" cy="1076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03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2081213"/>
            <a:ext cx="476250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418347" y="5334000"/>
            <a:ext cx="5257800" cy="369332"/>
          </a:xfrm>
          <a:prstGeom prst="rect">
            <a:avLst/>
          </a:prstGeom>
          <a:noFill/>
        </p:spPr>
        <p:txBody>
          <a:bodyPr wrap="square" rtlCol="0">
            <a:spAutoFit/>
          </a:bodyPr>
          <a:lstStyle/>
          <a:p>
            <a:r>
              <a:rPr lang="en-US" dirty="0">
                <a:solidFill>
                  <a:schemeClr val="tx2"/>
                </a:solidFill>
                <a:hlinkClick r:id="rId3"/>
              </a:rPr>
              <a:t>http://xkcd.com/927</a:t>
            </a:r>
            <a:r>
              <a:rPr lang="en-US" dirty="0" smtClean="0">
                <a:solidFill>
                  <a:schemeClr val="tx2"/>
                </a:solidFill>
                <a:hlinkClick r:id="rId3"/>
              </a:rPr>
              <a:t>/</a:t>
            </a:r>
            <a:r>
              <a:rPr lang="en-US" dirty="0" smtClean="0">
                <a:solidFill>
                  <a:schemeClr val="tx2"/>
                </a:solidFill>
              </a:rPr>
              <a:t>, hat tip to Deborah </a:t>
            </a:r>
            <a:r>
              <a:rPr lang="en-US" dirty="0">
                <a:solidFill>
                  <a:schemeClr val="tx2"/>
                </a:solidFill>
              </a:rPr>
              <a:t>Paul</a:t>
            </a:r>
            <a:endParaRPr lang="en-US" dirty="0"/>
          </a:p>
        </p:txBody>
      </p:sp>
    </p:spTree>
    <p:extLst>
      <p:ext uri="{BB962C8B-B14F-4D97-AF65-F5344CB8AC3E}">
        <p14:creationId xmlns:p14="http://schemas.microsoft.com/office/powerpoint/2010/main" val="34260940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 Core</a:t>
            </a:r>
            <a:endParaRPr lang="en-US" dirty="0"/>
          </a:p>
        </p:txBody>
      </p:sp>
      <p:sp>
        <p:nvSpPr>
          <p:cNvPr id="3" name="Content Placeholder 2"/>
          <p:cNvSpPr>
            <a:spLocks noGrp="1"/>
          </p:cNvSpPr>
          <p:nvPr>
            <p:ph idx="1"/>
          </p:nvPr>
        </p:nvSpPr>
        <p:spPr/>
        <p:txBody>
          <a:bodyPr/>
          <a:lstStyle/>
          <a:p>
            <a:r>
              <a:rPr lang="en-US" dirty="0" smtClean="0"/>
              <a:t>Detailed </a:t>
            </a:r>
            <a:r>
              <a:rPr lang="en-US" dirty="0"/>
              <a:t>guidelines based on best practices for publishing botanical specimen information as </a:t>
            </a:r>
            <a:r>
              <a:rPr lang="en-US" dirty="0" smtClean="0"/>
              <a:t>Darwin Core (</a:t>
            </a:r>
            <a:r>
              <a:rPr lang="en-US" dirty="0" err="1" smtClean="0"/>
              <a:t>DwC</a:t>
            </a:r>
            <a:r>
              <a:rPr lang="en-US" dirty="0" smtClean="0"/>
              <a:t>).</a:t>
            </a:r>
          </a:p>
          <a:p>
            <a:r>
              <a:rPr lang="en-US" dirty="0">
                <a:hlinkClick r:id="rId2"/>
              </a:rPr>
              <a:t>https://code.google.com/p/applecore</a:t>
            </a:r>
            <a:r>
              <a:rPr lang="en-US" dirty="0" smtClean="0">
                <a:hlinkClick r:id="rId2"/>
              </a:rPr>
              <a:t>/</a:t>
            </a:r>
            <a:endParaRPr lang="en-US" dirty="0" smtClean="0"/>
          </a:p>
          <a:p>
            <a:endParaRPr lang="en-US" dirty="0"/>
          </a:p>
        </p:txBody>
      </p:sp>
    </p:spTree>
    <p:extLst>
      <p:ext uri="{BB962C8B-B14F-4D97-AF65-F5344CB8AC3E}">
        <p14:creationId xmlns:p14="http://schemas.microsoft.com/office/powerpoint/2010/main" val="1322571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 </a:t>
            </a:r>
            <a:r>
              <a:rPr lang="en-US" dirty="0" smtClean="0"/>
              <a:t>Core - </a:t>
            </a:r>
            <a:r>
              <a:rPr lang="en-US" dirty="0" smtClean="0"/>
              <a:t>Recommended</a:t>
            </a:r>
            <a:endParaRPr lang="en-US" dirty="0"/>
          </a:p>
        </p:txBody>
      </p:sp>
      <p:sp>
        <p:nvSpPr>
          <p:cNvPr id="8" name="Text Placeholder 7"/>
          <p:cNvSpPr>
            <a:spLocks noGrp="1"/>
          </p:cNvSpPr>
          <p:nvPr>
            <p:ph type="body" idx="1"/>
          </p:nvPr>
        </p:nvSpPr>
        <p:spPr/>
        <p:txBody>
          <a:bodyPr/>
          <a:lstStyle/>
          <a:p>
            <a:r>
              <a:rPr lang="en-US" dirty="0" smtClean="0"/>
              <a:t>Apple Core</a:t>
            </a:r>
            <a:endParaRPr lang="en-US" dirty="0"/>
          </a:p>
        </p:txBody>
      </p:sp>
      <p:sp>
        <p:nvSpPr>
          <p:cNvPr id="3" name="Content Placeholder 2"/>
          <p:cNvSpPr>
            <a:spLocks noGrp="1"/>
          </p:cNvSpPr>
          <p:nvPr>
            <p:ph sz="half" idx="2"/>
          </p:nvPr>
        </p:nvSpPr>
        <p:spPr/>
        <p:txBody>
          <a:bodyPr>
            <a:normAutofit fontScale="70000" lnSpcReduction="20000"/>
          </a:bodyPr>
          <a:lstStyle/>
          <a:p>
            <a:r>
              <a:rPr lang="en-US" dirty="0" err="1" smtClean="0"/>
              <a:t>dcterms:type</a:t>
            </a:r>
            <a:r>
              <a:rPr lang="en-US" dirty="0" smtClean="0"/>
              <a:t> </a:t>
            </a:r>
          </a:p>
          <a:p>
            <a:r>
              <a:rPr lang="en-US" dirty="0" err="1" smtClean="0"/>
              <a:t>collectionCode</a:t>
            </a:r>
            <a:r>
              <a:rPr lang="en-US" dirty="0" smtClean="0"/>
              <a:t> </a:t>
            </a:r>
          </a:p>
          <a:p>
            <a:r>
              <a:rPr lang="en-US" dirty="0" err="1" smtClean="0"/>
              <a:t>basisOfRecord</a:t>
            </a:r>
            <a:r>
              <a:rPr lang="en-US" dirty="0"/>
              <a:t> </a:t>
            </a:r>
            <a:r>
              <a:rPr lang="en-US" dirty="0" err="1" smtClean="0"/>
              <a:t>PreservedSpecimen</a:t>
            </a:r>
            <a:endParaRPr lang="en-US" dirty="0" smtClean="0"/>
          </a:p>
          <a:p>
            <a:r>
              <a:rPr lang="en-US" dirty="0" err="1" smtClean="0"/>
              <a:t>catalogNumber</a:t>
            </a:r>
            <a:endParaRPr lang="en-US" dirty="0" smtClean="0"/>
          </a:p>
          <a:p>
            <a:r>
              <a:rPr lang="en-US" dirty="0" err="1" smtClean="0"/>
              <a:t>recordNumber</a:t>
            </a:r>
            <a:endParaRPr lang="en-US" dirty="0" smtClean="0"/>
          </a:p>
          <a:p>
            <a:r>
              <a:rPr lang="en-US" dirty="0" err="1" smtClean="0"/>
              <a:t>recordedBy</a:t>
            </a:r>
            <a:endParaRPr lang="en-US" dirty="0" smtClean="0"/>
          </a:p>
          <a:p>
            <a:r>
              <a:rPr lang="en-US" dirty="0" err="1" smtClean="0"/>
              <a:t>eventDate</a:t>
            </a:r>
            <a:endParaRPr lang="en-US" dirty="0" smtClean="0"/>
          </a:p>
          <a:p>
            <a:r>
              <a:rPr lang="en-US" dirty="0" smtClean="0"/>
              <a:t>Country</a:t>
            </a:r>
          </a:p>
          <a:p>
            <a:r>
              <a:rPr lang="en-US" dirty="0" err="1" smtClean="0"/>
              <a:t>stateProvince</a:t>
            </a:r>
            <a:endParaRPr lang="en-US" dirty="0" smtClean="0"/>
          </a:p>
          <a:p>
            <a:r>
              <a:rPr lang="en-US" dirty="0" smtClean="0"/>
              <a:t>Locality</a:t>
            </a:r>
          </a:p>
          <a:p>
            <a:r>
              <a:rPr lang="en-US" dirty="0" err="1" smtClean="0"/>
              <a:t>decimalLatitude</a:t>
            </a:r>
            <a:r>
              <a:rPr lang="en-US" dirty="0"/>
              <a:t>, </a:t>
            </a:r>
            <a:r>
              <a:rPr lang="en-US" dirty="0" err="1" smtClean="0"/>
              <a:t>decimalLongitude</a:t>
            </a:r>
            <a:endParaRPr lang="en-US" dirty="0"/>
          </a:p>
          <a:p>
            <a:r>
              <a:rPr lang="en-US" dirty="0" err="1" smtClean="0"/>
              <a:t>identifiedBy</a:t>
            </a:r>
            <a:endParaRPr lang="en-US" dirty="0" smtClean="0"/>
          </a:p>
          <a:p>
            <a:r>
              <a:rPr lang="en-US" dirty="0" err="1" smtClean="0"/>
              <a:t>scientificName</a:t>
            </a:r>
            <a:endParaRPr lang="en-US" dirty="0" smtClean="0"/>
          </a:p>
          <a:p>
            <a:r>
              <a:rPr lang="en-US" dirty="0"/>
              <a:t>kingdom</a:t>
            </a:r>
          </a:p>
        </p:txBody>
      </p:sp>
      <p:sp>
        <p:nvSpPr>
          <p:cNvPr id="9" name="Text Placeholder 8"/>
          <p:cNvSpPr>
            <a:spLocks noGrp="1"/>
          </p:cNvSpPr>
          <p:nvPr>
            <p:ph type="body" sz="quarter" idx="3"/>
          </p:nvPr>
        </p:nvSpPr>
        <p:spPr/>
        <p:txBody>
          <a:bodyPr/>
          <a:lstStyle/>
          <a:p>
            <a:r>
              <a:rPr lang="en-US" dirty="0" smtClean="0"/>
              <a:t>Database</a:t>
            </a:r>
            <a:endParaRPr lang="en-US" dirty="0"/>
          </a:p>
        </p:txBody>
      </p:sp>
      <p:sp>
        <p:nvSpPr>
          <p:cNvPr id="10" name="Content Placeholder 9"/>
          <p:cNvSpPr>
            <a:spLocks noGrp="1"/>
          </p:cNvSpPr>
          <p:nvPr>
            <p:ph sz="quarter" idx="4"/>
          </p:nvPr>
        </p:nvSpPr>
        <p:spPr/>
        <p:txBody>
          <a:bodyPr>
            <a:normAutofit fontScale="70000" lnSpcReduction="20000"/>
          </a:bodyPr>
          <a:lstStyle/>
          <a:p>
            <a:r>
              <a:rPr lang="en-US" dirty="0"/>
              <a:t>Added field - </a:t>
            </a:r>
            <a:r>
              <a:rPr lang="en-US" dirty="0" err="1"/>
              <a:t>StillImage</a:t>
            </a:r>
            <a:endParaRPr lang="en-US" dirty="0" smtClean="0"/>
          </a:p>
          <a:p>
            <a:r>
              <a:rPr lang="en-US" dirty="0" smtClean="0"/>
              <a:t>EIU</a:t>
            </a:r>
            <a:endParaRPr lang="en-US" dirty="0" smtClean="0"/>
          </a:p>
          <a:p>
            <a:r>
              <a:rPr lang="en-US" dirty="0" smtClean="0"/>
              <a:t>Added field - </a:t>
            </a:r>
            <a:r>
              <a:rPr lang="en-US" dirty="0" err="1" smtClean="0"/>
              <a:t>PreservedSpecimen</a:t>
            </a:r>
            <a:endParaRPr lang="en-US" dirty="0" smtClean="0"/>
          </a:p>
          <a:p>
            <a:r>
              <a:rPr lang="en-US" dirty="0" smtClean="0"/>
              <a:t>ID number</a:t>
            </a:r>
          </a:p>
          <a:p>
            <a:r>
              <a:rPr lang="en-US" dirty="0" smtClean="0"/>
              <a:t>Field </a:t>
            </a:r>
            <a:r>
              <a:rPr lang="en-US" dirty="0" smtClean="0"/>
              <a:t>Number</a:t>
            </a:r>
          </a:p>
          <a:p>
            <a:r>
              <a:rPr lang="en-US" dirty="0" smtClean="0"/>
              <a:t>Collector(s)</a:t>
            </a:r>
          </a:p>
          <a:p>
            <a:r>
              <a:rPr lang="en-US" dirty="0" smtClean="0"/>
              <a:t>Date</a:t>
            </a:r>
          </a:p>
          <a:p>
            <a:r>
              <a:rPr lang="en-US" dirty="0" smtClean="0"/>
              <a:t>Country</a:t>
            </a:r>
          </a:p>
          <a:p>
            <a:r>
              <a:rPr lang="en-US" dirty="0" smtClean="0"/>
              <a:t>State</a:t>
            </a:r>
          </a:p>
          <a:p>
            <a:r>
              <a:rPr lang="en-US" dirty="0" smtClean="0"/>
              <a:t>Locality</a:t>
            </a:r>
          </a:p>
          <a:p>
            <a:r>
              <a:rPr lang="en-US" dirty="0" err="1" smtClean="0"/>
              <a:t>Lat</a:t>
            </a:r>
            <a:r>
              <a:rPr lang="en-US" dirty="0" smtClean="0"/>
              <a:t>/Long or Calculated</a:t>
            </a:r>
          </a:p>
          <a:p>
            <a:r>
              <a:rPr lang="en-US" dirty="0" smtClean="0"/>
              <a:t>Determined</a:t>
            </a:r>
          </a:p>
          <a:p>
            <a:r>
              <a:rPr lang="en-US" dirty="0" smtClean="0"/>
              <a:t>Family + Genus + Species + </a:t>
            </a:r>
            <a:r>
              <a:rPr lang="en-US" dirty="0" err="1" smtClean="0"/>
              <a:t>Infraspecific</a:t>
            </a:r>
            <a:endParaRPr lang="en-US" dirty="0" smtClean="0"/>
          </a:p>
          <a:p>
            <a:r>
              <a:rPr lang="en-US" dirty="0" smtClean="0"/>
              <a:t>All Plantae at this point</a:t>
            </a:r>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11742129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 Core </a:t>
            </a:r>
            <a:r>
              <a:rPr lang="en-US" dirty="0" smtClean="0"/>
              <a:t>- Useful</a:t>
            </a:r>
            <a:endParaRPr lang="en-US" dirty="0"/>
          </a:p>
        </p:txBody>
      </p:sp>
      <p:sp>
        <p:nvSpPr>
          <p:cNvPr id="3" name="Text Placeholder 2"/>
          <p:cNvSpPr>
            <a:spLocks noGrp="1"/>
          </p:cNvSpPr>
          <p:nvPr>
            <p:ph type="body" idx="1"/>
          </p:nvPr>
        </p:nvSpPr>
        <p:spPr/>
        <p:txBody>
          <a:bodyPr/>
          <a:lstStyle/>
          <a:p>
            <a:r>
              <a:rPr lang="en-US" dirty="0" smtClean="0"/>
              <a:t>Apple Core</a:t>
            </a:r>
            <a:endParaRPr lang="en-US" dirty="0"/>
          </a:p>
        </p:txBody>
      </p:sp>
      <p:sp>
        <p:nvSpPr>
          <p:cNvPr id="4" name="Content Placeholder 3"/>
          <p:cNvSpPr>
            <a:spLocks noGrp="1"/>
          </p:cNvSpPr>
          <p:nvPr>
            <p:ph sz="half" idx="2"/>
          </p:nvPr>
        </p:nvSpPr>
        <p:spPr/>
        <p:txBody>
          <a:bodyPr>
            <a:normAutofit fontScale="92500"/>
          </a:bodyPr>
          <a:lstStyle/>
          <a:p>
            <a:r>
              <a:rPr lang="en-US" dirty="0" err="1" smtClean="0"/>
              <a:t>dcterms:Rights</a:t>
            </a:r>
            <a:endParaRPr lang="en-US" dirty="0" smtClean="0"/>
          </a:p>
          <a:p>
            <a:r>
              <a:rPr lang="en-US" dirty="0" err="1" smtClean="0"/>
              <a:t>dcterms:bibliographicCitation</a:t>
            </a:r>
            <a:endParaRPr lang="en-US" dirty="0" smtClean="0"/>
          </a:p>
          <a:p>
            <a:r>
              <a:rPr lang="en-US" dirty="0" err="1" smtClean="0"/>
              <a:t>institutionCode</a:t>
            </a:r>
            <a:endParaRPr lang="en-US" dirty="0" smtClean="0"/>
          </a:p>
          <a:p>
            <a:r>
              <a:rPr lang="en-US" dirty="0" err="1" smtClean="0"/>
              <a:t>occurrenceRemarks</a:t>
            </a:r>
            <a:endParaRPr lang="en-US" dirty="0" smtClean="0"/>
          </a:p>
          <a:p>
            <a:r>
              <a:rPr lang="en-US" dirty="0" err="1" smtClean="0"/>
              <a:t>verbatimEventDate</a:t>
            </a:r>
            <a:endParaRPr lang="en-US" dirty="0" smtClean="0"/>
          </a:p>
          <a:p>
            <a:r>
              <a:rPr lang="en-US" dirty="0" smtClean="0"/>
              <a:t>Habitat</a:t>
            </a:r>
          </a:p>
          <a:p>
            <a:r>
              <a:rPr lang="en-US" dirty="0" err="1" smtClean="0"/>
              <a:t>verbatimLocality</a:t>
            </a:r>
            <a:endParaRPr lang="en-US" dirty="0" smtClean="0"/>
          </a:p>
          <a:p>
            <a:r>
              <a:rPr lang="en-US" dirty="0" err="1" smtClean="0"/>
              <a:t>infraspecificEpithet</a:t>
            </a:r>
            <a:endParaRPr lang="en-US" dirty="0" smtClean="0"/>
          </a:p>
          <a:p>
            <a:r>
              <a:rPr lang="en-US" dirty="0" err="1"/>
              <a:t>vernacularName</a:t>
            </a:r>
            <a:endParaRPr lang="en-US" dirty="0"/>
          </a:p>
        </p:txBody>
      </p:sp>
      <p:sp>
        <p:nvSpPr>
          <p:cNvPr id="5" name="Text Placeholder 4"/>
          <p:cNvSpPr>
            <a:spLocks noGrp="1"/>
          </p:cNvSpPr>
          <p:nvPr>
            <p:ph type="body" sz="quarter" idx="3"/>
          </p:nvPr>
        </p:nvSpPr>
        <p:spPr/>
        <p:txBody>
          <a:bodyPr/>
          <a:lstStyle/>
          <a:p>
            <a:r>
              <a:rPr lang="en-US" dirty="0" smtClean="0"/>
              <a:t>Database or Label data</a:t>
            </a:r>
            <a:endParaRPr lang="en-US" dirty="0"/>
          </a:p>
        </p:txBody>
      </p:sp>
      <p:sp>
        <p:nvSpPr>
          <p:cNvPr id="6" name="Content Placeholder 5"/>
          <p:cNvSpPr>
            <a:spLocks noGrp="1"/>
          </p:cNvSpPr>
          <p:nvPr>
            <p:ph sz="quarter" idx="4"/>
          </p:nvPr>
        </p:nvSpPr>
        <p:spPr/>
        <p:txBody>
          <a:bodyPr/>
          <a:lstStyle/>
          <a:p>
            <a:r>
              <a:rPr lang="en-US" sz="2200" dirty="0" smtClean="0"/>
              <a:t>Included by Digital Commons</a:t>
            </a:r>
          </a:p>
          <a:p>
            <a:r>
              <a:rPr lang="en-US" sz="2200" dirty="0"/>
              <a:t>Included by Digital </a:t>
            </a:r>
            <a:r>
              <a:rPr lang="en-US" sz="2200" dirty="0" smtClean="0"/>
              <a:t>Commons</a:t>
            </a:r>
          </a:p>
          <a:p>
            <a:r>
              <a:rPr lang="en-US" sz="2200" dirty="0" smtClean="0"/>
              <a:t>EIU</a:t>
            </a:r>
          </a:p>
          <a:p>
            <a:r>
              <a:rPr lang="en-US" sz="2200" dirty="0" smtClean="0"/>
              <a:t>Notes</a:t>
            </a:r>
          </a:p>
          <a:p>
            <a:r>
              <a:rPr lang="en-US" sz="2200" dirty="0" smtClean="0"/>
              <a:t>From </a:t>
            </a:r>
            <a:r>
              <a:rPr lang="en-US" sz="2200" dirty="0" smtClean="0"/>
              <a:t>Label</a:t>
            </a:r>
          </a:p>
          <a:p>
            <a:r>
              <a:rPr lang="en-US" sz="2200" dirty="0" smtClean="0"/>
              <a:t>Habitat</a:t>
            </a:r>
          </a:p>
          <a:p>
            <a:r>
              <a:rPr lang="en-US" sz="2200" dirty="0" smtClean="0"/>
              <a:t>From label</a:t>
            </a:r>
          </a:p>
          <a:p>
            <a:r>
              <a:rPr lang="en-US" sz="2200" dirty="0" err="1" smtClean="0"/>
              <a:t>Infraspecific</a:t>
            </a:r>
            <a:endParaRPr lang="en-US" sz="2200" dirty="0" smtClean="0"/>
          </a:p>
          <a:p>
            <a:r>
              <a:rPr lang="en-US" sz="2200" dirty="0" smtClean="0"/>
              <a:t>From label, common name </a:t>
            </a:r>
            <a:endParaRPr lang="en-US" sz="2200" dirty="0" smtClean="0"/>
          </a:p>
          <a:p>
            <a:pPr marL="0" indent="0">
              <a:buNone/>
            </a:pPr>
            <a:endParaRPr lang="en-US" sz="2200" dirty="0" smtClean="0"/>
          </a:p>
          <a:p>
            <a:endParaRPr lang="en-US" dirty="0" smtClean="0"/>
          </a:p>
          <a:p>
            <a:endParaRPr lang="en-US" dirty="0"/>
          </a:p>
          <a:p>
            <a:endParaRPr lang="en-US" dirty="0"/>
          </a:p>
        </p:txBody>
      </p:sp>
    </p:spTree>
    <p:extLst>
      <p:ext uri="{BB962C8B-B14F-4D97-AF65-F5344CB8AC3E}">
        <p14:creationId xmlns:p14="http://schemas.microsoft.com/office/powerpoint/2010/main" val="38821676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t>Sharing and linking data</a:t>
            </a:r>
            <a:endParaRPr lang="en-US" sz="6000" dirty="0"/>
          </a:p>
        </p:txBody>
      </p:sp>
      <p:sp>
        <p:nvSpPr>
          <p:cNvPr id="3" name="Content Placeholder 2"/>
          <p:cNvSpPr>
            <a:spLocks noGrp="1"/>
          </p:cNvSpPr>
          <p:nvPr>
            <p:ph idx="1"/>
          </p:nvPr>
        </p:nvSpPr>
        <p:spPr/>
        <p:txBody>
          <a:bodyPr>
            <a:normAutofit lnSpcReduction="10000"/>
          </a:bodyPr>
          <a:lstStyle/>
          <a:p>
            <a:r>
              <a:rPr lang="en-US" dirty="0"/>
              <a:t>Global Registry of </a:t>
            </a:r>
            <a:r>
              <a:rPr lang="en-US" dirty="0" err="1"/>
              <a:t>Biorepositories</a:t>
            </a:r>
            <a:r>
              <a:rPr lang="en-US" dirty="0"/>
              <a:t> (</a:t>
            </a:r>
            <a:r>
              <a:rPr lang="en-US" dirty="0" err="1" smtClean="0"/>
              <a:t>GRBio</a:t>
            </a:r>
            <a:r>
              <a:rPr lang="en-US" dirty="0" smtClean="0"/>
              <a:t>)</a:t>
            </a:r>
          </a:p>
          <a:p>
            <a:pPr lvl="1"/>
            <a:r>
              <a:rPr lang="en-US" dirty="0" smtClean="0">
                <a:hlinkClick r:id="rId2"/>
              </a:rPr>
              <a:t>http</a:t>
            </a:r>
            <a:r>
              <a:rPr lang="en-US" dirty="0">
                <a:hlinkClick r:id="rId2"/>
              </a:rPr>
              <a:t>://</a:t>
            </a:r>
            <a:r>
              <a:rPr lang="en-US" dirty="0" smtClean="0">
                <a:hlinkClick r:id="rId2"/>
              </a:rPr>
              <a:t>grbio.org/</a:t>
            </a:r>
            <a:endParaRPr lang="en-US" dirty="0"/>
          </a:p>
          <a:p>
            <a:pPr lvl="1"/>
            <a:r>
              <a:rPr lang="en-US" dirty="0" smtClean="0"/>
              <a:t>EIU &lt;IH&gt;</a:t>
            </a:r>
            <a:endParaRPr lang="en-US" dirty="0"/>
          </a:p>
          <a:p>
            <a:r>
              <a:rPr lang="en-US" dirty="0" err="1" smtClean="0"/>
              <a:t>iDigBio</a:t>
            </a:r>
            <a:r>
              <a:rPr lang="en-US" dirty="0" smtClean="0"/>
              <a:t> Integrated Digitized </a:t>
            </a:r>
            <a:r>
              <a:rPr lang="en-US" dirty="0" err="1" smtClean="0"/>
              <a:t>Biocollections</a:t>
            </a:r>
            <a:endParaRPr lang="en-US" dirty="0" smtClean="0"/>
          </a:p>
          <a:p>
            <a:pPr lvl="1"/>
            <a:r>
              <a:rPr lang="en-US" dirty="0" smtClean="0"/>
              <a:t>Data ingestion documentation</a:t>
            </a:r>
          </a:p>
          <a:p>
            <a:pPr lvl="2"/>
            <a:r>
              <a:rPr lang="en-US" dirty="0"/>
              <a:t>https://www.idigbio.org/documentation/data-ingestion</a:t>
            </a:r>
          </a:p>
          <a:p>
            <a:r>
              <a:rPr lang="en-US" dirty="0" smtClean="0"/>
              <a:t>GBIF Global Biodiversity Information Facility</a:t>
            </a:r>
          </a:p>
          <a:p>
            <a:pPr lvl="1"/>
            <a:r>
              <a:rPr lang="en-US" dirty="0" smtClean="0"/>
              <a:t>Integrated Publishing Toolkit</a:t>
            </a:r>
          </a:p>
          <a:p>
            <a:pPr lvl="2"/>
            <a:r>
              <a:rPr lang="en-US" dirty="0" smtClean="0"/>
              <a:t>http</a:t>
            </a:r>
            <a:r>
              <a:rPr lang="en-US" dirty="0"/>
              <a:t>://www.gbif.org/ipt</a:t>
            </a:r>
          </a:p>
          <a:p>
            <a:pPr lvl="1"/>
            <a:endParaRPr lang="en-US" dirty="0"/>
          </a:p>
          <a:p>
            <a:pPr lvl="1"/>
            <a:endParaRPr lang="en-US" dirty="0"/>
          </a:p>
        </p:txBody>
      </p:sp>
    </p:spTree>
    <p:extLst>
      <p:ext uri="{BB962C8B-B14F-4D97-AF65-F5344CB8AC3E}">
        <p14:creationId xmlns:p14="http://schemas.microsoft.com/office/powerpoint/2010/main" val="20881358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lstStyle/>
          <a:p>
            <a:r>
              <a:rPr lang="en-US" dirty="0" smtClean="0"/>
              <a:t>Visit to UIUC Herbarium</a:t>
            </a:r>
          </a:p>
          <a:p>
            <a:r>
              <a:rPr lang="en-US" dirty="0" smtClean="0"/>
              <a:t>Pursue funding for imaging </a:t>
            </a:r>
            <a:r>
              <a:rPr lang="en-US" dirty="0" smtClean="0"/>
              <a:t>equipment</a:t>
            </a:r>
          </a:p>
          <a:p>
            <a:r>
              <a:rPr lang="en-US" dirty="0" smtClean="0"/>
              <a:t>More meetings and planning</a:t>
            </a:r>
          </a:p>
          <a:p>
            <a:r>
              <a:rPr lang="en-US" dirty="0" smtClean="0"/>
              <a:t>Add metadata from database to Digital Commons</a:t>
            </a:r>
            <a:endParaRPr lang="en-US" dirty="0" smtClean="0"/>
          </a:p>
          <a:p>
            <a:pPr marL="0" indent="0">
              <a:buNone/>
            </a:pPr>
            <a:endParaRPr lang="en-US" dirty="0"/>
          </a:p>
        </p:txBody>
      </p:sp>
    </p:spTree>
    <p:extLst>
      <p:ext uri="{BB962C8B-B14F-4D97-AF65-F5344CB8AC3E}">
        <p14:creationId xmlns:p14="http://schemas.microsoft.com/office/powerpoint/2010/main" val="25039480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Reading</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Integrated </a:t>
            </a:r>
            <a:r>
              <a:rPr lang="en-US" dirty="0"/>
              <a:t>Digitized </a:t>
            </a:r>
            <a:r>
              <a:rPr lang="en-US" dirty="0" err="1"/>
              <a:t>Biocollections</a:t>
            </a:r>
            <a:r>
              <a:rPr lang="en-US" dirty="0"/>
              <a:t> (</a:t>
            </a:r>
            <a:r>
              <a:rPr lang="en-US" dirty="0" err="1"/>
              <a:t>iDigBio</a:t>
            </a:r>
            <a:r>
              <a:rPr lang="en-US" dirty="0"/>
              <a:t>) </a:t>
            </a:r>
            <a:endParaRPr lang="en-US" dirty="0" smtClean="0"/>
          </a:p>
          <a:p>
            <a:pPr lvl="1"/>
            <a:r>
              <a:rPr lang="en-US" dirty="0" smtClean="0"/>
              <a:t>wiki :</a:t>
            </a:r>
            <a:r>
              <a:rPr lang="en-US" dirty="0"/>
              <a:t>  </a:t>
            </a:r>
            <a:r>
              <a:rPr lang="en-US" u="sng" dirty="0">
                <a:hlinkClick r:id="rId2"/>
              </a:rPr>
              <a:t>https://www.idigbio.org/wiki/index.php/Wiki_Home</a:t>
            </a:r>
            <a:r>
              <a:rPr lang="en-US" dirty="0"/>
              <a:t> </a:t>
            </a:r>
            <a:endParaRPr lang="en-US" dirty="0" smtClean="0"/>
          </a:p>
          <a:p>
            <a:pPr lvl="1"/>
            <a:r>
              <a:rPr lang="en-US" dirty="0" smtClean="0"/>
              <a:t>working groups: </a:t>
            </a:r>
            <a:endParaRPr lang="en-US" dirty="0" smtClean="0"/>
          </a:p>
          <a:p>
            <a:pPr lvl="2"/>
            <a:r>
              <a:rPr lang="en-US" dirty="0">
                <a:hlinkClick r:id="rId3" tooltip="Small Herbarium Interest Group"/>
              </a:rPr>
              <a:t>NANSH Working Group</a:t>
            </a:r>
            <a:r>
              <a:rPr lang="en-US" dirty="0"/>
              <a:t> (North American Network of Small Herbaria) </a:t>
            </a:r>
            <a:endParaRPr lang="en-US" dirty="0" smtClean="0"/>
          </a:p>
          <a:p>
            <a:pPr lvl="2"/>
            <a:r>
              <a:rPr lang="en-US" dirty="0" smtClean="0">
                <a:hlinkClick r:id="rId4" tooltip="SCNet"/>
              </a:rPr>
              <a:t>Small </a:t>
            </a:r>
            <a:r>
              <a:rPr lang="en-US" dirty="0">
                <a:hlinkClick r:id="rId4" tooltip="SCNet"/>
              </a:rPr>
              <a:t>Collections Network Working Group</a:t>
            </a:r>
            <a:endParaRPr lang="en-US" dirty="0" smtClean="0"/>
          </a:p>
          <a:p>
            <a:pPr lvl="1"/>
            <a:r>
              <a:rPr lang="en-US" dirty="0" err="1" smtClean="0"/>
              <a:t>databasing</a:t>
            </a:r>
            <a:r>
              <a:rPr lang="en-US" dirty="0" smtClean="0"/>
              <a:t> </a:t>
            </a:r>
            <a:r>
              <a:rPr lang="en-US" dirty="0"/>
              <a:t>specimens: </a:t>
            </a:r>
            <a:r>
              <a:rPr lang="en-US" u="sng" dirty="0">
                <a:hlinkClick r:id="rId5"/>
              </a:rPr>
              <a:t>https://www.idigbio.org/wiki/index.php/Databasing_References</a:t>
            </a:r>
            <a:r>
              <a:rPr lang="en-US" dirty="0"/>
              <a:t> </a:t>
            </a:r>
          </a:p>
          <a:p>
            <a:pPr marL="0" indent="0">
              <a:buNone/>
            </a:pPr>
            <a:r>
              <a:rPr lang="en-US" dirty="0"/>
              <a:t> </a:t>
            </a:r>
          </a:p>
          <a:p>
            <a:r>
              <a:rPr lang="en-US" dirty="0"/>
              <a:t>Global Biodiversity Information Facility (GBIF</a:t>
            </a:r>
            <a:r>
              <a:rPr lang="en-US" dirty="0" smtClean="0"/>
              <a:t>)</a:t>
            </a:r>
            <a:endParaRPr lang="en-US" dirty="0" smtClean="0">
              <a:hlinkClick r:id="rId6"/>
            </a:endParaRPr>
          </a:p>
          <a:p>
            <a:pPr lvl="1"/>
            <a:r>
              <a:rPr lang="en-US" u="sng" dirty="0" smtClean="0">
                <a:hlinkClick r:id="rId6"/>
              </a:rPr>
              <a:t>http</a:t>
            </a:r>
            <a:r>
              <a:rPr lang="en-US" u="sng" dirty="0">
                <a:hlinkClick r:id="rId6"/>
              </a:rPr>
              <a:t>://www.gbif.org/</a:t>
            </a:r>
            <a:endParaRPr lang="en-US" dirty="0"/>
          </a:p>
          <a:p>
            <a:pPr marL="0" indent="0">
              <a:buNone/>
            </a:pPr>
            <a:r>
              <a:rPr lang="en-US" dirty="0"/>
              <a:t> </a:t>
            </a:r>
          </a:p>
          <a:p>
            <a:r>
              <a:rPr lang="en-US" dirty="0" smtClean="0"/>
              <a:t>Darwin </a:t>
            </a:r>
            <a:r>
              <a:rPr lang="en-US" dirty="0"/>
              <a:t>Core </a:t>
            </a:r>
            <a:r>
              <a:rPr lang="en-US" dirty="0" smtClean="0"/>
              <a:t>schema</a:t>
            </a:r>
            <a:endParaRPr lang="en-US" dirty="0"/>
          </a:p>
          <a:p>
            <a:pPr lvl="1"/>
            <a:r>
              <a:rPr lang="en-US" u="sng" dirty="0" smtClean="0">
                <a:hlinkClick r:id="rId7"/>
              </a:rPr>
              <a:t>http</a:t>
            </a:r>
            <a:r>
              <a:rPr lang="en-US" u="sng" dirty="0">
                <a:hlinkClick r:id="rId7"/>
              </a:rPr>
              <a:t>://rs.tdwg.org/dwc/terms/index.htm</a:t>
            </a:r>
            <a:r>
              <a:rPr lang="en-US" dirty="0"/>
              <a:t> </a:t>
            </a:r>
          </a:p>
          <a:p>
            <a:endParaRPr lang="en-US" dirty="0" smtClean="0"/>
          </a:p>
          <a:p>
            <a:pPr marL="0" indent="0">
              <a:buNone/>
            </a:pPr>
            <a:r>
              <a:rPr lang="en-US" dirty="0" smtClean="0"/>
              <a:t> 	</a:t>
            </a:r>
            <a:r>
              <a:rPr lang="en-US" sz="2900" dirty="0" smtClean="0"/>
              <a:t>Special thanks to Susan Braxton, Prairie Research Institute, Champaign, IL</a:t>
            </a:r>
            <a:endParaRPr lang="en-US" sz="2900" dirty="0"/>
          </a:p>
        </p:txBody>
      </p:sp>
    </p:spTree>
    <p:extLst>
      <p:ext uri="{BB962C8B-B14F-4D97-AF65-F5344CB8AC3E}">
        <p14:creationId xmlns:p14="http://schemas.microsoft.com/office/powerpoint/2010/main" val="17755375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219200"/>
            <a:ext cx="3998161"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1782762"/>
          </a:xfrm>
        </p:spPr>
        <p:txBody>
          <a:bodyPr/>
          <a:lstStyle/>
          <a:p>
            <a:r>
              <a:rPr lang="en-US" dirty="0" smtClean="0"/>
              <a:t>Natural History in Digital Commons</a:t>
            </a:r>
            <a:endParaRPr lang="en-US" dirty="0"/>
          </a:p>
        </p:txBody>
      </p:sp>
      <p:sp>
        <p:nvSpPr>
          <p:cNvPr id="3" name="Content Placeholder 2"/>
          <p:cNvSpPr>
            <a:spLocks noGrp="1"/>
          </p:cNvSpPr>
          <p:nvPr>
            <p:ph idx="1"/>
          </p:nvPr>
        </p:nvSpPr>
        <p:spPr>
          <a:xfrm>
            <a:off x="457200" y="2286000"/>
            <a:ext cx="8229600" cy="3840163"/>
          </a:xfrm>
        </p:spPr>
        <p:txBody>
          <a:bodyPr/>
          <a:lstStyle/>
          <a:p>
            <a:r>
              <a:rPr lang="en-US" u="sng" dirty="0" smtClean="0">
                <a:hlinkClick r:id="rId3"/>
              </a:rPr>
              <a:t>Utah State University Herbarium Type Specimens</a:t>
            </a:r>
          </a:p>
          <a:p>
            <a:r>
              <a:rPr lang="en-US" u="sng" dirty="0" smtClean="0">
                <a:hlinkClick r:id="rId3"/>
              </a:rPr>
              <a:t>http</a:t>
            </a:r>
            <a:r>
              <a:rPr lang="en-US" u="sng" dirty="0">
                <a:hlinkClick r:id="rId3"/>
              </a:rPr>
              <a:t>://</a:t>
            </a:r>
            <a:r>
              <a:rPr lang="en-US" u="sng" dirty="0" smtClean="0">
                <a:hlinkClick r:id="rId3"/>
              </a:rPr>
              <a:t>digitalcommons.usu.edu/herbarium/</a:t>
            </a:r>
            <a:endParaRPr lang="en-US" u="sng" dirty="0"/>
          </a:p>
        </p:txBody>
      </p:sp>
    </p:spTree>
    <p:extLst>
      <p:ext uri="{BB962C8B-B14F-4D97-AF65-F5344CB8AC3E}">
        <p14:creationId xmlns:p14="http://schemas.microsoft.com/office/powerpoint/2010/main" val="170830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950" y="228600"/>
            <a:ext cx="4720039" cy="601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2849562"/>
          </a:xfrm>
        </p:spPr>
        <p:txBody>
          <a:bodyPr/>
          <a:lstStyle/>
          <a:p>
            <a:r>
              <a:rPr lang="en-US" dirty="0"/>
              <a:t>Natural History in </a:t>
            </a:r>
            <a:r>
              <a:rPr lang="en-US" dirty="0" smtClean="0"/>
              <a:t>Digital Commons</a:t>
            </a:r>
            <a:endParaRPr lang="en-US" dirty="0"/>
          </a:p>
        </p:txBody>
      </p:sp>
      <p:sp>
        <p:nvSpPr>
          <p:cNvPr id="3" name="Content Placeholder 2"/>
          <p:cNvSpPr>
            <a:spLocks noGrp="1"/>
          </p:cNvSpPr>
          <p:nvPr>
            <p:ph idx="1"/>
          </p:nvPr>
        </p:nvSpPr>
        <p:spPr>
          <a:xfrm>
            <a:off x="457200" y="2743200"/>
            <a:ext cx="8229600" cy="3382963"/>
          </a:xfrm>
        </p:spPr>
        <p:txBody>
          <a:bodyPr/>
          <a:lstStyle/>
          <a:p>
            <a:r>
              <a:rPr lang="en-US" dirty="0" smtClean="0">
                <a:hlinkClick r:id="rId3"/>
              </a:rPr>
              <a:t>University of </a:t>
            </a:r>
            <a:r>
              <a:rPr lang="en-US" dirty="0" err="1" smtClean="0">
                <a:hlinkClick r:id="rId3"/>
              </a:rPr>
              <a:t>Daton</a:t>
            </a:r>
            <a:r>
              <a:rPr lang="en-US" dirty="0" smtClean="0">
                <a:hlinkClick r:id="rId3"/>
              </a:rPr>
              <a:t> Mineral Samples</a:t>
            </a:r>
          </a:p>
          <a:p>
            <a:r>
              <a:rPr lang="en-US" dirty="0" smtClean="0">
                <a:hlinkClick r:id="rId3"/>
              </a:rPr>
              <a:t>http</a:t>
            </a:r>
            <a:r>
              <a:rPr lang="en-US" dirty="0">
                <a:hlinkClick r:id="rId3"/>
              </a:rPr>
              <a:t>://ecommons.udayton.edu/geo/</a:t>
            </a:r>
            <a:endParaRPr lang="en-US" dirty="0"/>
          </a:p>
          <a:p>
            <a:endParaRPr lang="en-US" dirty="0"/>
          </a:p>
        </p:txBody>
      </p:sp>
    </p:spTree>
    <p:extLst>
      <p:ext uri="{BB962C8B-B14F-4D97-AF65-F5344CB8AC3E}">
        <p14:creationId xmlns:p14="http://schemas.microsoft.com/office/powerpoint/2010/main" val="11644174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latin typeface="Hand Test" panose="02000603000000000000" pitchFamily="2" charset="0"/>
              </a:rPr>
              <a:t>Whiteside Garden</a:t>
            </a:r>
            <a:endParaRPr lang="en-US" sz="7200" dirty="0">
              <a:latin typeface="Hand Test" panose="02000603000000000000" pitchFamily="2"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127906"/>
            <a:ext cx="5867400" cy="508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197" y="152400"/>
            <a:ext cx="6016798" cy="641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2068" y="166437"/>
            <a:ext cx="5935056" cy="641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3122" y="145381"/>
            <a:ext cx="6544395" cy="642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2359" y="141370"/>
            <a:ext cx="6325919" cy="672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240130"/>
            <a:ext cx="6767149" cy="653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983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normAutofit fontScale="90000"/>
          </a:bodyPr>
          <a:lstStyle/>
          <a:p>
            <a:r>
              <a:rPr lang="en-US" dirty="0"/>
              <a:t>Stover-</a:t>
            </a:r>
            <a:r>
              <a:rPr lang="en-US" dirty="0" err="1"/>
              <a:t>Ebinger</a:t>
            </a:r>
            <a:r>
              <a:rPr lang="en-US" dirty="0"/>
              <a:t> Herbarium</a:t>
            </a:r>
            <a:r>
              <a:rPr lang="en-US" b="1" dirty="0"/>
              <a:t/>
            </a:r>
            <a:br>
              <a:rPr lang="en-US" b="1" dirty="0"/>
            </a:br>
            <a:endParaRPr lang="en-US" dirty="0"/>
          </a:p>
        </p:txBody>
      </p:sp>
      <p:sp>
        <p:nvSpPr>
          <p:cNvPr id="3" name="Content Placeholder 2"/>
          <p:cNvSpPr>
            <a:spLocks noGrp="1"/>
          </p:cNvSpPr>
          <p:nvPr>
            <p:ph idx="1"/>
          </p:nvPr>
        </p:nvSpPr>
        <p:spPr/>
        <p:txBody>
          <a:bodyPr/>
          <a:lstStyle/>
          <a:p>
            <a:r>
              <a:rPr lang="en-US" dirty="0" smtClean="0">
                <a:effectLst/>
              </a:rPr>
              <a:t>Founded </a:t>
            </a:r>
            <a:r>
              <a:rPr lang="en-US" dirty="0"/>
              <a:t>1899</a:t>
            </a:r>
            <a:endParaRPr lang="en-US" dirty="0" smtClean="0">
              <a:effectLst/>
            </a:endParaRPr>
          </a:p>
          <a:p>
            <a:r>
              <a:rPr lang="en-US" dirty="0" smtClean="0">
                <a:effectLst/>
              </a:rPr>
              <a:t>78,000 specimens </a:t>
            </a:r>
          </a:p>
          <a:p>
            <a:r>
              <a:rPr lang="en-US" dirty="0" smtClean="0">
                <a:effectLst/>
              </a:rPr>
              <a:t>Flora of the </a:t>
            </a:r>
            <a:r>
              <a:rPr lang="en-US" dirty="0" err="1" smtClean="0">
                <a:effectLst/>
              </a:rPr>
              <a:t>midwestern</a:t>
            </a:r>
            <a:r>
              <a:rPr lang="en-US" dirty="0" smtClean="0">
                <a:effectLst/>
              </a:rPr>
              <a:t> United States</a:t>
            </a:r>
          </a:p>
          <a:p>
            <a:r>
              <a:rPr lang="en-US" dirty="0" smtClean="0">
                <a:effectLst/>
              </a:rPr>
              <a:t>Most from Illinois</a:t>
            </a:r>
          </a:p>
          <a:p>
            <a:r>
              <a:rPr lang="en-US" dirty="0" smtClean="0"/>
              <a:t>Also includes other states and countries</a:t>
            </a:r>
            <a:endParaRPr lang="en-US" dirty="0" smtClean="0">
              <a:effectLst/>
            </a:endParaRPr>
          </a:p>
        </p:txBody>
      </p:sp>
    </p:spTree>
    <p:extLst>
      <p:ext uri="{BB962C8B-B14F-4D97-AF65-F5344CB8AC3E}">
        <p14:creationId xmlns:p14="http://schemas.microsoft.com/office/powerpoint/2010/main" val="12970361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Classroom use of specimens</a:t>
            </a:r>
            <a:endParaRPr lang="en-US" dirty="0"/>
          </a:p>
        </p:txBody>
      </p:sp>
      <p:sp>
        <p:nvSpPr>
          <p:cNvPr id="3" name="Content Placeholder 2"/>
          <p:cNvSpPr>
            <a:spLocks noGrp="1"/>
          </p:cNvSpPr>
          <p:nvPr>
            <p:ph idx="1"/>
          </p:nvPr>
        </p:nvSpPr>
        <p:spPr/>
        <p:txBody>
          <a:bodyPr/>
          <a:lstStyle/>
          <a:p>
            <a:r>
              <a:rPr lang="en-US" dirty="0" smtClean="0">
                <a:effectLst/>
              </a:rPr>
              <a:t>Plant Taxonomy </a:t>
            </a:r>
          </a:p>
          <a:p>
            <a:r>
              <a:rPr lang="en-US" dirty="0" smtClean="0">
                <a:effectLst/>
              </a:rPr>
              <a:t>Dendrology</a:t>
            </a:r>
          </a:p>
          <a:p>
            <a:r>
              <a:rPr lang="en-US" dirty="0" smtClean="0">
                <a:effectLst/>
              </a:rPr>
              <a:t>Local Flora</a:t>
            </a:r>
          </a:p>
          <a:p>
            <a:r>
              <a:rPr lang="en-US" dirty="0" smtClean="0">
                <a:effectLst/>
              </a:rPr>
              <a:t>Wetland Plants</a:t>
            </a:r>
          </a:p>
          <a:p>
            <a:r>
              <a:rPr lang="en-US" dirty="0" smtClean="0">
                <a:effectLst/>
              </a:rPr>
              <a:t>General Botany</a:t>
            </a:r>
          </a:p>
          <a:p>
            <a:r>
              <a:rPr lang="en-US" dirty="0" err="1" smtClean="0">
                <a:effectLst/>
              </a:rPr>
              <a:t>Ethnobotany</a:t>
            </a:r>
            <a:endParaRPr lang="en-US" dirty="0" smtClean="0">
              <a:effectLst/>
            </a:endParaRPr>
          </a:p>
          <a:p>
            <a:r>
              <a:rPr lang="en-US" dirty="0" smtClean="0">
                <a:effectLst/>
              </a:rPr>
              <a:t>Plant Evolution and Systematics </a:t>
            </a:r>
            <a:endParaRPr lang="en-US" dirty="0"/>
          </a:p>
        </p:txBody>
      </p:sp>
    </p:spTree>
    <p:extLst>
      <p:ext uri="{BB962C8B-B14F-4D97-AF65-F5344CB8AC3E}">
        <p14:creationId xmlns:p14="http://schemas.microsoft.com/office/powerpoint/2010/main" val="13688544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ü"/>
            </a:pPr>
            <a:r>
              <a:rPr lang="en-US" dirty="0" smtClean="0"/>
              <a:t>Collection of importance to students and researchers</a:t>
            </a:r>
          </a:p>
          <a:p>
            <a:pPr>
              <a:buFont typeface="Wingdings" panose="05000000000000000000" pitchFamily="2" charset="2"/>
              <a:buChar char="ü"/>
            </a:pPr>
            <a:r>
              <a:rPr lang="en-US" dirty="0" smtClean="0"/>
              <a:t>Library collaboration with departmental faculty and administration</a:t>
            </a:r>
          </a:p>
          <a:p>
            <a:pPr>
              <a:buFont typeface="Wingdings" panose="05000000000000000000" pitchFamily="2" charset="2"/>
              <a:buChar char="ü"/>
            </a:pPr>
            <a:r>
              <a:rPr lang="en-US" dirty="0" smtClean="0"/>
              <a:t>Planning, planning, planning, tons of research, more planning</a:t>
            </a:r>
            <a:endParaRPr lang="en-US" dirty="0"/>
          </a:p>
        </p:txBody>
      </p:sp>
    </p:spTree>
    <p:extLst>
      <p:ext uri="{BB962C8B-B14F-4D97-AF65-F5344CB8AC3E}">
        <p14:creationId xmlns:p14="http://schemas.microsoft.com/office/powerpoint/2010/main" val="95220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have</a:t>
            </a:r>
            <a:endParaRPr lang="en-US" dirty="0"/>
          </a:p>
        </p:txBody>
      </p:sp>
      <p:sp>
        <p:nvSpPr>
          <p:cNvPr id="3" name="Content Placeholder 2"/>
          <p:cNvSpPr>
            <a:spLocks noGrp="1"/>
          </p:cNvSpPr>
          <p:nvPr>
            <p:ph idx="1"/>
          </p:nvPr>
        </p:nvSpPr>
        <p:spPr/>
        <p:txBody>
          <a:bodyPr/>
          <a:lstStyle/>
          <a:p>
            <a:r>
              <a:rPr lang="en-US" dirty="0" smtClean="0"/>
              <a:t>78,000 physical specimens</a:t>
            </a:r>
          </a:p>
          <a:p>
            <a:r>
              <a:rPr lang="en-US" dirty="0" smtClean="0"/>
              <a:t>Electronic records for 15,789 specimens</a:t>
            </a:r>
          </a:p>
          <a:p>
            <a:r>
              <a:rPr lang="en-US" dirty="0" smtClean="0"/>
              <a:t>Limited funds</a:t>
            </a:r>
          </a:p>
          <a:p>
            <a:endParaRPr lang="en-US" dirty="0"/>
          </a:p>
        </p:txBody>
      </p:sp>
    </p:spTree>
    <p:extLst>
      <p:ext uri="{BB962C8B-B14F-4D97-AF65-F5344CB8AC3E}">
        <p14:creationId xmlns:p14="http://schemas.microsoft.com/office/powerpoint/2010/main" val="2592966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3028</TotalTime>
  <Words>677</Words>
  <Application>Microsoft Office PowerPoint</Application>
  <PresentationFormat>On-screen Show (4:3)</PresentationFormat>
  <Paragraphs>209</Paragraphs>
  <Slides>26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Wingdings</vt:lpstr>
      <vt:lpstr>Hand Test</vt:lpstr>
      <vt:lpstr>Office Theme</vt:lpstr>
      <vt:lpstr>Natural History Collections:  Connecting With Faculty and Content</vt:lpstr>
      <vt:lpstr>Natural History</vt:lpstr>
      <vt:lpstr>Natural History in Digital Commons</vt:lpstr>
      <vt:lpstr>Natural History in Digital Commons</vt:lpstr>
      <vt:lpstr>Whiteside Garden</vt:lpstr>
      <vt:lpstr>Stover-Ebinger Herbarium </vt:lpstr>
      <vt:lpstr>Classroom use of specimens</vt:lpstr>
      <vt:lpstr>Getting Started</vt:lpstr>
      <vt:lpstr>What we have</vt:lpstr>
      <vt:lpstr>Proposed Workflow</vt:lpstr>
      <vt:lpstr>Digitization</vt:lpstr>
      <vt:lpstr>EIU copy stand</vt:lpstr>
      <vt:lpstr>Image Standards</vt:lpstr>
      <vt:lpstr>GretagMacbeth Mini ColorChecker Chart </vt:lpstr>
      <vt:lpstr>Ruler</vt:lpstr>
      <vt:lpstr>Image Quality</vt:lpstr>
      <vt:lpstr>Label Data</vt:lpstr>
      <vt:lpstr>Database Fields</vt:lpstr>
      <vt:lpstr>Standards</vt:lpstr>
      <vt:lpstr>PowerPoint Presentation</vt:lpstr>
      <vt:lpstr>Apple Core</vt:lpstr>
      <vt:lpstr>Apple Core - Recommended</vt:lpstr>
      <vt:lpstr>Apple Core - Useful</vt:lpstr>
      <vt:lpstr>Sharing and linking data</vt:lpstr>
      <vt:lpstr>Next Steps</vt:lpstr>
      <vt:lpstr>Further Reading</vt:lpstr>
    </vt:vector>
  </TitlesOfParts>
  <Company>Eastern Illinois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Stacey Knight-Davis</dc:creator>
  <cp:lastModifiedBy>Stacey Knight-Davis</cp:lastModifiedBy>
  <cp:revision>47</cp:revision>
  <cp:lastPrinted>2014-07-30T17:20:38Z</cp:lastPrinted>
  <dcterms:created xsi:type="dcterms:W3CDTF">2014-07-21T20:15:27Z</dcterms:created>
  <dcterms:modified xsi:type="dcterms:W3CDTF">2014-07-31T17:32:14Z</dcterms:modified>
</cp:coreProperties>
</file>