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notesSlides/notesSlide1.xml" ContentType="application/vnd.openxmlformats-officedocument.presentationml.notesSlide+xml"/>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17.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0.xml" ContentType="application/vnd.openxmlformats-officedocument.presentationml.slideLayout+xml"/>
  <Override PartName="/ppt/notesSlides/notesSlide6.xml" ContentType="application/vnd.openxmlformats-officedocument.presentationml.notesSlide+xml"/>
  <Override PartName="/ppt/viewProps.xml" ContentType="application/vnd.openxmlformats-officedocument.presentationml.viewProps+xml"/>
  <Override PartName="/ppt/slideLayouts/slideLayout9.xml" ContentType="application/vnd.openxmlformats-officedocument.presentationml.slideLayout+xml"/>
  <Override PartName="/ppt/notesSlides/notesSlide4.xml" ContentType="application/vnd.openxmlformats-officedocument.presentationml.notesSlide+xml"/>
  <Override PartName="/ppt/notesSlides/notesSlide5.xml" ContentType="application/vnd.openxmlformats-officedocument.presentationml.notes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autoCompressPictures="0">
  <p:sldMasterIdLst>
    <p:sldMasterId id="2147483648" r:id="rId1"/>
  </p:sldMasterIdLst>
  <p:notesMasterIdLst>
    <p:notesMasterId r:id="rId8"/>
  </p:notesMasterIdLst>
  <p:sldIdLst>
    <p:sldId id="256" r:id="rId2"/>
    <p:sldId id="269" r:id="rId3"/>
    <p:sldId id="271" r:id="rId4"/>
    <p:sldId id="276" r:id="rId5"/>
    <p:sldId id="274" r:id="rId6"/>
    <p:sldId id="275" r:id="rId7"/>
  </p:sldIdLst>
  <p:sldSz cx="12192000" cy="6858000"/>
  <p:notesSz cx="6858000" cy="9144000"/>
  <p:defaultText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xmlns="">
        <p15:guide id="1" orient="horz" pos="2160">
          <p15:clr>
            <a:srgbClr val="A4A3A4"/>
          </p15:clr>
        </p15:guide>
        <p15:guide id="2" pos="3840">
          <p15:clr>
            <a:srgbClr val="A4A3A4"/>
          </p15:clr>
        </p15:guide>
      </p15:sldGuideLst>
    </p:ext>
    <p:ext uri="{2D200454-40CA-4A62-9FC3-DE9A4176ACB9}">
      <p15:notesGuideLst xmlns:p15="http://schemas.microsoft.com/office/powerpoint/2012/main" xmlns="">
        <p15:guide id="1" orient="horz" pos="2880">
          <p15:clr>
            <a:srgbClr val="A4A3A4"/>
          </p15:clr>
        </p15:guide>
        <p15:guide id="2" pos="2160">
          <p15:clr>
            <a:srgbClr val="A4A3A4"/>
          </p15:clr>
        </p15:guide>
      </p15:notesGuideLst>
    </p:ext>
  </p:extLst>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
    <p:sldAll/>
    <p:penClr>
      <a:prstClr val="red"/>
    </p:penClr>
    <p:extLst>
      <p:ext uri="{EC167BDD-8182-4AB7-AECC-EB403E3ABB37}">
        <p14:laserClr xmlns:p14="http://schemas.microsoft.com/office/powerpoint/2010/main" xmlns="">
          <a:srgbClr val="FF0000"/>
        </p14:laserClr>
      </p:ext>
      <p:ext uri="{2FDB2607-1784-4EEB-B798-7EB5836EED8A}">
        <p14:showMediaCtrls xmlns:p14="http://schemas.microsoft.com/office/powerpoint/2010/main" xmlns="" val="1"/>
      </p:ext>
    </p:extLst>
  </p:showPr>
  <p:extLst>
    <p:ext uri="{E76CE94A-603C-4142-B9EB-6D1370010A27}">
      <p14:discardImageEditData xmlns:p14="http://schemas.microsoft.com/office/powerpoint/2010/main" xmlns="" val="0"/>
    </p:ext>
    <p:ext uri="{D31A062A-798A-4329-ABDD-BBA856620510}">
      <p14:defaultImageDpi xmlns:p14="http://schemas.microsoft.com/office/powerpoint/2010/main" xmlns="" val="220"/>
    </p:ext>
    <p:ext uri="{FD5EFAAD-0ECE-453E-9831-46B23BE46B34}">
      <p15:chartTrackingRefBased xmlns:p15="http://schemas.microsoft.com/office/powerpoint/2012/main" xmlns=""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30147" autoAdjust="0"/>
    <p:restoredTop sz="65350" autoAdjust="0"/>
  </p:normalViewPr>
  <p:slideViewPr>
    <p:cSldViewPr snapToGrid="0">
      <p:cViewPr varScale="1">
        <p:scale>
          <a:sx n="54" d="100"/>
          <a:sy n="54" d="100"/>
        </p:scale>
        <p:origin x="-96" y="-126"/>
      </p:cViewPr>
      <p:guideLst>
        <p:guide orient="horz" pos="2160"/>
        <p:guide pos="3840"/>
      </p:guideLst>
    </p:cSldViewPr>
  </p:slideViewPr>
  <p:outlineViewPr>
    <p:cViewPr>
      <p:scale>
        <a:sx n="33" d="100"/>
        <a:sy n="33" d="100"/>
      </p:scale>
      <p:origin x="0" y="-3762"/>
    </p:cViewPr>
  </p:outlineViewPr>
  <p:notesTextViewPr>
    <p:cViewPr>
      <p:scale>
        <a:sx n="1" d="1"/>
        <a:sy n="1" d="1"/>
      </p:scale>
      <p:origin x="0" y="0"/>
    </p:cViewPr>
  </p:notesTextViewPr>
  <p:notesViewPr>
    <p:cSldViewPr snapToGrid="0">
      <p:cViewPr>
        <p:scale>
          <a:sx n="95" d="100"/>
          <a:sy n="95" d="100"/>
        </p:scale>
        <p:origin x="-1104" y="786"/>
      </p:cViewPr>
      <p:guideLst>
        <p:guide orient="horz" pos="2880"/>
        <p:guide pos="2160"/>
      </p:guideLst>
    </p:cSldViewPr>
  </p:notesViewPr>
  <p:gridSpacing cx="78028800" cy="78028800"/>
</p:viewPr>
</file>

<file path=ppt/_rels/presentation.xml.rels><?xml version="1.0" encoding="UTF-8" standalone="yes"?>
<Relationships xmlns="http://schemas.openxmlformats.org/package/2006/relationships"><Relationship Id="rId8" Type="http://schemas.openxmlformats.org/officeDocument/2006/relationships/notesMaster" Target="notesMasters/notesMaster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theme" Target="theme/theme1.xml"/><Relationship Id="rId5" Type="http://schemas.openxmlformats.org/officeDocument/2006/relationships/slide" Target="slides/slide4.xml"/><Relationship Id="rId10"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presProps" Target="presProps.xml"/></Relationships>
</file>

<file path=ppt/media/image1.png>
</file>

<file path=ppt/media/image2.png>
</file>

<file path=ppt/media/image3.pn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dirty="0"/>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5F0B1350-57E1-4A5E-9034-281A785E64AE}" type="datetimeFigureOut">
              <a:rPr lang="en-US" smtClean="0"/>
              <a:pPr/>
              <a:t>3/17/2018</a:t>
            </a:fld>
            <a:endParaRPr lang="en-US" dirty="0"/>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dirty="0"/>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dirty="0"/>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9AD33E5E-7827-4E83-9D90-92FE845679F0}" type="slidenum">
              <a:rPr lang="en-US" smtClean="0"/>
              <a:pPr/>
              <a:t>‹#›</a:t>
            </a:fld>
            <a:endParaRPr lang="en-US" dirty="0"/>
          </a:p>
        </p:txBody>
      </p:sp>
    </p:spTree>
    <p:extLst>
      <p:ext uri="{BB962C8B-B14F-4D97-AF65-F5344CB8AC3E}">
        <p14:creationId xmlns:p14="http://schemas.microsoft.com/office/powerpoint/2010/main" xmlns="" val="1649020252"/>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3.xml"/><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2" Type="http://schemas.openxmlformats.org/officeDocument/2006/relationships/slide" Target="../slides/slide4.xml"/><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2" Type="http://schemas.openxmlformats.org/officeDocument/2006/relationships/slide" Target="../slides/slide5.xml"/><Relationship Id="rId1" Type="http://schemas.openxmlformats.org/officeDocument/2006/relationships/notesMaster" Target="../notesMasters/notesMaster1.xml"/></Relationships>
</file>

<file path=ppt/notesSlides/_rels/notesSlide6.xml.rels><?xml version="1.0" encoding="UTF-8" standalone="yes"?>
<Relationships xmlns="http://schemas.openxmlformats.org/package/2006/relationships"><Relationship Id="rId2" Type="http://schemas.openxmlformats.org/officeDocument/2006/relationships/slide" Target="../slides/slide6.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endParaRPr lang="en-US" dirty="0">
              <a:latin typeface="Arial" pitchFamily="34" charset="0"/>
              <a:cs typeface="Arial" pitchFamily="34" charset="0"/>
            </a:endParaRPr>
          </a:p>
        </p:txBody>
      </p:sp>
      <p:sp>
        <p:nvSpPr>
          <p:cNvPr id="4" name="Slide Number Placeholder 3"/>
          <p:cNvSpPr>
            <a:spLocks noGrp="1"/>
          </p:cNvSpPr>
          <p:nvPr>
            <p:ph type="sldNum" sz="quarter" idx="10"/>
          </p:nvPr>
        </p:nvSpPr>
        <p:spPr/>
        <p:txBody>
          <a:bodyPr/>
          <a:lstStyle/>
          <a:p>
            <a:fld id="{9AD33E5E-7827-4E83-9D90-92FE845679F0}" type="slidenum">
              <a:rPr lang="en-US" smtClean="0">
                <a:latin typeface="Arial" pitchFamily="34" charset="0"/>
                <a:cs typeface="Arial" pitchFamily="34" charset="0"/>
              </a:rPr>
              <a:pPr/>
              <a:t>1</a:t>
            </a:fld>
            <a:endParaRPr lang="en-US" dirty="0">
              <a:latin typeface="Arial" pitchFamily="34" charset="0"/>
              <a:cs typeface="Arial" pitchFamily="34" charset="0"/>
            </a:endParaRPr>
          </a:p>
        </p:txBody>
      </p:sp>
    </p:spTree>
    <p:extLst>
      <p:ext uri="{BB962C8B-B14F-4D97-AF65-F5344CB8AC3E}">
        <p14:creationId xmlns:p14="http://schemas.microsoft.com/office/powerpoint/2010/main" xmlns="" val="3484840440"/>
      </p:ext>
    </p:extLst>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pPr lvl="0"/>
            <a:r>
              <a:rPr lang="en-US" dirty="0" smtClean="0"/>
              <a:t>The College</a:t>
            </a:r>
          </a:p>
          <a:p>
            <a:pPr lvl="1"/>
            <a:r>
              <a:rPr lang="en-US" dirty="0" smtClean="0"/>
              <a:t>Small Jesuit College on the East</a:t>
            </a:r>
            <a:r>
              <a:rPr lang="en-US" baseline="0" dirty="0" smtClean="0"/>
              <a:t> side of Syracuse, less than three miles from Syracuse University</a:t>
            </a:r>
          </a:p>
          <a:p>
            <a:pPr lvl="1"/>
            <a:r>
              <a:rPr lang="en-US" baseline="0" dirty="0" smtClean="0"/>
              <a:t>Had the lowest pay-scale for adjuncts among local colleges but was in the process of raising it</a:t>
            </a:r>
            <a:endParaRPr lang="en-US" dirty="0" smtClean="0"/>
          </a:p>
          <a:p>
            <a:endParaRPr lang="en-US" dirty="0" smtClean="0"/>
          </a:p>
          <a:p>
            <a:r>
              <a:rPr lang="en-US" dirty="0" smtClean="0"/>
              <a:t>Successful Organizing campaign at Syracuse university</a:t>
            </a:r>
          </a:p>
          <a:p>
            <a:pPr lvl="1"/>
            <a:r>
              <a:rPr lang="en-US" dirty="0" smtClean="0"/>
              <a:t>Many of the same adjuncts</a:t>
            </a:r>
          </a:p>
          <a:p>
            <a:endParaRPr lang="en-US" dirty="0" smtClean="0"/>
          </a:p>
          <a:p>
            <a:r>
              <a:rPr lang="en-US" dirty="0" smtClean="0"/>
              <a:t>The College Response to the campaign</a:t>
            </a:r>
          </a:p>
          <a:p>
            <a:pPr lvl="1"/>
            <a:r>
              <a:rPr lang="en-US" dirty="0" smtClean="0"/>
              <a:t>Asserted it would be neutral</a:t>
            </a:r>
          </a:p>
          <a:p>
            <a:pPr lvl="1"/>
            <a:r>
              <a:rPr lang="en-US" dirty="0" smtClean="0"/>
              <a:t>However, also decided that it would communicate</a:t>
            </a:r>
            <a:r>
              <a:rPr lang="en-US" baseline="0" dirty="0" smtClean="0"/>
              <a:t> with the part-time faculty about the implications of their decision</a:t>
            </a:r>
            <a:endParaRPr lang="en-US" dirty="0"/>
          </a:p>
        </p:txBody>
      </p:sp>
      <p:sp>
        <p:nvSpPr>
          <p:cNvPr id="4" name="Slide Number Placeholder 3"/>
          <p:cNvSpPr>
            <a:spLocks noGrp="1"/>
          </p:cNvSpPr>
          <p:nvPr>
            <p:ph type="sldNum" sz="quarter" idx="10"/>
          </p:nvPr>
        </p:nvSpPr>
        <p:spPr/>
        <p:txBody>
          <a:bodyPr/>
          <a:lstStyle/>
          <a:p>
            <a:fld id="{9AD33E5E-7827-4E83-9D90-92FE845679F0}" type="slidenum">
              <a:rPr lang="en-US" smtClean="0"/>
              <a:pPr/>
              <a:t>2</a:t>
            </a:fld>
            <a:endParaRPr lang="en-US" dirty="0"/>
          </a:p>
        </p:txBody>
      </p:sp>
    </p:spTree>
    <p:extLst>
      <p:ext uri="{BB962C8B-B14F-4D97-AF65-F5344CB8AC3E}">
        <p14:creationId xmlns:p14="http://schemas.microsoft.com/office/powerpoint/2010/main" xmlns="" val="1744878653"/>
      </p:ext>
    </p:extLst>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2016125" y="1314450"/>
            <a:ext cx="2825750" cy="1589088"/>
          </a:xfrm>
        </p:spPr>
      </p:sp>
      <p:sp>
        <p:nvSpPr>
          <p:cNvPr id="3" name="Notes Placeholder 2"/>
          <p:cNvSpPr>
            <a:spLocks noGrp="1"/>
          </p:cNvSpPr>
          <p:nvPr>
            <p:ph type="body" idx="1"/>
          </p:nvPr>
        </p:nvSpPr>
        <p:spPr>
          <a:xfrm>
            <a:off x="685800" y="3004457"/>
            <a:ext cx="5486400" cy="4996543"/>
          </a:xfrm>
        </p:spPr>
        <p:txBody>
          <a:bodyPr/>
          <a:lstStyle/>
          <a:p>
            <a:r>
              <a:rPr lang="en-US" sz="900" dirty="0" smtClean="0"/>
              <a:t>Didn’t take position of some other Catholic and Jesuit colleges</a:t>
            </a:r>
          </a:p>
          <a:p>
            <a:pPr lvl="1"/>
            <a:r>
              <a:rPr lang="en-US" sz="900" dirty="0" smtClean="0"/>
              <a:t>Didn’t assert a religious exemption</a:t>
            </a:r>
            <a:r>
              <a:rPr lang="en-US" sz="900" baseline="0" dirty="0" smtClean="0"/>
              <a:t> from NLRB jurisdiction</a:t>
            </a:r>
          </a:p>
          <a:p>
            <a:pPr lvl="1"/>
            <a:r>
              <a:rPr lang="en-US" sz="900" dirty="0" smtClean="0"/>
              <a:t>Some like Loyola</a:t>
            </a:r>
            <a:r>
              <a:rPr lang="en-US" sz="900" baseline="0" dirty="0" smtClean="0"/>
              <a:t> acted very much like Le Moyne</a:t>
            </a:r>
          </a:p>
          <a:p>
            <a:pPr lvl="1"/>
            <a:r>
              <a:rPr lang="en-US" sz="900" baseline="0" dirty="0" smtClean="0"/>
              <a:t>Others like Manhattan and Seattle have taken the position that the part-time faculty have no rights to organize because to for the college to deal with a union would interfere with its religious mission and thus violate the religious liberty of the institution</a:t>
            </a:r>
          </a:p>
          <a:p>
            <a:pPr lvl="1"/>
            <a:r>
              <a:rPr lang="en-US" sz="900" baseline="0" dirty="0" smtClean="0"/>
              <a:t>Interestingly some of the communications of Manhattan College to their internal community used the same secular arguments that almost all anti-union employers use when faced with a union organizing campaign</a:t>
            </a:r>
            <a:endParaRPr lang="en-US" sz="900" dirty="0" smtClean="0"/>
          </a:p>
          <a:p>
            <a:endParaRPr lang="en-US" sz="900" dirty="0" smtClean="0"/>
          </a:p>
          <a:p>
            <a:r>
              <a:rPr lang="en-US" sz="900" dirty="0" smtClean="0"/>
              <a:t>College asserted it was neutral</a:t>
            </a:r>
          </a:p>
          <a:p>
            <a:pPr lvl="1"/>
            <a:r>
              <a:rPr lang="en-US" sz="900" dirty="0" smtClean="0"/>
              <a:t>Not</a:t>
            </a:r>
            <a:r>
              <a:rPr lang="en-US" sz="900" baseline="0" dirty="0" smtClean="0"/>
              <a:t> in technical labor-relations sense that it would express no opinions on the substantive issues </a:t>
            </a:r>
          </a:p>
          <a:p>
            <a:pPr lvl="1"/>
            <a:r>
              <a:rPr lang="en-US" sz="900" baseline="0" dirty="0" smtClean="0"/>
              <a:t>Intended all along to communicate actively with adjuncts and to “educate them” about the issues</a:t>
            </a:r>
          </a:p>
          <a:p>
            <a:pPr lvl="1"/>
            <a:r>
              <a:rPr lang="en-US" sz="900" baseline="0" dirty="0" smtClean="0"/>
              <a:t>Union said its central message was that it is better to have some voice than no voice.  It characterized the College position, as “if you give us another chance, we’ll take care of you better than the union will and without your having to pay dues</a:t>
            </a:r>
            <a:endParaRPr lang="en-US" sz="900" dirty="0" smtClean="0"/>
          </a:p>
          <a:p>
            <a:endParaRPr lang="en-US" sz="900" dirty="0" smtClean="0"/>
          </a:p>
          <a:p>
            <a:r>
              <a:rPr lang="en-US" sz="900" dirty="0" smtClean="0"/>
              <a:t>Constituency and political issues</a:t>
            </a:r>
          </a:p>
          <a:p>
            <a:pPr lvl="1"/>
            <a:r>
              <a:rPr lang="en-US" sz="900" dirty="0" smtClean="0"/>
              <a:t>Jesuit</a:t>
            </a:r>
            <a:r>
              <a:rPr lang="en-US" sz="900" baseline="0" dirty="0" smtClean="0"/>
              <a:t> community overwhelmingly in favor of unionization</a:t>
            </a:r>
          </a:p>
          <a:p>
            <a:pPr lvl="1"/>
            <a:r>
              <a:rPr lang="en-US" sz="900" baseline="0" dirty="0" smtClean="0"/>
              <a:t>Board of Trustees seemed clearly opposed and would have preferred the college not to be neutral but to openly and actively oppose the union</a:t>
            </a:r>
          </a:p>
          <a:p>
            <a:pPr lvl="1"/>
            <a:r>
              <a:rPr lang="en-US" sz="900" baseline="0" dirty="0" smtClean="0"/>
              <a:t>College in the midst of a presidential search with the Interim President a candidate</a:t>
            </a:r>
            <a:endParaRPr lang="en-US" sz="900" dirty="0" smtClean="0"/>
          </a:p>
          <a:p>
            <a:endParaRPr lang="en-US" sz="900" dirty="0" smtClean="0"/>
          </a:p>
          <a:p>
            <a:r>
              <a:rPr lang="en-US" sz="900" dirty="0" smtClean="0"/>
              <a:t>Was the college actually neutral</a:t>
            </a:r>
          </a:p>
          <a:p>
            <a:pPr lvl="1"/>
            <a:r>
              <a:rPr lang="en-US" sz="900" dirty="0" smtClean="0"/>
              <a:t>Every communication the College had with the part-time faculty members and every guideline they provided for</a:t>
            </a:r>
            <a:r>
              <a:rPr lang="en-US" sz="900" baseline="0" dirty="0" smtClean="0"/>
              <a:t> administrators for discussing these issues emphasized negative aspects of unionization and collective bargaining</a:t>
            </a:r>
          </a:p>
          <a:p>
            <a:pPr lvl="1"/>
            <a:r>
              <a:rPr lang="en-US" sz="900" baseline="0" dirty="0" smtClean="0"/>
              <a:t>List of “dos” and “don’ts” for supervisors provided by college attorney seemed to be same list they provide to all of their clients opposed to unionization.  So, for example, said supervisors should point out disadvantages and costs of unionization </a:t>
            </a:r>
          </a:p>
          <a:p>
            <a:pPr lvl="1"/>
            <a:r>
              <a:rPr lang="en-US" sz="900" baseline="0" dirty="0" smtClean="0"/>
              <a:t>Of the adjuncts we interviewed, most concluded the college was anti-union and this included some who were anti-union themselves</a:t>
            </a:r>
          </a:p>
          <a:p>
            <a:pPr lvl="1"/>
            <a:r>
              <a:rPr lang="en-US" sz="900" baseline="0" dirty="0" smtClean="0"/>
              <a:t>Of the department chairs we interviewed, the overwhelming majority concluded that the College had been anti-union</a:t>
            </a:r>
          </a:p>
          <a:p>
            <a:pPr lvl="1"/>
            <a:r>
              <a:rPr lang="en-US" sz="900" baseline="0" dirty="0" smtClean="0"/>
              <a:t>The administrators we interviewed continued to believe that the College had been neutral</a:t>
            </a:r>
            <a:endParaRPr lang="en-US" sz="900" dirty="0" smtClean="0"/>
          </a:p>
          <a:p>
            <a:endParaRPr lang="en-US" sz="900" dirty="0" smtClean="0"/>
          </a:p>
        </p:txBody>
      </p:sp>
      <p:sp>
        <p:nvSpPr>
          <p:cNvPr id="4" name="Slide Number Placeholder 3"/>
          <p:cNvSpPr>
            <a:spLocks noGrp="1"/>
          </p:cNvSpPr>
          <p:nvPr>
            <p:ph type="sldNum" sz="quarter" idx="10"/>
          </p:nvPr>
        </p:nvSpPr>
        <p:spPr/>
        <p:txBody>
          <a:bodyPr/>
          <a:lstStyle/>
          <a:p>
            <a:fld id="{9AD33E5E-7827-4E83-9D90-92FE845679F0}" type="slidenum">
              <a:rPr lang="en-US" smtClean="0"/>
              <a:pPr/>
              <a:t>3</a:t>
            </a:fld>
            <a:endParaRPr lang="en-US" dirty="0"/>
          </a:p>
        </p:txBody>
      </p:sp>
    </p:spTree>
    <p:extLst>
      <p:ext uri="{BB962C8B-B14F-4D97-AF65-F5344CB8AC3E}">
        <p14:creationId xmlns:p14="http://schemas.microsoft.com/office/powerpoint/2010/main" xmlns="" val="3872326729"/>
      </p:ext>
    </p:extLst>
  </p:cSld>
  <p:clrMapOvr>
    <a:masterClrMapping/>
  </p:clrMapOvr>
</p:notes>
</file>

<file path=ppt/notesSlides/notesSlide4.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sz="1100" cap="none" dirty="0" smtClean="0"/>
              <a:t>Widespread participation in the vote</a:t>
            </a:r>
          </a:p>
          <a:p>
            <a:pPr lvl="1"/>
            <a:r>
              <a:rPr lang="en-US" sz="1100" cap="none" dirty="0" smtClean="0"/>
              <a:t>The College had pushed hard for everyone to vote</a:t>
            </a:r>
          </a:p>
          <a:p>
            <a:pPr lvl="1"/>
            <a:r>
              <a:rPr lang="en-US" sz="1100" cap="none" dirty="0" smtClean="0"/>
              <a:t>In the end over 70% of eligible</a:t>
            </a:r>
            <a:r>
              <a:rPr lang="en-US" sz="1100" cap="none" baseline="0" dirty="0" smtClean="0"/>
              <a:t> adjuncts voted</a:t>
            </a:r>
          </a:p>
          <a:p>
            <a:pPr lvl="1"/>
            <a:endParaRPr lang="en-US" sz="1100" cap="none" baseline="0" dirty="0" smtClean="0"/>
          </a:p>
          <a:p>
            <a:pPr lvl="0"/>
            <a:r>
              <a:rPr lang="en-US" sz="1100" cap="none" baseline="0" dirty="0" smtClean="0"/>
              <a:t>The Count</a:t>
            </a:r>
          </a:p>
          <a:p>
            <a:pPr lvl="1"/>
            <a:r>
              <a:rPr lang="en-US" sz="1100" cap="none" baseline="0" dirty="0" smtClean="0"/>
              <a:t>When the ballots were opened and counted, initially there were 74 for unionization, 73 against unionization and 11 unopened disputed ballots</a:t>
            </a:r>
          </a:p>
          <a:p>
            <a:pPr lvl="1"/>
            <a:r>
              <a:rPr lang="en-US" sz="1100" cap="none" baseline="0" dirty="0" smtClean="0"/>
              <a:t>After some further discussion over a period of days, five more of the ballots were opened leaving the count at 78 for unionization and 74 against</a:t>
            </a:r>
          </a:p>
          <a:p>
            <a:pPr lvl="1"/>
            <a:r>
              <a:rPr lang="en-US" sz="1100" cap="none" baseline="0" dirty="0" smtClean="0"/>
              <a:t>At the point, the College agreed to accept the vote and recognize the union</a:t>
            </a:r>
          </a:p>
          <a:p>
            <a:pPr lvl="1"/>
            <a:r>
              <a:rPr lang="en-US" sz="1100" cap="none" baseline="0" dirty="0" smtClean="0"/>
              <a:t>None of the documents indicate why the College did this nor did any of our interviewees tell us.  Our best guess is that the union had filed an unfair labor practice charge against the College and had </a:t>
            </a:r>
            <a:r>
              <a:rPr lang="en-US" sz="1100" cap="none" baseline="0" dirty="0" err="1" smtClean="0"/>
              <a:t>subpoenad</a:t>
            </a:r>
            <a:r>
              <a:rPr lang="en-US" sz="1100" cap="none" baseline="0" dirty="0" smtClean="0"/>
              <a:t> a student journalist who wrote a story involving an interview with the Interim Provost about the election.  We suspect that the College agreed to recognize the union without opening the rest of the ballots in return for the union agreeing to withdraw the unfair labor practice charge</a:t>
            </a:r>
          </a:p>
          <a:p>
            <a:pPr lvl="1"/>
            <a:endParaRPr lang="en-US" sz="1100" cap="none" baseline="0" dirty="0" smtClean="0"/>
          </a:p>
          <a:p>
            <a:pPr lvl="0"/>
            <a:r>
              <a:rPr lang="en-US" sz="1100" cap="none" baseline="0" dirty="0" smtClean="0"/>
              <a:t>The Aftermath</a:t>
            </a:r>
          </a:p>
          <a:p>
            <a:pPr lvl="1"/>
            <a:r>
              <a:rPr lang="en-US" sz="1100" cap="none" baseline="0" dirty="0" smtClean="0"/>
              <a:t>Union quickly called on members to volunteer to participate in the collective bargaining process</a:t>
            </a:r>
          </a:p>
          <a:p>
            <a:pPr lvl="1"/>
            <a:r>
              <a:rPr lang="en-US" sz="1100" cap="none" baseline="0" dirty="0" smtClean="0"/>
              <a:t>Took several years, over fifty bargaining sessions and the intervention of a federal mediator to produce the first contract</a:t>
            </a:r>
            <a:endParaRPr lang="en-US" sz="1100" dirty="0" smtClean="0"/>
          </a:p>
        </p:txBody>
      </p:sp>
      <p:sp>
        <p:nvSpPr>
          <p:cNvPr id="4" name="Slide Number Placeholder 3"/>
          <p:cNvSpPr>
            <a:spLocks noGrp="1"/>
          </p:cNvSpPr>
          <p:nvPr>
            <p:ph type="sldNum" sz="quarter" idx="10"/>
          </p:nvPr>
        </p:nvSpPr>
        <p:spPr/>
        <p:txBody>
          <a:bodyPr/>
          <a:lstStyle/>
          <a:p>
            <a:fld id="{9AD33E5E-7827-4E83-9D90-92FE845679F0}" type="slidenum">
              <a:rPr lang="en-US" smtClean="0"/>
              <a:pPr/>
              <a:t>4</a:t>
            </a:fld>
            <a:endParaRPr lang="en-US" dirty="0"/>
          </a:p>
        </p:txBody>
      </p:sp>
    </p:spTree>
    <p:extLst>
      <p:ext uri="{BB962C8B-B14F-4D97-AF65-F5344CB8AC3E}">
        <p14:creationId xmlns:p14="http://schemas.microsoft.com/office/powerpoint/2010/main" xmlns="" val="3496920435"/>
      </p:ext>
    </p:extLst>
  </p:cSld>
  <p:clrMapOvr>
    <a:masterClrMapping/>
  </p:clrMapOvr>
</p:notes>
</file>

<file path=ppt/notesSlides/notesSlide5.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a:xfrm>
            <a:off x="685800" y="1092760"/>
            <a:ext cx="5486400" cy="2394020"/>
          </a:xfrm>
        </p:spPr>
      </p:sp>
      <p:sp>
        <p:nvSpPr>
          <p:cNvPr id="3" name="Notes Placeholder 2"/>
          <p:cNvSpPr>
            <a:spLocks noGrp="1"/>
          </p:cNvSpPr>
          <p:nvPr>
            <p:ph type="body" idx="1"/>
          </p:nvPr>
        </p:nvSpPr>
        <p:spPr>
          <a:xfrm>
            <a:off x="685800" y="3677697"/>
            <a:ext cx="5486400" cy="4323303"/>
          </a:xfrm>
        </p:spPr>
        <p:txBody>
          <a:bodyPr>
            <a:normAutofit/>
          </a:bodyPr>
          <a:lstStyle/>
          <a:p>
            <a:r>
              <a:rPr lang="en-US" sz="1100" cap="none" dirty="0" smtClean="0"/>
              <a:t>Pay And Benefits</a:t>
            </a:r>
          </a:p>
          <a:p>
            <a:pPr lvl="1"/>
            <a:r>
              <a:rPr lang="en-US" sz="1100" cap="none" dirty="0" smtClean="0"/>
              <a:t>Increased pay, provided life insurance, and allowed to buy health insurance</a:t>
            </a:r>
          </a:p>
          <a:p>
            <a:pPr lvl="1"/>
            <a:r>
              <a:rPr lang="en-US" sz="1100" cap="none" dirty="0" smtClean="0"/>
              <a:t>Contracts sent</a:t>
            </a:r>
            <a:r>
              <a:rPr lang="en-US" sz="1100" cap="none" baseline="0" dirty="0" smtClean="0"/>
              <a:t> earlier, small number of one-year contracts available</a:t>
            </a:r>
            <a:endParaRPr lang="en-US" sz="1100" cap="none" dirty="0" smtClean="0"/>
          </a:p>
          <a:p>
            <a:endParaRPr lang="en-US" sz="1100" cap="none" dirty="0" smtClean="0"/>
          </a:p>
          <a:p>
            <a:r>
              <a:rPr lang="en-US" sz="1100" cap="none" dirty="0" smtClean="0"/>
              <a:t>Seniority</a:t>
            </a:r>
          </a:p>
          <a:p>
            <a:pPr lvl="1"/>
            <a:r>
              <a:rPr lang="en-US" sz="1100" cap="none" dirty="0" smtClean="0"/>
              <a:t>Various rights and privileges kick in after three-years seniority</a:t>
            </a:r>
          </a:p>
          <a:p>
            <a:pPr lvl="1"/>
            <a:r>
              <a:rPr lang="en-US" sz="1100" cap="none" dirty="0" smtClean="0"/>
              <a:t>Right to teach additional classes if equally qualified, right to</a:t>
            </a:r>
            <a:r>
              <a:rPr lang="en-US" sz="1100" cap="none" baseline="0" dirty="0" smtClean="0"/>
              <a:t> file grievance over termination, get life insurance</a:t>
            </a:r>
            <a:endParaRPr lang="en-US" sz="1100" cap="none" dirty="0" smtClean="0"/>
          </a:p>
          <a:p>
            <a:endParaRPr lang="en-US" sz="1100" cap="none" dirty="0" smtClean="0"/>
          </a:p>
          <a:p>
            <a:r>
              <a:rPr lang="en-US" sz="1100" cap="none" dirty="0" smtClean="0"/>
              <a:t>Department Meetings</a:t>
            </a:r>
          </a:p>
          <a:p>
            <a:pPr lvl="1"/>
            <a:r>
              <a:rPr lang="en-US" sz="1100" cap="none" dirty="0" smtClean="0"/>
              <a:t>Must be invited to at least one department meeting each semester</a:t>
            </a:r>
          </a:p>
          <a:p>
            <a:endParaRPr lang="en-US" sz="1100" cap="none" dirty="0" smtClean="0"/>
          </a:p>
          <a:p>
            <a:r>
              <a:rPr lang="en-US" sz="1100" cap="none" dirty="0" smtClean="0"/>
              <a:t>Evaluation And Its Impact</a:t>
            </a:r>
          </a:p>
          <a:p>
            <a:pPr lvl="1"/>
            <a:r>
              <a:rPr lang="en-US" sz="1100" cap="none" dirty="0" smtClean="0"/>
              <a:t>Creation of formal and regular</a:t>
            </a:r>
            <a:r>
              <a:rPr lang="en-US" sz="1100" cap="none" baseline="0" dirty="0" smtClean="0"/>
              <a:t> evaluation system</a:t>
            </a:r>
          </a:p>
          <a:p>
            <a:pPr lvl="1"/>
            <a:r>
              <a:rPr lang="en-US" sz="1100" cap="none" baseline="0" dirty="0" smtClean="0"/>
              <a:t>After three year’s seniority a part-time faculty member rated unsatisfactory must be given an opportunity for remediation</a:t>
            </a:r>
            <a:endParaRPr lang="en-US" sz="1100" cap="none" dirty="0" smtClean="0"/>
          </a:p>
          <a:p>
            <a:endParaRPr lang="en-US" sz="1100" cap="none" dirty="0" smtClean="0"/>
          </a:p>
          <a:p>
            <a:r>
              <a:rPr lang="en-US" sz="1100" cap="none" dirty="0" smtClean="0"/>
              <a:t>Grievances And Arbitration</a:t>
            </a:r>
          </a:p>
          <a:p>
            <a:pPr lvl="1"/>
            <a:r>
              <a:rPr lang="en-US" sz="1100" dirty="0" smtClean="0"/>
              <a:t>Conventional grievance procedure with binding</a:t>
            </a:r>
            <a:r>
              <a:rPr lang="en-US" sz="1100" baseline="0" dirty="0" smtClean="0"/>
              <a:t> arbitration</a:t>
            </a:r>
          </a:p>
          <a:p>
            <a:pPr lvl="1"/>
            <a:endParaRPr lang="en-US" sz="1100" baseline="0" dirty="0" smtClean="0"/>
          </a:p>
          <a:p>
            <a:pPr lvl="0"/>
            <a:r>
              <a:rPr lang="en-US" sz="1100" baseline="0" dirty="0" smtClean="0"/>
              <a:t>Overall</a:t>
            </a:r>
          </a:p>
          <a:p>
            <a:pPr lvl="1"/>
            <a:r>
              <a:rPr lang="en-US" sz="1100" baseline="0" dirty="0" smtClean="0"/>
              <a:t>Some adjuncts expressed some disappointment in the outcome, in particular in the unwillingness of the college to grant at least some longer contracts</a:t>
            </a:r>
          </a:p>
          <a:p>
            <a:pPr lvl="1"/>
            <a:r>
              <a:rPr lang="en-US" sz="1100" baseline="0" dirty="0" smtClean="0"/>
              <a:t>Still most believed that they were better off under the collective bargaining agreements than they had been before</a:t>
            </a:r>
            <a:endParaRPr lang="en-US" sz="1100" dirty="0"/>
          </a:p>
        </p:txBody>
      </p:sp>
      <p:sp>
        <p:nvSpPr>
          <p:cNvPr id="4" name="Slide Number Placeholder 3"/>
          <p:cNvSpPr>
            <a:spLocks noGrp="1"/>
          </p:cNvSpPr>
          <p:nvPr>
            <p:ph type="sldNum" sz="quarter" idx="10"/>
          </p:nvPr>
        </p:nvSpPr>
        <p:spPr/>
        <p:txBody>
          <a:bodyPr/>
          <a:lstStyle/>
          <a:p>
            <a:fld id="{9AD33E5E-7827-4E83-9D90-92FE845679F0}" type="slidenum">
              <a:rPr lang="en-US" smtClean="0"/>
              <a:pPr/>
              <a:t>5</a:t>
            </a:fld>
            <a:endParaRPr lang="en-US" dirty="0"/>
          </a:p>
        </p:txBody>
      </p:sp>
    </p:spTree>
    <p:extLst>
      <p:ext uri="{BB962C8B-B14F-4D97-AF65-F5344CB8AC3E}">
        <p14:creationId xmlns:p14="http://schemas.microsoft.com/office/powerpoint/2010/main" xmlns="" val="277139850"/>
      </p:ext>
    </p:extLst>
  </p:cSld>
  <p:clrMapOvr>
    <a:masterClrMapping/>
  </p:clrMapOvr>
</p:notes>
</file>

<file path=ppt/notesSlides/notesSlide6.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lstStyle/>
          <a:p>
            <a:r>
              <a:rPr lang="en-US" dirty="0" smtClean="0"/>
              <a:t>The college really wasn’t neutral</a:t>
            </a:r>
          </a:p>
          <a:p>
            <a:pPr lvl="1"/>
            <a:r>
              <a:rPr lang="en-US" dirty="0" smtClean="0"/>
              <a:t>No reasonable</a:t>
            </a:r>
            <a:r>
              <a:rPr lang="en-US" baseline="0" dirty="0" smtClean="0"/>
              <a:t> reading of the material the College provided to part-timers or the documents in which it discussed strategy would lead to the conclusion that the College was neutral</a:t>
            </a:r>
            <a:endParaRPr lang="en-US" dirty="0" smtClean="0"/>
          </a:p>
          <a:p>
            <a:endParaRPr lang="en-US" dirty="0" smtClean="0"/>
          </a:p>
          <a:p>
            <a:r>
              <a:rPr lang="en-US" dirty="0" smtClean="0"/>
              <a:t>Unlike some sister institutions, it did honor the rights of part-time faculty to organize</a:t>
            </a:r>
          </a:p>
          <a:p>
            <a:pPr lvl="1"/>
            <a:r>
              <a:rPr lang="en-US" dirty="0" smtClean="0"/>
              <a:t>The College was clear all along that it would accept the result of the election and negotiate with the union if it won</a:t>
            </a:r>
          </a:p>
          <a:p>
            <a:pPr lvl="1"/>
            <a:endParaRPr lang="en-US" dirty="0" smtClean="0"/>
          </a:p>
          <a:p>
            <a:pPr marL="0" marR="0" lvl="0" indent="0" algn="l" defTabSz="914400" rtl="0" eaLnBrk="1" fontAlgn="auto" latinLnBrk="0" hangingPunct="1">
              <a:lnSpc>
                <a:spcPct val="100000"/>
              </a:lnSpc>
              <a:spcBef>
                <a:spcPts val="0"/>
              </a:spcBef>
              <a:spcAft>
                <a:spcPts val="0"/>
              </a:spcAft>
              <a:buClrTx/>
              <a:buSzTx/>
              <a:buFontTx/>
              <a:buNone/>
              <a:tabLst/>
              <a:defRPr/>
            </a:pPr>
            <a:r>
              <a:rPr lang="en-US" cap="none" dirty="0" smtClean="0"/>
              <a:t>Adjunct Unionization and the College’s mission</a:t>
            </a:r>
          </a:p>
          <a:p>
            <a:pPr lvl="1"/>
            <a:r>
              <a:rPr lang="en-US" dirty="0" smtClean="0"/>
              <a:t>The collective bargaining agreements negotiated with the adjunct union seem to have increased the operating costs of the College only very modestly</a:t>
            </a:r>
          </a:p>
          <a:p>
            <a:pPr lvl="1"/>
            <a:r>
              <a:rPr lang="en-US" dirty="0" smtClean="0"/>
              <a:t>Most of the procedural changes have been integrated</a:t>
            </a:r>
            <a:r>
              <a:rPr lang="en-US" baseline="0" dirty="0" smtClean="0"/>
              <a:t> into normal college operations without great difficulty</a:t>
            </a:r>
            <a:endParaRPr lang="en-US" dirty="0" smtClean="0"/>
          </a:p>
          <a:p>
            <a:pPr lvl="1"/>
            <a:r>
              <a:rPr lang="en-US" dirty="0" smtClean="0"/>
              <a:t>Nothing in the collective bargaining process or agreements reached seems to justify the worries of other Catholic and Jesuit Colleges</a:t>
            </a:r>
            <a:r>
              <a:rPr lang="en-US" baseline="0" dirty="0" smtClean="0"/>
              <a:t> that this would impinge on the religious aspect of their missions</a:t>
            </a:r>
          </a:p>
        </p:txBody>
      </p:sp>
      <p:sp>
        <p:nvSpPr>
          <p:cNvPr id="4" name="Slide Number Placeholder 3"/>
          <p:cNvSpPr>
            <a:spLocks noGrp="1"/>
          </p:cNvSpPr>
          <p:nvPr>
            <p:ph type="sldNum" sz="quarter" idx="10"/>
          </p:nvPr>
        </p:nvSpPr>
        <p:spPr/>
        <p:txBody>
          <a:bodyPr/>
          <a:lstStyle/>
          <a:p>
            <a:fld id="{9AD33E5E-7827-4E83-9D90-92FE845679F0}" type="slidenum">
              <a:rPr lang="en-US" smtClean="0"/>
              <a:pPr/>
              <a:t>6</a:t>
            </a:fld>
            <a:endParaRPr lang="en-US" dirty="0"/>
          </a:p>
        </p:txBody>
      </p:sp>
    </p:spTree>
    <p:extLst>
      <p:ext uri="{BB962C8B-B14F-4D97-AF65-F5344CB8AC3E}">
        <p14:creationId xmlns:p14="http://schemas.microsoft.com/office/powerpoint/2010/main" xmlns="" val="1532579579"/>
      </p:ext>
    </p:extLst>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pic>
        <p:nvPicPr>
          <p:cNvPr id="7" name="Picture 6" descr="Droplets-HD-Title-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ctrTitle"/>
          </p:nvPr>
        </p:nvSpPr>
        <p:spPr>
          <a:xfrm>
            <a:off x="1751012" y="1300785"/>
            <a:ext cx="8689976" cy="2509213"/>
          </a:xfrm>
        </p:spPr>
        <p:txBody>
          <a:bodyPr anchor="b">
            <a:normAutofit/>
          </a:bodyPr>
          <a:lstStyle>
            <a:lvl1pPr algn="ctr">
              <a:defRPr sz="4800"/>
            </a:lvl1pPr>
          </a:lstStyle>
          <a:p>
            <a:r>
              <a:rPr lang="en-US" smtClean="0"/>
              <a:t>Click to edit Master title style</a:t>
            </a:r>
            <a:endParaRPr lang="en-US" dirty="0"/>
          </a:p>
        </p:txBody>
      </p:sp>
      <p:sp>
        <p:nvSpPr>
          <p:cNvPr id="3" name="Subtitle 2"/>
          <p:cNvSpPr>
            <a:spLocks noGrp="1"/>
          </p:cNvSpPr>
          <p:nvPr>
            <p:ph type="subTitle" idx="1"/>
          </p:nvPr>
        </p:nvSpPr>
        <p:spPr>
          <a:xfrm>
            <a:off x="1751012" y="3886200"/>
            <a:ext cx="8689976" cy="1371599"/>
          </a:xfrm>
        </p:spPr>
        <p:txBody>
          <a:bodyPr>
            <a:normAutofit/>
          </a:bodyPr>
          <a:lstStyle>
            <a:lvl1pPr marL="0" indent="0" algn="ctr">
              <a:buNone/>
              <a:defRPr sz="2200">
                <a:solidFill>
                  <a:schemeClr val="bg1">
                    <a:lumMod val="50000"/>
                  </a:schemeClr>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smtClean="0"/>
              <a:t>Click to edit Master subtitle style</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Panoramic Picture with Caption">
    <p:spTree>
      <p:nvGrpSpPr>
        <p:cNvPr id="1" name=""/>
        <p:cNvGrpSpPr/>
        <p:nvPr/>
      </p:nvGrpSpPr>
      <p:grpSpPr>
        <a:xfrm>
          <a:off x="0" y="0"/>
          <a:ext cx="0" cy="0"/>
          <a:chOff x="0" y="0"/>
          <a:chExt cx="0" cy="0"/>
        </a:xfrm>
      </p:grpSpPr>
      <p:pic>
        <p:nvPicPr>
          <p:cNvPr id="10" name="Picture 9"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a:xfrm>
            <a:off x="913794" y="4289374"/>
            <a:ext cx="10364432" cy="811610"/>
          </a:xfrm>
        </p:spPr>
        <p:txBody>
          <a:bodyPr anchor="b"/>
          <a:lstStyle>
            <a:lvl1pPr>
              <a:defRPr sz="32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1184744" y="698261"/>
            <a:ext cx="9822532" cy="3214136"/>
          </a:xfrm>
          <a:prstGeom prst="roundRect">
            <a:avLst>
              <a:gd name="adj" fmla="val 4944"/>
            </a:avLst>
          </a:prstGeom>
          <a:noFill/>
          <a:ln w="82550" cap="sq">
            <a:solidFill>
              <a:schemeClr val="bg2">
                <a:lumMod val="60000"/>
                <a:lumOff val="40000"/>
              </a:schemeClr>
            </a:solidFill>
            <a:miter lim="800000"/>
          </a:ln>
          <a:effectLst/>
          <a:scene3d>
            <a:camera prst="orthographicFront"/>
            <a:lightRig rig="threePt" dir="t">
              <a:rot lat="0" lon="0" rev="2700000"/>
            </a:lightRig>
          </a:scene3d>
          <a:sp3d contourW="6350">
            <a:bevelT h="38100"/>
            <a:contourClr>
              <a:srgbClr val="C0C0C0"/>
            </a:contourClr>
          </a:sp3d>
        </p:spPr>
        <p:txBody>
          <a:bodyPr anchor="t"/>
          <a:lstStyle>
            <a:lvl1pPr marL="0" indent="0" algn="ctr">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Click icon to add picture</a:t>
            </a:r>
            <a:endParaRPr lang="en-US" dirty="0"/>
          </a:p>
        </p:txBody>
      </p:sp>
      <p:sp>
        <p:nvSpPr>
          <p:cNvPr id="4" name="Text Placeholder 3"/>
          <p:cNvSpPr>
            <a:spLocks noGrp="1"/>
          </p:cNvSpPr>
          <p:nvPr>
            <p:ph type="body" sz="half" idx="2"/>
          </p:nvPr>
        </p:nvSpPr>
        <p:spPr>
          <a:xfrm>
            <a:off x="913774" y="5108728"/>
            <a:ext cx="10364452" cy="682472"/>
          </a:xfrm>
        </p:spPr>
        <p:txBody>
          <a:bodyPr/>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le and Caption">
    <p:spTree>
      <p:nvGrpSpPr>
        <p:cNvPr id="1" name=""/>
        <p:cNvGrpSpPr/>
        <p:nvPr/>
      </p:nvGrpSpPr>
      <p:grpSpPr>
        <a:xfrm>
          <a:off x="0" y="0"/>
          <a:ext cx="0" cy="0"/>
          <a:chOff x="0" y="0"/>
          <a:chExt cx="0" cy="0"/>
        </a:xfrm>
      </p:grpSpPr>
      <p:pic>
        <p:nvPicPr>
          <p:cNvPr id="8" name="Picture 7"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a:xfrm>
            <a:off x="913774" y="609599"/>
            <a:ext cx="10364452" cy="3427245"/>
          </a:xfrm>
        </p:spPr>
        <p:txBody>
          <a:bodyPr anchor="ctr"/>
          <a:lstStyle>
            <a:lvl1pPr algn="ctr">
              <a:defRPr sz="3200"/>
            </a:lvl1pPr>
          </a:lstStyle>
          <a:p>
            <a:r>
              <a:rPr lang="en-US" smtClean="0"/>
              <a:t>Click to edit Master title style</a:t>
            </a:r>
            <a:endParaRPr lang="en-US" dirty="0"/>
          </a:p>
        </p:txBody>
      </p:sp>
      <p:sp>
        <p:nvSpPr>
          <p:cNvPr id="4" name="Text Placeholder 3"/>
          <p:cNvSpPr>
            <a:spLocks noGrp="1"/>
          </p:cNvSpPr>
          <p:nvPr>
            <p:ph type="body" sz="half" idx="2"/>
          </p:nvPr>
        </p:nvSpPr>
        <p:spPr>
          <a:xfrm>
            <a:off x="913775" y="4204821"/>
            <a:ext cx="10364452" cy="1586380"/>
          </a:xfrm>
        </p:spPr>
        <p:txBody>
          <a:bodyPr anchor="ctr"/>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Quote with Caption">
    <p:spTree>
      <p:nvGrpSpPr>
        <p:cNvPr id="1" name=""/>
        <p:cNvGrpSpPr/>
        <p:nvPr/>
      </p:nvGrpSpPr>
      <p:grpSpPr>
        <a:xfrm>
          <a:off x="0" y="0"/>
          <a:ext cx="0" cy="0"/>
          <a:chOff x="0" y="0"/>
          <a:chExt cx="0" cy="0"/>
        </a:xfrm>
      </p:grpSpPr>
      <p:pic>
        <p:nvPicPr>
          <p:cNvPr id="11" name="Picture 10"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a:xfrm>
            <a:off x="1446212" y="609600"/>
            <a:ext cx="9302752" cy="2992904"/>
          </a:xfrm>
        </p:spPr>
        <p:txBody>
          <a:bodyPr anchor="ctr"/>
          <a:lstStyle>
            <a:lvl1pPr>
              <a:defRPr sz="3200"/>
            </a:lvl1pPr>
          </a:lstStyle>
          <a:p>
            <a:r>
              <a:rPr lang="en-US" smtClean="0"/>
              <a:t>Click to edit Master title style</a:t>
            </a:r>
            <a:endParaRPr lang="en-US" dirty="0"/>
          </a:p>
        </p:txBody>
      </p:sp>
      <p:sp>
        <p:nvSpPr>
          <p:cNvPr id="12" name="Text Placeholder 3"/>
          <p:cNvSpPr>
            <a:spLocks noGrp="1"/>
          </p:cNvSpPr>
          <p:nvPr>
            <p:ph type="body" sz="half" idx="13"/>
          </p:nvPr>
        </p:nvSpPr>
        <p:spPr>
          <a:xfrm>
            <a:off x="1720644" y="3610032"/>
            <a:ext cx="8752299" cy="594788"/>
          </a:xfrm>
        </p:spPr>
        <p:txBody>
          <a:bodyPr anchor="t">
            <a:normAutofit/>
          </a:bodyPr>
          <a:lstStyle>
            <a:lvl1pPr marL="0" indent="0">
              <a:buNone/>
              <a:defRPr sz="14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4" name="Text Placeholder 3"/>
          <p:cNvSpPr>
            <a:spLocks noGrp="1"/>
          </p:cNvSpPr>
          <p:nvPr>
            <p:ph type="body" sz="half" idx="2"/>
          </p:nvPr>
        </p:nvSpPr>
        <p:spPr>
          <a:xfrm>
            <a:off x="913774" y="4372796"/>
            <a:ext cx="10364452" cy="1421053"/>
          </a:xfrm>
        </p:spPr>
        <p:txBody>
          <a:bodyPr anchor="ctr">
            <a:normAutofit/>
          </a:bodyPr>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pPr/>
              <a:t>‹#›</a:t>
            </a:fld>
            <a:endParaRPr lang="en-US" dirty="0"/>
          </a:p>
        </p:txBody>
      </p:sp>
      <p:sp>
        <p:nvSpPr>
          <p:cNvPr id="13" name="TextBox 12"/>
          <p:cNvSpPr txBox="1"/>
          <p:nvPr/>
        </p:nvSpPr>
        <p:spPr>
          <a:xfrm>
            <a:off x="1001488" y="754166"/>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r>
              <a:rPr lang="en-US" sz="8000" dirty="0">
                <a:solidFill>
                  <a:schemeClr val="tx1"/>
                </a:solidFill>
                <a:effectLst/>
              </a:rPr>
              <a:t>“</a:t>
            </a:r>
          </a:p>
        </p:txBody>
      </p:sp>
      <p:sp>
        <p:nvSpPr>
          <p:cNvPr id="14" name="TextBox 13"/>
          <p:cNvSpPr txBox="1"/>
          <p:nvPr/>
        </p:nvSpPr>
        <p:spPr>
          <a:xfrm>
            <a:off x="10557558" y="2993578"/>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Tree>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Name Card">
    <p:spTree>
      <p:nvGrpSpPr>
        <p:cNvPr id="1" name=""/>
        <p:cNvGrpSpPr/>
        <p:nvPr/>
      </p:nvGrpSpPr>
      <p:grpSpPr>
        <a:xfrm>
          <a:off x="0" y="0"/>
          <a:ext cx="0" cy="0"/>
          <a:chOff x="0" y="0"/>
          <a:chExt cx="0" cy="0"/>
        </a:xfrm>
      </p:grpSpPr>
      <p:pic>
        <p:nvPicPr>
          <p:cNvPr id="8" name="Picture 7"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a:xfrm>
            <a:off x="913775" y="2138721"/>
            <a:ext cx="10364452" cy="2511835"/>
          </a:xfrm>
        </p:spPr>
        <p:txBody>
          <a:bodyPr anchor="b"/>
          <a:lstStyle>
            <a:lvl1pPr algn="ctr">
              <a:defRPr sz="3200"/>
            </a:lvl1pPr>
          </a:lstStyle>
          <a:p>
            <a:r>
              <a:rPr lang="en-US" smtClean="0"/>
              <a:t>Click to edit Master title style</a:t>
            </a:r>
            <a:endParaRPr lang="en-US" dirty="0"/>
          </a:p>
        </p:txBody>
      </p:sp>
      <p:sp>
        <p:nvSpPr>
          <p:cNvPr id="4" name="Text Placeholder 3"/>
          <p:cNvSpPr>
            <a:spLocks noGrp="1"/>
          </p:cNvSpPr>
          <p:nvPr>
            <p:ph type="body" sz="half" idx="2"/>
          </p:nvPr>
        </p:nvSpPr>
        <p:spPr>
          <a:xfrm>
            <a:off x="913775" y="4662335"/>
            <a:ext cx="10364452" cy="1140644"/>
          </a:xfrm>
        </p:spPr>
        <p:txBody>
          <a:bodyPr anchor="t"/>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Column">
    <p:spTree>
      <p:nvGrpSpPr>
        <p:cNvPr id="1" name=""/>
        <p:cNvGrpSpPr/>
        <p:nvPr/>
      </p:nvGrpSpPr>
      <p:grpSpPr>
        <a:xfrm>
          <a:off x="0" y="0"/>
          <a:ext cx="0" cy="0"/>
          <a:chOff x="0" y="0"/>
          <a:chExt cx="0" cy="0"/>
        </a:xfrm>
      </p:grpSpPr>
      <p:pic>
        <p:nvPicPr>
          <p:cNvPr id="13" name="Picture 12"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15" name="Title 1"/>
          <p:cNvSpPr>
            <a:spLocks noGrp="1"/>
          </p:cNvSpPr>
          <p:nvPr>
            <p:ph type="title"/>
          </p:nvPr>
        </p:nvSpPr>
        <p:spPr>
          <a:xfrm>
            <a:off x="913774" y="609600"/>
            <a:ext cx="10364452" cy="1605094"/>
          </a:xfrm>
        </p:spPr>
        <p:txBody>
          <a:bodyPr/>
          <a:lstStyle/>
          <a:p>
            <a:r>
              <a:rPr lang="en-US" smtClean="0"/>
              <a:t>Click to edit Master title style</a:t>
            </a:r>
            <a:endParaRPr lang="en-US" dirty="0"/>
          </a:p>
        </p:txBody>
      </p:sp>
      <p:sp>
        <p:nvSpPr>
          <p:cNvPr id="7" name="Text Placeholder 2"/>
          <p:cNvSpPr>
            <a:spLocks noGrp="1"/>
          </p:cNvSpPr>
          <p:nvPr>
            <p:ph type="body" idx="1"/>
          </p:nvPr>
        </p:nvSpPr>
        <p:spPr>
          <a:xfrm>
            <a:off x="913774" y="2367093"/>
            <a:ext cx="3298976" cy="576262"/>
          </a:xfrm>
        </p:spPr>
        <p:txBody>
          <a:bodyPr anchor="b">
            <a:noAutofit/>
          </a:bodyPr>
          <a:lstStyle>
            <a:lvl1pPr marL="0" indent="0" algn="ctr">
              <a:lnSpc>
                <a:spcPct val="85000"/>
              </a:lnSpc>
              <a:buNone/>
              <a:defRPr sz="24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8" name="Text Placeholder 3"/>
          <p:cNvSpPr>
            <a:spLocks noGrp="1"/>
          </p:cNvSpPr>
          <p:nvPr>
            <p:ph type="body" sz="half" idx="15"/>
          </p:nvPr>
        </p:nvSpPr>
        <p:spPr>
          <a:xfrm>
            <a:off x="913774" y="2943355"/>
            <a:ext cx="3298976" cy="2847845"/>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9" name="Text Placeholder 4"/>
          <p:cNvSpPr>
            <a:spLocks noGrp="1"/>
          </p:cNvSpPr>
          <p:nvPr>
            <p:ph type="body" sz="quarter" idx="3"/>
          </p:nvPr>
        </p:nvSpPr>
        <p:spPr>
          <a:xfrm>
            <a:off x="4452389" y="2367093"/>
            <a:ext cx="3291521" cy="576262"/>
          </a:xfrm>
        </p:spPr>
        <p:txBody>
          <a:bodyPr anchor="b">
            <a:noAutofit/>
          </a:bodyPr>
          <a:lstStyle>
            <a:lvl1pPr marL="0" indent="0" algn="ctr">
              <a:lnSpc>
                <a:spcPct val="85000"/>
              </a:lnSpc>
              <a:buNone/>
              <a:defRPr sz="24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10" name="Text Placeholder 3"/>
          <p:cNvSpPr>
            <a:spLocks noGrp="1"/>
          </p:cNvSpPr>
          <p:nvPr>
            <p:ph type="body" sz="half" idx="16"/>
          </p:nvPr>
        </p:nvSpPr>
        <p:spPr>
          <a:xfrm>
            <a:off x="4441348" y="2943355"/>
            <a:ext cx="3303351" cy="2847845"/>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11" name="Text Placeholder 4"/>
          <p:cNvSpPr>
            <a:spLocks noGrp="1"/>
          </p:cNvSpPr>
          <p:nvPr>
            <p:ph type="body" sz="quarter" idx="13"/>
          </p:nvPr>
        </p:nvSpPr>
        <p:spPr>
          <a:xfrm>
            <a:off x="7973298" y="2367093"/>
            <a:ext cx="3304928" cy="576262"/>
          </a:xfrm>
        </p:spPr>
        <p:txBody>
          <a:bodyPr anchor="b">
            <a:noAutofit/>
          </a:bodyPr>
          <a:lstStyle>
            <a:lvl1pPr marL="0" indent="0" algn="ctr">
              <a:lnSpc>
                <a:spcPct val="85000"/>
              </a:lnSpc>
              <a:buNone/>
              <a:defRPr sz="24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12" name="Text Placeholder 3"/>
          <p:cNvSpPr>
            <a:spLocks noGrp="1"/>
          </p:cNvSpPr>
          <p:nvPr>
            <p:ph type="body" sz="half" idx="17"/>
          </p:nvPr>
        </p:nvSpPr>
        <p:spPr>
          <a:xfrm>
            <a:off x="7973298" y="2943355"/>
            <a:ext cx="3304928" cy="2847845"/>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3" name="Date Placeholder 2"/>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Picture Column">
    <p:spTree>
      <p:nvGrpSpPr>
        <p:cNvPr id="1" name=""/>
        <p:cNvGrpSpPr/>
        <p:nvPr/>
      </p:nvGrpSpPr>
      <p:grpSpPr>
        <a:xfrm>
          <a:off x="0" y="0"/>
          <a:ext cx="0" cy="0"/>
          <a:chOff x="0" y="0"/>
          <a:chExt cx="0" cy="0"/>
        </a:xfrm>
      </p:grpSpPr>
      <p:pic>
        <p:nvPicPr>
          <p:cNvPr id="16" name="Picture 15"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30" name="Title 1"/>
          <p:cNvSpPr>
            <a:spLocks noGrp="1"/>
          </p:cNvSpPr>
          <p:nvPr>
            <p:ph type="title"/>
          </p:nvPr>
        </p:nvSpPr>
        <p:spPr>
          <a:xfrm>
            <a:off x="913774" y="610772"/>
            <a:ext cx="10364452" cy="1603922"/>
          </a:xfrm>
        </p:spPr>
        <p:txBody>
          <a:bodyPr/>
          <a:lstStyle/>
          <a:p>
            <a:r>
              <a:rPr lang="en-US" smtClean="0"/>
              <a:t>Click to edit Master title style</a:t>
            </a:r>
            <a:endParaRPr lang="en-US" dirty="0"/>
          </a:p>
        </p:txBody>
      </p:sp>
      <p:sp>
        <p:nvSpPr>
          <p:cNvPr id="19" name="Text Placeholder 2"/>
          <p:cNvSpPr>
            <a:spLocks noGrp="1"/>
          </p:cNvSpPr>
          <p:nvPr>
            <p:ph type="body" idx="1"/>
          </p:nvPr>
        </p:nvSpPr>
        <p:spPr>
          <a:xfrm>
            <a:off x="913774" y="4204820"/>
            <a:ext cx="3296409" cy="576262"/>
          </a:xfrm>
        </p:spPr>
        <p:txBody>
          <a:bodyPr anchor="b">
            <a:noAutofit/>
          </a:bodyPr>
          <a:lstStyle>
            <a:lvl1pPr marL="0" indent="0" algn="ctr">
              <a:lnSpc>
                <a:spcPct val="85000"/>
              </a:lnSpc>
              <a:buNone/>
              <a:defRPr sz="22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20" name="Picture Placeholder 2"/>
          <p:cNvSpPr>
            <a:spLocks noGrp="1" noChangeAspect="1"/>
          </p:cNvSpPr>
          <p:nvPr>
            <p:ph type="pic" idx="15"/>
          </p:nvPr>
        </p:nvSpPr>
        <p:spPr>
          <a:xfrm>
            <a:off x="913774" y="2367093"/>
            <a:ext cx="3296409" cy="1524000"/>
          </a:xfrm>
          <a:prstGeom prst="roundRect">
            <a:avLst>
              <a:gd name="adj" fmla="val 9363"/>
            </a:avLst>
          </a:prstGeom>
          <a:noFill/>
          <a:ln w="82550" cap="sq">
            <a:solidFill>
              <a:schemeClr val="bg2">
                <a:lumMod val="60000"/>
                <a:lumOff val="40000"/>
              </a:schemeClr>
            </a:solidFill>
            <a:miter lim="800000"/>
          </a:ln>
          <a:effectLst/>
          <a:scene3d>
            <a:camera prst="orthographicFront"/>
            <a:lightRig rig="threePt" dir="t">
              <a:rot lat="0" lon="0" rev="2700000"/>
            </a:lightRig>
          </a:scene3d>
          <a:sp3d contourW="6350">
            <a:bevelT h="38100"/>
            <a:contourClr>
              <a:srgbClr val="C0C0C0"/>
            </a:contourClr>
          </a:sp3d>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smtClean="0"/>
              <a:t>Click icon to add picture</a:t>
            </a:r>
            <a:endParaRPr lang="en-US" dirty="0"/>
          </a:p>
        </p:txBody>
      </p:sp>
      <p:sp>
        <p:nvSpPr>
          <p:cNvPr id="21" name="Text Placeholder 3"/>
          <p:cNvSpPr>
            <a:spLocks noGrp="1"/>
          </p:cNvSpPr>
          <p:nvPr>
            <p:ph type="body" sz="half" idx="18"/>
          </p:nvPr>
        </p:nvSpPr>
        <p:spPr>
          <a:xfrm>
            <a:off x="913774" y="4781082"/>
            <a:ext cx="3296409" cy="1010118"/>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2" name="Text Placeholder 4"/>
          <p:cNvSpPr>
            <a:spLocks noGrp="1"/>
          </p:cNvSpPr>
          <p:nvPr>
            <p:ph type="body" sz="quarter" idx="3"/>
          </p:nvPr>
        </p:nvSpPr>
        <p:spPr>
          <a:xfrm>
            <a:off x="4442759" y="4204820"/>
            <a:ext cx="3301828" cy="576262"/>
          </a:xfrm>
        </p:spPr>
        <p:txBody>
          <a:bodyPr anchor="b">
            <a:noAutofit/>
          </a:bodyPr>
          <a:lstStyle>
            <a:lvl1pPr marL="0" indent="0" algn="ctr">
              <a:lnSpc>
                <a:spcPct val="85000"/>
              </a:lnSpc>
              <a:buNone/>
              <a:defRPr sz="22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23" name="Picture Placeholder 2"/>
          <p:cNvSpPr>
            <a:spLocks noGrp="1" noChangeAspect="1"/>
          </p:cNvSpPr>
          <p:nvPr>
            <p:ph type="pic" idx="21"/>
          </p:nvPr>
        </p:nvSpPr>
        <p:spPr>
          <a:xfrm>
            <a:off x="4441348" y="2367093"/>
            <a:ext cx="3303352" cy="1524000"/>
          </a:xfrm>
          <a:prstGeom prst="roundRect">
            <a:avLst>
              <a:gd name="adj" fmla="val 8841"/>
            </a:avLst>
          </a:prstGeom>
          <a:noFill/>
          <a:ln w="82550" cap="sq">
            <a:solidFill>
              <a:schemeClr val="bg2">
                <a:lumMod val="60000"/>
                <a:lumOff val="40000"/>
              </a:schemeClr>
            </a:solidFill>
            <a:miter lim="800000"/>
          </a:ln>
          <a:effectLst/>
          <a:scene3d>
            <a:camera prst="orthographicFront"/>
            <a:lightRig rig="threePt" dir="t">
              <a:rot lat="0" lon="0" rev="2700000"/>
            </a:lightRig>
          </a:scene3d>
          <a:sp3d contourW="6350">
            <a:bevelT h="38100"/>
            <a:contourClr>
              <a:srgbClr val="C0C0C0"/>
            </a:contourClr>
          </a:sp3d>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smtClean="0"/>
              <a:t>Click icon to add picture</a:t>
            </a:r>
            <a:endParaRPr lang="en-US" dirty="0"/>
          </a:p>
        </p:txBody>
      </p:sp>
      <p:sp>
        <p:nvSpPr>
          <p:cNvPr id="24" name="Text Placeholder 3"/>
          <p:cNvSpPr>
            <a:spLocks noGrp="1"/>
          </p:cNvSpPr>
          <p:nvPr>
            <p:ph type="body" sz="half" idx="19"/>
          </p:nvPr>
        </p:nvSpPr>
        <p:spPr>
          <a:xfrm>
            <a:off x="4441348" y="4781080"/>
            <a:ext cx="3303352" cy="1010119"/>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25" name="Text Placeholder 4"/>
          <p:cNvSpPr>
            <a:spLocks noGrp="1"/>
          </p:cNvSpPr>
          <p:nvPr>
            <p:ph type="body" sz="quarter" idx="13"/>
          </p:nvPr>
        </p:nvSpPr>
        <p:spPr>
          <a:xfrm>
            <a:off x="7973298" y="4204820"/>
            <a:ext cx="3300681" cy="576262"/>
          </a:xfrm>
        </p:spPr>
        <p:txBody>
          <a:bodyPr anchor="b">
            <a:noAutofit/>
          </a:bodyPr>
          <a:lstStyle>
            <a:lvl1pPr marL="0" indent="0" algn="ctr">
              <a:lnSpc>
                <a:spcPct val="85000"/>
              </a:lnSpc>
              <a:buNone/>
              <a:defRPr sz="22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26" name="Picture Placeholder 2"/>
          <p:cNvSpPr>
            <a:spLocks noGrp="1" noChangeAspect="1"/>
          </p:cNvSpPr>
          <p:nvPr>
            <p:ph type="pic" idx="22"/>
          </p:nvPr>
        </p:nvSpPr>
        <p:spPr>
          <a:xfrm>
            <a:off x="7973298" y="2367093"/>
            <a:ext cx="3304928" cy="1524000"/>
          </a:xfrm>
          <a:prstGeom prst="roundRect">
            <a:avLst>
              <a:gd name="adj" fmla="val 8841"/>
            </a:avLst>
          </a:prstGeom>
          <a:noFill/>
          <a:ln w="82550" cap="sq">
            <a:solidFill>
              <a:schemeClr val="bg2">
                <a:lumMod val="60000"/>
                <a:lumOff val="40000"/>
              </a:schemeClr>
            </a:solidFill>
            <a:miter lim="800000"/>
          </a:ln>
          <a:effectLst/>
          <a:scene3d>
            <a:camera prst="orthographicFront"/>
            <a:lightRig rig="threePt" dir="t">
              <a:rot lat="0" lon="0" rev="2700000"/>
            </a:lightRig>
          </a:scene3d>
          <a:sp3d contourW="6350">
            <a:bevelT h="38100"/>
            <a:contourClr>
              <a:srgbClr val="C0C0C0"/>
            </a:contourClr>
          </a:sp3d>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n-US" dirty="0" smtClean="0"/>
              <a:t>Click icon to add picture</a:t>
            </a:r>
            <a:endParaRPr lang="en-US" dirty="0"/>
          </a:p>
        </p:txBody>
      </p:sp>
      <p:sp>
        <p:nvSpPr>
          <p:cNvPr id="27" name="Text Placeholder 3"/>
          <p:cNvSpPr>
            <a:spLocks noGrp="1"/>
          </p:cNvSpPr>
          <p:nvPr>
            <p:ph type="body" sz="half" idx="20"/>
          </p:nvPr>
        </p:nvSpPr>
        <p:spPr>
          <a:xfrm>
            <a:off x="7973173" y="4781078"/>
            <a:ext cx="3305053" cy="1010121"/>
          </a:xfrm>
        </p:spPr>
        <p:txBody>
          <a:bodyPr anchor="t">
            <a:normAutofit/>
          </a:bodyPr>
          <a:lstStyle>
            <a:lvl1pPr marL="0" indent="0" algn="ctr">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n-US" smtClean="0"/>
              <a:t>Click to edit Master text styles</a:t>
            </a:r>
          </a:p>
        </p:txBody>
      </p:sp>
      <p:sp>
        <p:nvSpPr>
          <p:cNvPr id="3" name="Date Placeholder 2"/>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pic>
        <p:nvPicPr>
          <p:cNvPr id="8" name="Picture 7"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p:txBody>
          <a:bodyPr/>
          <a:lstStyle/>
          <a:p>
            <a:r>
              <a:rPr lang="en-US" smtClean="0"/>
              <a:t>Click to edit Master title style</a:t>
            </a:r>
            <a:endParaRPr lang="en-US" dirty="0"/>
          </a:p>
        </p:txBody>
      </p:sp>
      <p:sp>
        <p:nvSpPr>
          <p:cNvPr id="11" name="Vertical Text Placeholder 2"/>
          <p:cNvSpPr>
            <a:spLocks noGrp="1"/>
          </p:cNvSpPr>
          <p:nvPr>
            <p:ph type="body" orient="vert" sz="quarter" idx="13"/>
          </p:nvPr>
        </p:nvSpPr>
        <p:spPr>
          <a:xfrm>
            <a:off x="913775" y="2367093"/>
            <a:ext cx="10364452" cy="3424107"/>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pic>
        <p:nvPicPr>
          <p:cNvPr id="9" name="Picture 8"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Vertical Title 1"/>
          <p:cNvSpPr>
            <a:spLocks noGrp="1"/>
          </p:cNvSpPr>
          <p:nvPr>
            <p:ph type="title" orient="vert"/>
          </p:nvPr>
        </p:nvSpPr>
        <p:spPr>
          <a:xfrm>
            <a:off x="8724900" y="609601"/>
            <a:ext cx="2553326" cy="5181599"/>
          </a:xfrm>
        </p:spPr>
        <p:txBody>
          <a:bodyPr vert="eaVert"/>
          <a:lstStyle>
            <a:lvl1pPr algn="l">
              <a:defRPr/>
            </a:lvl1pPr>
          </a:lstStyle>
          <a:p>
            <a:r>
              <a:rPr lang="en-US" smtClean="0"/>
              <a:t>Click to edit Master title style</a:t>
            </a:r>
            <a:endParaRPr lang="en-US" dirty="0"/>
          </a:p>
        </p:txBody>
      </p:sp>
      <p:sp>
        <p:nvSpPr>
          <p:cNvPr id="8" name="Vertical Text Placeholder 2"/>
          <p:cNvSpPr>
            <a:spLocks noGrp="1"/>
          </p:cNvSpPr>
          <p:nvPr>
            <p:ph type="body" orient="vert" sz="quarter" idx="13"/>
          </p:nvPr>
        </p:nvSpPr>
        <p:spPr>
          <a:xfrm>
            <a:off x="913775" y="609601"/>
            <a:ext cx="7658724" cy="5181599"/>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pic>
        <p:nvPicPr>
          <p:cNvPr id="3" name="Picture 2"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p:txBody>
          <a:bodyPr/>
          <a:lstStyle/>
          <a:p>
            <a:r>
              <a:rPr lang="en-US" smtClean="0"/>
              <a:t>Click to edit Master title style</a:t>
            </a:r>
            <a:endParaRPr lang="en-US" dirty="0"/>
          </a:p>
        </p:txBody>
      </p:sp>
      <p:sp>
        <p:nvSpPr>
          <p:cNvPr id="12" name="Content Placeholder 2"/>
          <p:cNvSpPr>
            <a:spLocks noGrp="1"/>
          </p:cNvSpPr>
          <p:nvPr>
            <p:ph sz="quarter" idx="13"/>
          </p:nvPr>
        </p:nvSpPr>
        <p:spPr>
          <a:xfrm>
            <a:off x="913774" y="2367092"/>
            <a:ext cx="10363826" cy="3424107"/>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pic>
        <p:nvPicPr>
          <p:cNvPr id="9" name="Picture 8"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a:xfrm>
            <a:off x="913774" y="828563"/>
            <a:ext cx="10351752" cy="2736819"/>
          </a:xfrm>
        </p:spPr>
        <p:txBody>
          <a:bodyPr anchor="b">
            <a:normAutofit/>
          </a:bodyPr>
          <a:lstStyle>
            <a:lvl1pPr>
              <a:defRPr sz="4000"/>
            </a:lvl1pPr>
          </a:lstStyle>
          <a:p>
            <a:r>
              <a:rPr lang="en-US" smtClean="0"/>
              <a:t>Click to edit Master title style</a:t>
            </a:r>
            <a:endParaRPr lang="en-US" dirty="0"/>
          </a:p>
        </p:txBody>
      </p:sp>
      <p:sp>
        <p:nvSpPr>
          <p:cNvPr id="3" name="Text Placeholder 2"/>
          <p:cNvSpPr>
            <a:spLocks noGrp="1"/>
          </p:cNvSpPr>
          <p:nvPr>
            <p:ph type="body" idx="1"/>
          </p:nvPr>
        </p:nvSpPr>
        <p:spPr>
          <a:xfrm>
            <a:off x="913774" y="3657457"/>
            <a:ext cx="10351752" cy="1368183"/>
          </a:xfrm>
        </p:spPr>
        <p:txBody>
          <a:bodyPr>
            <a:normAutofit/>
          </a:bodyPr>
          <a:lstStyle>
            <a:lvl1pPr marL="0" indent="0" algn="ctr">
              <a:buNone/>
              <a:defRPr sz="2000">
                <a:solidFill>
                  <a:schemeClr val="bg1">
                    <a:lumMod val="50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smtClean="0"/>
              <a:t>Click to edit Master text styles</a:t>
            </a:r>
          </a:p>
        </p:txBody>
      </p:sp>
      <p:sp>
        <p:nvSpPr>
          <p:cNvPr id="4" name="Date Placeholder 3"/>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5" name="Footer Placeholder 4"/>
          <p:cNvSpPr>
            <a:spLocks noGrp="1"/>
          </p:cNvSpPr>
          <p:nvPr>
            <p:ph type="ftr" sz="quarter" idx="11"/>
          </p:nvPr>
        </p:nvSpPr>
        <p:spPr/>
        <p:txBody>
          <a:bodyPr/>
          <a:lstStyle/>
          <a:p>
            <a:endParaRPr lang="en-US" dirty="0"/>
          </a:p>
        </p:txBody>
      </p:sp>
      <p:sp>
        <p:nvSpPr>
          <p:cNvPr id="6" name="Slide Number Placeholder 5"/>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pic>
        <p:nvPicPr>
          <p:cNvPr id="10" name="Picture 9"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14" name="Title 1"/>
          <p:cNvSpPr>
            <a:spLocks noGrp="1"/>
          </p:cNvSpPr>
          <p:nvPr>
            <p:ph type="title"/>
          </p:nvPr>
        </p:nvSpPr>
        <p:spPr>
          <a:xfrm>
            <a:off x="913775" y="618517"/>
            <a:ext cx="10364451" cy="1596177"/>
          </a:xfrm>
        </p:spPr>
        <p:txBody>
          <a:bodyPr/>
          <a:lstStyle/>
          <a:p>
            <a:r>
              <a:rPr lang="en-US" smtClean="0"/>
              <a:t>Click to edit Master title style</a:t>
            </a:r>
            <a:endParaRPr lang="en-US" dirty="0"/>
          </a:p>
        </p:txBody>
      </p:sp>
      <p:sp>
        <p:nvSpPr>
          <p:cNvPr id="12" name="Content Placeholder 2"/>
          <p:cNvSpPr>
            <a:spLocks noGrp="1"/>
          </p:cNvSpPr>
          <p:nvPr>
            <p:ph sz="quarter" idx="13"/>
          </p:nvPr>
        </p:nvSpPr>
        <p:spPr>
          <a:xfrm>
            <a:off x="913774" y="2367092"/>
            <a:ext cx="5106026" cy="3424107"/>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13" name="Content Placeholder 3"/>
          <p:cNvSpPr>
            <a:spLocks noGrp="1"/>
          </p:cNvSpPr>
          <p:nvPr>
            <p:ph sz="quarter" idx="14"/>
          </p:nvPr>
        </p:nvSpPr>
        <p:spPr>
          <a:xfrm>
            <a:off x="6172200" y="2367092"/>
            <a:ext cx="5105400" cy="3424107"/>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Date Placeholder 4"/>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pic>
        <p:nvPicPr>
          <p:cNvPr id="15" name="Picture 14"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14" name="Title 1"/>
          <p:cNvSpPr>
            <a:spLocks noGrp="1"/>
          </p:cNvSpPr>
          <p:nvPr>
            <p:ph type="title"/>
          </p:nvPr>
        </p:nvSpPr>
        <p:spPr>
          <a:xfrm>
            <a:off x="913775" y="618517"/>
            <a:ext cx="10364451" cy="1596177"/>
          </a:xfrm>
        </p:spPr>
        <p:txBody>
          <a:bodyPr/>
          <a:lstStyle/>
          <a:p>
            <a:r>
              <a:rPr lang="en-US" smtClean="0"/>
              <a:t>Click to edit Master title style</a:t>
            </a:r>
            <a:endParaRPr lang="en-US" dirty="0"/>
          </a:p>
        </p:txBody>
      </p:sp>
      <p:sp>
        <p:nvSpPr>
          <p:cNvPr id="3" name="Text Placeholder 2"/>
          <p:cNvSpPr>
            <a:spLocks noGrp="1"/>
          </p:cNvSpPr>
          <p:nvPr>
            <p:ph type="body" idx="1"/>
          </p:nvPr>
        </p:nvSpPr>
        <p:spPr>
          <a:xfrm>
            <a:off x="1146328" y="2371018"/>
            <a:ext cx="4873474" cy="679994"/>
          </a:xfrm>
        </p:spPr>
        <p:txBody>
          <a:bodyPr anchor="b">
            <a:noAutofit/>
          </a:bodyPr>
          <a:lstStyle>
            <a:lvl1pPr marL="0" indent="0">
              <a:lnSpc>
                <a:spcPct val="85000"/>
              </a:lnSpc>
              <a:buNone/>
              <a:defRPr sz="26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12" name="Content Placeholder 3"/>
          <p:cNvSpPr>
            <a:spLocks noGrp="1"/>
          </p:cNvSpPr>
          <p:nvPr>
            <p:ph sz="quarter" idx="13"/>
          </p:nvPr>
        </p:nvSpPr>
        <p:spPr>
          <a:xfrm>
            <a:off x="913774" y="3051012"/>
            <a:ext cx="5106027" cy="2740187"/>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5" name="Text Placeholder 4"/>
          <p:cNvSpPr>
            <a:spLocks noGrp="1"/>
          </p:cNvSpPr>
          <p:nvPr>
            <p:ph type="body" sz="quarter" idx="3"/>
          </p:nvPr>
        </p:nvSpPr>
        <p:spPr>
          <a:xfrm>
            <a:off x="6396423" y="2371018"/>
            <a:ext cx="4881804" cy="679994"/>
          </a:xfrm>
        </p:spPr>
        <p:txBody>
          <a:bodyPr anchor="b">
            <a:noAutofit/>
          </a:bodyPr>
          <a:lstStyle>
            <a:lvl1pPr marL="0" indent="0">
              <a:lnSpc>
                <a:spcPct val="85000"/>
              </a:lnSpc>
              <a:buNone/>
              <a:defRPr sz="2600" b="0">
                <a:solidFill>
                  <a:schemeClr val="tx1"/>
                </a:soli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smtClean="0"/>
              <a:t>Click to edit Master text styles</a:t>
            </a:r>
          </a:p>
        </p:txBody>
      </p:sp>
      <p:sp>
        <p:nvSpPr>
          <p:cNvPr id="13" name="Content Placeholder 5"/>
          <p:cNvSpPr>
            <a:spLocks noGrp="1"/>
          </p:cNvSpPr>
          <p:nvPr>
            <p:ph sz="quarter" idx="14"/>
          </p:nvPr>
        </p:nvSpPr>
        <p:spPr>
          <a:xfrm>
            <a:off x="6172200" y="3051012"/>
            <a:ext cx="5105401" cy="2740187"/>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7" name="Date Placeholder 6"/>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8" name="Footer Placeholder 7"/>
          <p:cNvSpPr>
            <a:spLocks noGrp="1"/>
          </p:cNvSpPr>
          <p:nvPr>
            <p:ph type="ftr" sz="quarter" idx="11"/>
          </p:nvPr>
        </p:nvSpPr>
        <p:spPr/>
        <p:txBody>
          <a:bodyPr/>
          <a:lstStyle/>
          <a:p>
            <a:endParaRPr lang="en-US" dirty="0"/>
          </a:p>
        </p:txBody>
      </p:sp>
      <p:sp>
        <p:nvSpPr>
          <p:cNvPr id="9" name="Slide Number Placeholder 8"/>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pic>
        <p:nvPicPr>
          <p:cNvPr id="8" name="Picture 7"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p:txBody>
          <a:bodyPr/>
          <a:lstStyle/>
          <a:p>
            <a:r>
              <a:rPr lang="en-US" smtClean="0"/>
              <a:t>Click to edit Master title style</a:t>
            </a:r>
            <a:endParaRPr lang="en-US" dirty="0"/>
          </a:p>
        </p:txBody>
      </p:sp>
      <p:sp>
        <p:nvSpPr>
          <p:cNvPr id="3" name="Date Placeholder 2"/>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4" name="Footer Placeholder 3"/>
          <p:cNvSpPr>
            <a:spLocks noGrp="1"/>
          </p:cNvSpPr>
          <p:nvPr>
            <p:ph type="ftr" sz="quarter" idx="11"/>
          </p:nvPr>
        </p:nvSpPr>
        <p:spPr/>
        <p:txBody>
          <a:bodyPr/>
          <a:lstStyle/>
          <a:p>
            <a:endParaRPr lang="en-US" dirty="0"/>
          </a:p>
        </p:txBody>
      </p:sp>
      <p:sp>
        <p:nvSpPr>
          <p:cNvPr id="5" name="Slide Number Placeholder 4"/>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pic>
        <p:nvPicPr>
          <p:cNvPr id="7" name="Picture 6"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Date Placeholder 1"/>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3" name="Footer Placeholder 2"/>
          <p:cNvSpPr>
            <a:spLocks noGrp="1"/>
          </p:cNvSpPr>
          <p:nvPr>
            <p:ph type="ftr" sz="quarter" idx="11"/>
          </p:nvPr>
        </p:nvSpPr>
        <p:spPr/>
        <p:txBody>
          <a:bodyPr/>
          <a:lstStyle/>
          <a:p>
            <a:endParaRPr lang="en-US" dirty="0"/>
          </a:p>
        </p:txBody>
      </p:sp>
      <p:sp>
        <p:nvSpPr>
          <p:cNvPr id="4" name="Slide Number Placeholder 3"/>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pic>
        <p:nvPicPr>
          <p:cNvPr id="11" name="Picture 10"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a:xfrm>
            <a:off x="913775" y="609600"/>
            <a:ext cx="3935688" cy="2023252"/>
          </a:xfrm>
        </p:spPr>
        <p:txBody>
          <a:bodyPr anchor="b"/>
          <a:lstStyle>
            <a:lvl1pPr algn="ctr">
              <a:defRPr sz="3200"/>
            </a:lvl1pPr>
          </a:lstStyle>
          <a:p>
            <a:r>
              <a:rPr lang="en-US" smtClean="0"/>
              <a:t>Click to edit Master title style</a:t>
            </a:r>
            <a:endParaRPr lang="en-US" dirty="0"/>
          </a:p>
        </p:txBody>
      </p:sp>
      <p:sp>
        <p:nvSpPr>
          <p:cNvPr id="10" name="Content Placeholder 2"/>
          <p:cNvSpPr>
            <a:spLocks noGrp="1"/>
          </p:cNvSpPr>
          <p:nvPr>
            <p:ph sz="quarter" idx="13"/>
          </p:nvPr>
        </p:nvSpPr>
        <p:spPr>
          <a:xfrm>
            <a:off x="5078062" y="609600"/>
            <a:ext cx="6200163" cy="5181599"/>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Text Placeholder 3"/>
          <p:cNvSpPr>
            <a:spLocks noGrp="1"/>
          </p:cNvSpPr>
          <p:nvPr>
            <p:ph type="body" sz="half" idx="2"/>
          </p:nvPr>
        </p:nvSpPr>
        <p:spPr>
          <a:xfrm>
            <a:off x="913774" y="2632852"/>
            <a:ext cx="3935689" cy="3158348"/>
          </a:xfrm>
        </p:spPr>
        <p:txBody>
          <a:bodyPr/>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pic>
        <p:nvPicPr>
          <p:cNvPr id="10" name="Picture 9" descr="Droplets-HD-Content-R1d.png"/>
          <p:cNvPicPr>
            <a:picLocks noChangeAspect="1"/>
          </p:cNvPicPr>
          <p:nvPr/>
        </p:nvPicPr>
        <p:blipFill>
          <a:blip r:embed="rId2">
            <a:extLst>
              <a:ext uri="{28A0092B-C50C-407E-A947-70E740481C1C}">
                <a14:useLocalDpi xmlns:a14="http://schemas.microsoft.com/office/drawing/2010/main" xmlns="" val="0"/>
              </a:ext>
            </a:extLst>
          </a:blip>
          <a:stretch>
            <a:fillRect/>
          </a:stretch>
        </p:blipFill>
        <p:spPr>
          <a:xfrm>
            <a:off x="0" y="0"/>
            <a:ext cx="12192000" cy="6858000"/>
          </a:xfrm>
          <a:prstGeom prst="rect">
            <a:avLst/>
          </a:prstGeom>
        </p:spPr>
      </p:pic>
      <p:sp>
        <p:nvSpPr>
          <p:cNvPr id="2" name="Title 1"/>
          <p:cNvSpPr>
            <a:spLocks noGrp="1"/>
          </p:cNvSpPr>
          <p:nvPr>
            <p:ph type="title"/>
          </p:nvPr>
        </p:nvSpPr>
        <p:spPr>
          <a:xfrm>
            <a:off x="913774" y="609600"/>
            <a:ext cx="5934969" cy="2023254"/>
          </a:xfrm>
        </p:spPr>
        <p:txBody>
          <a:bodyPr anchor="b"/>
          <a:lstStyle>
            <a:lvl1pPr algn="ctr">
              <a:defRPr sz="3200"/>
            </a:lvl1pPr>
          </a:lstStyle>
          <a:p>
            <a:r>
              <a:rPr lang="en-US" smtClean="0"/>
              <a:t>Click to edit Master title style</a:t>
            </a:r>
            <a:endParaRPr lang="en-US" dirty="0"/>
          </a:p>
        </p:txBody>
      </p:sp>
      <p:sp>
        <p:nvSpPr>
          <p:cNvPr id="3" name="Picture Placeholder 2"/>
          <p:cNvSpPr>
            <a:spLocks noGrp="1" noChangeAspect="1"/>
          </p:cNvSpPr>
          <p:nvPr>
            <p:ph type="pic" idx="1"/>
          </p:nvPr>
        </p:nvSpPr>
        <p:spPr>
          <a:xfrm>
            <a:off x="7424803" y="609601"/>
            <a:ext cx="3255358" cy="5181600"/>
          </a:xfrm>
          <a:prstGeom prst="roundRect">
            <a:avLst>
              <a:gd name="adj" fmla="val 4943"/>
            </a:avLst>
          </a:prstGeom>
          <a:noFill/>
          <a:ln w="82550" cap="sq">
            <a:solidFill>
              <a:schemeClr val="bg2">
                <a:lumMod val="60000"/>
                <a:lumOff val="40000"/>
              </a:schemeClr>
            </a:solidFill>
            <a:miter lim="800000"/>
          </a:ln>
          <a:effectLst/>
          <a:scene3d>
            <a:camera prst="orthographicFront"/>
            <a:lightRig rig="threePt" dir="t">
              <a:rot lat="0" lon="0" rev="2700000"/>
            </a:lightRig>
          </a:scene3d>
          <a:sp3d contourW="6350">
            <a:bevelT h="38100"/>
            <a:contourClr>
              <a:srgbClr val="C0C0C0"/>
            </a:contourClr>
          </a:sp3d>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dirty="0" smtClean="0"/>
              <a:t>Click icon to add picture</a:t>
            </a:r>
            <a:endParaRPr lang="en-US" dirty="0"/>
          </a:p>
        </p:txBody>
      </p:sp>
      <p:sp>
        <p:nvSpPr>
          <p:cNvPr id="4" name="Text Placeholder 3"/>
          <p:cNvSpPr>
            <a:spLocks noGrp="1"/>
          </p:cNvSpPr>
          <p:nvPr>
            <p:ph type="body" sz="half" idx="2"/>
          </p:nvPr>
        </p:nvSpPr>
        <p:spPr>
          <a:xfrm>
            <a:off x="913794" y="2632852"/>
            <a:ext cx="5934949" cy="3158347"/>
          </a:xfrm>
        </p:spPr>
        <p:txBody>
          <a:bodyPr/>
          <a:lstStyle>
            <a:lvl1pPr marL="0" indent="0" algn="ctr">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smtClean="0"/>
              <a:t>Click to edit Master text styles</a:t>
            </a:r>
          </a:p>
        </p:txBody>
      </p:sp>
      <p:sp>
        <p:nvSpPr>
          <p:cNvPr id="5" name="Date Placeholder 4"/>
          <p:cNvSpPr>
            <a:spLocks noGrp="1"/>
          </p:cNvSpPr>
          <p:nvPr>
            <p:ph type="dt" sz="half" idx="10"/>
          </p:nvPr>
        </p:nvSpPr>
        <p:spPr/>
        <p:txBody>
          <a:bodyPr/>
          <a:lstStyle/>
          <a:p>
            <a:fld id="{48A87A34-81AB-432B-8DAE-1953F412C126}" type="datetimeFigureOut">
              <a:rPr lang="en-US" dirty="0"/>
              <a:pPr/>
              <a:t>3/17/2018</a:t>
            </a:fld>
            <a:endParaRPr lang="en-US" dirty="0"/>
          </a:p>
        </p:txBody>
      </p:sp>
      <p:sp>
        <p:nvSpPr>
          <p:cNvPr id="6" name="Footer Placeholder 5"/>
          <p:cNvSpPr>
            <a:spLocks noGrp="1"/>
          </p:cNvSpPr>
          <p:nvPr>
            <p:ph type="ftr" sz="quarter" idx="11"/>
          </p:nvPr>
        </p:nvSpPr>
        <p:spPr/>
        <p:txBody>
          <a:bodyPr/>
          <a:lstStyle/>
          <a:p>
            <a:endParaRPr lang="en-US" dirty="0"/>
          </a:p>
        </p:txBody>
      </p:sp>
      <p:sp>
        <p:nvSpPr>
          <p:cNvPr id="7" name="Slide Number Placeholder 6"/>
          <p:cNvSpPr>
            <a:spLocks noGrp="1"/>
          </p:cNvSpPr>
          <p:nvPr>
            <p:ph type="sldNum" sz="quarter" idx="12"/>
          </p:nvPr>
        </p:nvSpPr>
        <p:spPr/>
        <p:txBody>
          <a:bodyPr/>
          <a:lstStyle/>
          <a:p>
            <a:fld id="{6D22F896-40B5-4ADD-8801-0D06FADFA095}" type="slidenum">
              <a:rPr lang="en-US" dirty="0"/>
              <a:pPr/>
              <a:t>‹#›</a:t>
            </a:fld>
            <a:endParaRPr lang="en-US" dirty="0"/>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1.pn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pic>
        <p:nvPicPr>
          <p:cNvPr id="1026" name="Picture 2" descr="\\DROBO-FS\QuickDrops\JB\PPTX NG\Droplets\LightingOverlay.png"/>
          <p:cNvPicPr>
            <a:picLocks noChangeAspect="1" noChangeArrowheads="1"/>
          </p:cNvPicPr>
          <p:nvPr/>
        </p:nvPicPr>
        <p:blipFill>
          <a:blip r:embed="rId19">
            <a:alphaModFix amt="70000"/>
            <a:extLst>
              <a:ext uri="{28A0092B-C50C-407E-A947-70E740481C1C}">
                <a14:useLocalDpi xmlns:a14="http://schemas.microsoft.com/office/drawing/2010/main" xmlns="" val="0"/>
              </a:ext>
            </a:extLst>
          </a:blip>
          <a:srcRect/>
          <a:stretch>
            <a:fillRect/>
          </a:stretch>
        </p:blipFill>
        <p:spPr bwMode="auto">
          <a:xfrm>
            <a:off x="0" y="0"/>
            <a:ext cx="12192003" cy="6858001"/>
          </a:xfrm>
          <a:prstGeom prst="rect">
            <a:avLst/>
          </a:prstGeom>
          <a:noFill/>
          <a:extLst>
            <a:ext uri="{909E8E84-426E-40DD-AFC4-6F175D3DCCD1}">
              <a14:hiddenFill xmlns:a14="http://schemas.microsoft.com/office/drawing/2010/main" xmlns="">
                <a:solidFill>
                  <a:srgbClr val="FFFFFF"/>
                </a:solidFill>
              </a14:hiddenFill>
            </a:ext>
          </a:extLst>
        </p:spPr>
      </p:pic>
      <p:sp>
        <p:nvSpPr>
          <p:cNvPr id="2" name="Title Placeholder 1"/>
          <p:cNvSpPr>
            <a:spLocks noGrp="1"/>
          </p:cNvSpPr>
          <p:nvPr>
            <p:ph type="title"/>
          </p:nvPr>
        </p:nvSpPr>
        <p:spPr>
          <a:xfrm>
            <a:off x="913775" y="618517"/>
            <a:ext cx="10364451" cy="1596177"/>
          </a:xfrm>
          <a:prstGeom prst="rect">
            <a:avLst/>
          </a:prstGeom>
        </p:spPr>
        <p:txBody>
          <a:bodyPr vert="horz" lIns="91440" tIns="45720" rIns="91440" bIns="45720" rtlCol="0" anchor="ctr">
            <a:normAutofit/>
          </a:bodyPr>
          <a:lstStyle/>
          <a:p>
            <a:r>
              <a:rPr lang="en-US" smtClean="0"/>
              <a:t>Click to edit Master title style</a:t>
            </a:r>
            <a:endParaRPr lang="en-US" dirty="0"/>
          </a:p>
        </p:txBody>
      </p:sp>
      <p:sp>
        <p:nvSpPr>
          <p:cNvPr id="3" name="Text Placeholder 2"/>
          <p:cNvSpPr>
            <a:spLocks noGrp="1"/>
          </p:cNvSpPr>
          <p:nvPr>
            <p:ph type="body" idx="1"/>
          </p:nvPr>
        </p:nvSpPr>
        <p:spPr>
          <a:xfrm>
            <a:off x="913775" y="2367093"/>
            <a:ext cx="10364452" cy="3424107"/>
          </a:xfrm>
          <a:prstGeom prst="rect">
            <a:avLst/>
          </a:prstGeom>
        </p:spPr>
        <p:txBody>
          <a:bodyPr vert="horz" lIns="91440" tIns="45720" rIns="91440" bIns="45720" rtlCol="0">
            <a:normAutofit/>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dirty="0"/>
          </a:p>
        </p:txBody>
      </p:sp>
      <p:sp>
        <p:nvSpPr>
          <p:cNvPr id="4" name="Date Placeholder 3"/>
          <p:cNvSpPr>
            <a:spLocks noGrp="1"/>
          </p:cNvSpPr>
          <p:nvPr>
            <p:ph type="dt" sz="half" idx="2"/>
          </p:nvPr>
        </p:nvSpPr>
        <p:spPr>
          <a:xfrm>
            <a:off x="7678737" y="5883275"/>
            <a:ext cx="2743200" cy="365125"/>
          </a:xfrm>
          <a:prstGeom prst="rect">
            <a:avLst/>
          </a:prstGeom>
        </p:spPr>
        <p:txBody>
          <a:bodyPr vert="horz" lIns="91440" tIns="45720" rIns="91440" bIns="45720" rtlCol="0" anchor="ctr"/>
          <a:lstStyle>
            <a:lvl1pPr algn="r">
              <a:defRPr sz="1000">
                <a:solidFill>
                  <a:schemeClr val="tx1"/>
                </a:solidFill>
              </a:defRPr>
            </a:lvl1pPr>
          </a:lstStyle>
          <a:p>
            <a:fld id="{48A87A34-81AB-432B-8DAE-1953F412C126}" type="datetimeFigureOut">
              <a:rPr lang="en-US" dirty="0"/>
              <a:pPr/>
              <a:t>3/17/2018</a:t>
            </a:fld>
            <a:endParaRPr lang="en-US" dirty="0"/>
          </a:p>
        </p:txBody>
      </p:sp>
      <p:sp>
        <p:nvSpPr>
          <p:cNvPr id="5" name="Footer Placeholder 4"/>
          <p:cNvSpPr>
            <a:spLocks noGrp="1"/>
          </p:cNvSpPr>
          <p:nvPr>
            <p:ph type="ftr" sz="quarter" idx="3"/>
          </p:nvPr>
        </p:nvSpPr>
        <p:spPr>
          <a:xfrm>
            <a:off x="913774" y="5883275"/>
            <a:ext cx="6672887" cy="365125"/>
          </a:xfrm>
          <a:prstGeom prst="rect">
            <a:avLst/>
          </a:prstGeom>
        </p:spPr>
        <p:txBody>
          <a:bodyPr vert="horz" lIns="91440" tIns="45720" rIns="91440" bIns="45720" rtlCol="0" anchor="ctr"/>
          <a:lstStyle>
            <a:lvl1pPr algn="l">
              <a:defRPr sz="1000">
                <a:solidFill>
                  <a:schemeClr val="tx1"/>
                </a:solidFill>
              </a:defRPr>
            </a:lvl1pPr>
          </a:lstStyle>
          <a:p>
            <a:endParaRPr lang="en-US" dirty="0"/>
          </a:p>
        </p:txBody>
      </p:sp>
      <p:sp>
        <p:nvSpPr>
          <p:cNvPr id="6" name="Slide Number Placeholder 5"/>
          <p:cNvSpPr>
            <a:spLocks noGrp="1"/>
          </p:cNvSpPr>
          <p:nvPr>
            <p:ph type="sldNum" sz="quarter" idx="4"/>
          </p:nvPr>
        </p:nvSpPr>
        <p:spPr>
          <a:xfrm>
            <a:off x="10514011" y="5883275"/>
            <a:ext cx="764215" cy="365125"/>
          </a:xfrm>
          <a:prstGeom prst="rect">
            <a:avLst/>
          </a:prstGeom>
        </p:spPr>
        <p:txBody>
          <a:bodyPr vert="horz" lIns="91440" tIns="45720" rIns="91440" bIns="45720" rtlCol="0" anchor="ctr"/>
          <a:lstStyle>
            <a:lvl1pPr algn="r">
              <a:defRPr sz="1000">
                <a:solidFill>
                  <a:schemeClr val="tx1"/>
                </a:solidFill>
              </a:defRPr>
            </a:lvl1pPr>
          </a:lstStyle>
          <a:p>
            <a:fld id="{6D22F896-40B5-4ADD-8801-0D06FADFA095}" type="slidenum">
              <a:rPr lang="en-US" dirty="0"/>
              <a:pPr/>
              <a:t>‹#›</a:t>
            </a:fld>
            <a:endParaRPr lang="en-US" dirty="0"/>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60" r:id="rId10"/>
    <p:sldLayoutId id="2147483661" r:id="rId11"/>
    <p:sldLayoutId id="2147483666" r:id="rId12"/>
    <p:sldLayoutId id="2147483663" r:id="rId13"/>
    <p:sldLayoutId id="2147483667" r:id="rId14"/>
    <p:sldLayoutId id="2147483668" r:id="rId15"/>
    <p:sldLayoutId id="2147483658" r:id="rId16"/>
    <p:sldLayoutId id="2147483659" r:id="rId17"/>
  </p:sldLayoutIdLst>
  <p:txStyles>
    <p:titleStyle>
      <a:lvl1pPr algn="ctr" defTabSz="914400" rtl="0" eaLnBrk="1" latinLnBrk="0" hangingPunct="1">
        <a:lnSpc>
          <a:spcPct val="90000"/>
        </a:lnSpc>
        <a:spcBef>
          <a:spcPct val="0"/>
        </a:spcBef>
        <a:buNone/>
        <a:defRPr sz="3600" kern="1200" cap="all" baseline="0">
          <a:solidFill>
            <a:schemeClr val="tx1"/>
          </a:solidFill>
          <a:effectLst/>
          <a:latin typeface="+mj-lt"/>
          <a:ea typeface="+mj-ea"/>
          <a:cs typeface="+mj-cs"/>
        </a:defRPr>
      </a:lvl1pPr>
    </p:titleStyle>
    <p:bodyStyle>
      <a:lvl1pPr marL="228600" indent="-228600" algn="l" defTabSz="914400" rtl="0" eaLnBrk="1" latinLnBrk="0" hangingPunct="1">
        <a:lnSpc>
          <a:spcPct val="120000"/>
        </a:lnSpc>
        <a:spcBef>
          <a:spcPts val="1000"/>
        </a:spcBef>
        <a:buClr>
          <a:schemeClr val="tx1"/>
        </a:buClr>
        <a:buFont typeface="Arial" panose="020B0604020202020204" pitchFamily="34" charset="0"/>
        <a:buChar char="•"/>
        <a:defRPr sz="2000" kern="1200" cap="all" baseline="0">
          <a:solidFill>
            <a:schemeClr val="tx1"/>
          </a:solidFill>
          <a:effectLst/>
          <a:latin typeface="+mn-lt"/>
          <a:ea typeface="+mn-ea"/>
          <a:cs typeface="+mn-cs"/>
        </a:defRPr>
      </a:lvl1pPr>
      <a:lvl2pPr marL="685800" indent="-228600" algn="l" defTabSz="914400" rtl="0" eaLnBrk="1" latinLnBrk="0" hangingPunct="1">
        <a:lnSpc>
          <a:spcPct val="120000"/>
        </a:lnSpc>
        <a:spcBef>
          <a:spcPts val="500"/>
        </a:spcBef>
        <a:buClr>
          <a:schemeClr val="tx1"/>
        </a:buClr>
        <a:buFont typeface="Arial" panose="020B0604020202020204" pitchFamily="34" charset="0"/>
        <a:buChar char="•"/>
        <a:defRPr sz="1800" kern="1200" cap="all" baseline="0">
          <a:solidFill>
            <a:schemeClr val="tx1"/>
          </a:solidFill>
          <a:effectLst/>
          <a:latin typeface="+mn-lt"/>
          <a:ea typeface="+mn-ea"/>
          <a:cs typeface="+mn-cs"/>
        </a:defRPr>
      </a:lvl2pPr>
      <a:lvl3pPr marL="1143000" indent="-228600" algn="l" defTabSz="914400" rtl="0" eaLnBrk="1" latinLnBrk="0" hangingPunct="1">
        <a:lnSpc>
          <a:spcPct val="120000"/>
        </a:lnSpc>
        <a:spcBef>
          <a:spcPts val="500"/>
        </a:spcBef>
        <a:buClr>
          <a:schemeClr val="tx1"/>
        </a:buClr>
        <a:buFont typeface="Arial" panose="020B0604020202020204" pitchFamily="34" charset="0"/>
        <a:buChar char="•"/>
        <a:defRPr sz="1600" kern="1200" cap="all" baseline="0">
          <a:solidFill>
            <a:schemeClr val="tx1"/>
          </a:solidFill>
          <a:effectLst/>
          <a:latin typeface="+mn-lt"/>
          <a:ea typeface="+mn-ea"/>
          <a:cs typeface="+mn-cs"/>
        </a:defRPr>
      </a:lvl3pPr>
      <a:lvl4pPr marL="1600200" indent="-228600" algn="l" defTabSz="914400" rtl="0" eaLnBrk="1" latinLnBrk="0" hangingPunct="1">
        <a:lnSpc>
          <a:spcPct val="120000"/>
        </a:lnSpc>
        <a:spcBef>
          <a:spcPts val="500"/>
        </a:spcBef>
        <a:buClr>
          <a:schemeClr val="tx1"/>
        </a:buClr>
        <a:buFont typeface="Arial" panose="020B0604020202020204" pitchFamily="34" charset="0"/>
        <a:buChar char="•"/>
        <a:defRPr sz="1400" kern="1200" cap="all" baseline="0">
          <a:solidFill>
            <a:schemeClr val="tx1"/>
          </a:solidFill>
          <a:effectLst/>
          <a:latin typeface="+mn-lt"/>
          <a:ea typeface="+mn-ea"/>
          <a:cs typeface="+mn-cs"/>
        </a:defRPr>
      </a:lvl4pPr>
      <a:lvl5pPr marL="2057400" indent="-228600" algn="l" defTabSz="914400" rtl="0" eaLnBrk="1" latinLnBrk="0" hangingPunct="1">
        <a:lnSpc>
          <a:spcPct val="120000"/>
        </a:lnSpc>
        <a:spcBef>
          <a:spcPts val="500"/>
        </a:spcBef>
        <a:buClr>
          <a:schemeClr val="tx1"/>
        </a:buClr>
        <a:buFont typeface="Arial" panose="020B0604020202020204" pitchFamily="34" charset="0"/>
        <a:buChar char="•"/>
        <a:defRPr sz="1400" kern="1200" cap="all" baseline="0">
          <a:solidFill>
            <a:schemeClr val="tx1"/>
          </a:solidFill>
          <a:effectLst/>
          <a:latin typeface="+mn-lt"/>
          <a:ea typeface="+mn-ea"/>
          <a:cs typeface="+mn-cs"/>
        </a:defRPr>
      </a:lvl5pPr>
      <a:lvl6pPr marL="2514600" indent="-228600" algn="l" defTabSz="914400" rtl="0" eaLnBrk="1" latinLnBrk="0" hangingPunct="1">
        <a:lnSpc>
          <a:spcPct val="120000"/>
        </a:lnSpc>
        <a:spcBef>
          <a:spcPts val="500"/>
        </a:spcBef>
        <a:buClr>
          <a:schemeClr val="tx1"/>
        </a:buClr>
        <a:buFont typeface="Arial" panose="020B0604020202020204" pitchFamily="34" charset="0"/>
        <a:buChar char="•"/>
        <a:defRPr sz="1400" kern="1200" cap="all" baseline="0">
          <a:solidFill>
            <a:schemeClr val="tx1"/>
          </a:solidFill>
          <a:effectLst/>
          <a:latin typeface="+mn-lt"/>
          <a:ea typeface="+mn-ea"/>
          <a:cs typeface="+mn-cs"/>
        </a:defRPr>
      </a:lvl6pPr>
      <a:lvl7pPr marL="2971800" indent="-228600" algn="l" defTabSz="914400" rtl="0" eaLnBrk="1" latinLnBrk="0" hangingPunct="1">
        <a:lnSpc>
          <a:spcPct val="120000"/>
        </a:lnSpc>
        <a:spcBef>
          <a:spcPts val="500"/>
        </a:spcBef>
        <a:buClr>
          <a:schemeClr val="tx1"/>
        </a:buClr>
        <a:buFont typeface="Arial" panose="020B0604020202020204" pitchFamily="34" charset="0"/>
        <a:buChar char="•"/>
        <a:defRPr sz="1400" kern="1200" cap="all" baseline="0">
          <a:solidFill>
            <a:schemeClr val="tx1"/>
          </a:solidFill>
          <a:effectLst/>
          <a:latin typeface="+mn-lt"/>
          <a:ea typeface="+mn-ea"/>
          <a:cs typeface="+mn-cs"/>
        </a:defRPr>
      </a:lvl7pPr>
      <a:lvl8pPr marL="3429000" indent="-228600" algn="l" defTabSz="914400" rtl="0" eaLnBrk="1" latinLnBrk="0" hangingPunct="1">
        <a:lnSpc>
          <a:spcPct val="120000"/>
        </a:lnSpc>
        <a:spcBef>
          <a:spcPts val="500"/>
        </a:spcBef>
        <a:buClr>
          <a:schemeClr val="tx1"/>
        </a:buClr>
        <a:buFont typeface="Arial" panose="020B0604020202020204" pitchFamily="34" charset="0"/>
        <a:buChar char="•"/>
        <a:defRPr sz="1400" kern="1200" cap="all" baseline="0">
          <a:solidFill>
            <a:schemeClr val="tx1"/>
          </a:solidFill>
          <a:effectLst/>
          <a:latin typeface="+mn-lt"/>
          <a:ea typeface="+mn-ea"/>
          <a:cs typeface="+mn-cs"/>
        </a:defRPr>
      </a:lvl8pPr>
      <a:lvl9pPr marL="3886200" indent="-228600" algn="l" defTabSz="914400" rtl="0" eaLnBrk="1" latinLnBrk="0" hangingPunct="1">
        <a:lnSpc>
          <a:spcPct val="120000"/>
        </a:lnSpc>
        <a:spcBef>
          <a:spcPts val="500"/>
        </a:spcBef>
        <a:buClr>
          <a:schemeClr val="tx1"/>
        </a:buClr>
        <a:buFont typeface="Arial" panose="020B0604020202020204" pitchFamily="34" charset="0"/>
        <a:buChar char="•"/>
        <a:defRPr sz="1400" kern="1200" cap="all" baseline="0">
          <a:solidFill>
            <a:schemeClr val="tx1"/>
          </a:solidFill>
          <a:effectLst/>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2" Type="http://schemas.openxmlformats.org/officeDocument/2006/relationships/notesSlide" Target="../notesSlides/notesSlide4.xml"/><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2" Type="http://schemas.openxmlformats.org/officeDocument/2006/relationships/notesSlide" Target="../notesSlides/notesSlide5.xml"/><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2" Type="http://schemas.openxmlformats.org/officeDocument/2006/relationships/notesSlide" Target="../notesSlides/notesSlide6.xml"/><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ctrTitle"/>
          </p:nvPr>
        </p:nvSpPr>
        <p:spPr>
          <a:xfrm>
            <a:off x="1751012" y="1920233"/>
            <a:ext cx="8689976" cy="1262741"/>
          </a:xfrm>
        </p:spPr>
        <p:txBody>
          <a:bodyPr>
            <a:normAutofit fontScale="90000"/>
          </a:bodyPr>
          <a:lstStyle/>
          <a:p>
            <a:r>
              <a:rPr lang="en-US" sz="3600" i="1" cap="none" dirty="0" smtClean="0"/>
              <a:t>An Inside Look at and Adjunct Faculty Unionization Campaign: The Case of Le Moyne College</a:t>
            </a:r>
            <a:endParaRPr lang="en-US" sz="3200" i="1" cap="none" dirty="0"/>
          </a:p>
        </p:txBody>
      </p:sp>
      <p:sp>
        <p:nvSpPr>
          <p:cNvPr id="3" name="Subtitle 2"/>
          <p:cNvSpPr>
            <a:spLocks noGrp="1"/>
          </p:cNvSpPr>
          <p:nvPr>
            <p:ph type="subTitle" idx="1"/>
          </p:nvPr>
        </p:nvSpPr>
        <p:spPr>
          <a:xfrm>
            <a:off x="1751012" y="3886200"/>
            <a:ext cx="8689976" cy="1739348"/>
          </a:xfrm>
        </p:spPr>
        <p:txBody>
          <a:bodyPr>
            <a:normAutofit lnSpcReduction="10000"/>
          </a:bodyPr>
          <a:lstStyle/>
          <a:p>
            <a:r>
              <a:rPr lang="en-US" cap="none" dirty="0" smtClean="0"/>
              <a:t>Clifford B. Donn</a:t>
            </a:r>
            <a:br>
              <a:rPr lang="en-US" cap="none" dirty="0" smtClean="0"/>
            </a:br>
            <a:r>
              <a:rPr lang="en-US" cap="none" dirty="0" smtClean="0"/>
              <a:t>Dept. of Ant/</a:t>
            </a:r>
            <a:r>
              <a:rPr lang="en-US" cap="none" dirty="0" err="1" smtClean="0"/>
              <a:t>Crim</a:t>
            </a:r>
            <a:r>
              <a:rPr lang="en-US" cap="none" dirty="0" smtClean="0"/>
              <a:t>/Soc, Le Moyne College</a:t>
            </a:r>
          </a:p>
          <a:p>
            <a:r>
              <a:rPr lang="en-US" cap="none" dirty="0"/>
              <a:t>Brenda J. Kirby</a:t>
            </a:r>
            <a:br>
              <a:rPr lang="en-US" cap="none" dirty="0"/>
            </a:br>
            <a:r>
              <a:rPr lang="en-US" cap="none" dirty="0"/>
              <a:t>Dept. of Psychology, Le Moyne College</a:t>
            </a:r>
          </a:p>
        </p:txBody>
      </p:sp>
    </p:spTree>
    <p:extLst>
      <p:ext uri="{BB962C8B-B14F-4D97-AF65-F5344CB8AC3E}">
        <p14:creationId xmlns:p14="http://schemas.microsoft.com/office/powerpoint/2010/main" xmlns="" val="2313336737"/>
      </p:ext>
    </p:extLst>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cap="none" dirty="0" smtClean="0"/>
              <a:t>Sequence of Events</a:t>
            </a:r>
            <a:endParaRPr lang="en-US" cap="none" dirty="0"/>
          </a:p>
        </p:txBody>
      </p:sp>
      <p:sp>
        <p:nvSpPr>
          <p:cNvPr id="3" name="Content Placeholder 2"/>
          <p:cNvSpPr>
            <a:spLocks noGrp="1"/>
          </p:cNvSpPr>
          <p:nvPr>
            <p:ph sz="quarter" idx="13"/>
          </p:nvPr>
        </p:nvSpPr>
        <p:spPr/>
        <p:txBody>
          <a:bodyPr>
            <a:normAutofit/>
          </a:bodyPr>
          <a:lstStyle/>
          <a:p>
            <a:r>
              <a:rPr lang="en-US" cap="none" dirty="0" smtClean="0"/>
              <a:t>The College</a:t>
            </a:r>
          </a:p>
          <a:p>
            <a:endParaRPr lang="en-US" cap="none" dirty="0" smtClean="0"/>
          </a:p>
          <a:p>
            <a:r>
              <a:rPr lang="en-US" cap="none" dirty="0"/>
              <a:t>Successful Organizing Campaign at Syracuse University</a:t>
            </a:r>
          </a:p>
          <a:p>
            <a:endParaRPr lang="en-US" cap="none" dirty="0" smtClean="0"/>
          </a:p>
          <a:p>
            <a:r>
              <a:rPr lang="en-US" cap="none" dirty="0" smtClean="0"/>
              <a:t>September 2007 - College Informed by NLRB that Union had Filed for Election</a:t>
            </a:r>
          </a:p>
          <a:p>
            <a:endParaRPr lang="en-US" cap="none" dirty="0" smtClean="0"/>
          </a:p>
          <a:p>
            <a:r>
              <a:rPr lang="en-US" cap="none" dirty="0" smtClean="0"/>
              <a:t>The College Response to the Campaign</a:t>
            </a:r>
          </a:p>
        </p:txBody>
      </p:sp>
    </p:spTree>
    <p:extLst>
      <p:ext uri="{BB962C8B-B14F-4D97-AF65-F5344CB8AC3E}">
        <p14:creationId xmlns:p14="http://schemas.microsoft.com/office/powerpoint/2010/main" xmlns="" val="1561931567"/>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3775" y="722427"/>
            <a:ext cx="10364451" cy="1147938"/>
          </a:xfrm>
        </p:spPr>
        <p:txBody>
          <a:bodyPr/>
          <a:lstStyle/>
          <a:p>
            <a:r>
              <a:rPr lang="en-US" cap="none" dirty="0" smtClean="0"/>
              <a:t>Position of the College</a:t>
            </a:r>
            <a:endParaRPr lang="en-US" cap="none" dirty="0"/>
          </a:p>
        </p:txBody>
      </p:sp>
      <p:sp>
        <p:nvSpPr>
          <p:cNvPr id="3" name="Content Placeholder 2"/>
          <p:cNvSpPr>
            <a:spLocks noGrp="1"/>
          </p:cNvSpPr>
          <p:nvPr>
            <p:ph sz="quarter" idx="13"/>
          </p:nvPr>
        </p:nvSpPr>
        <p:spPr>
          <a:xfrm>
            <a:off x="913774" y="2036618"/>
            <a:ext cx="10363826" cy="3754582"/>
          </a:xfrm>
        </p:spPr>
        <p:txBody>
          <a:bodyPr>
            <a:normAutofit/>
          </a:bodyPr>
          <a:lstStyle/>
          <a:p>
            <a:r>
              <a:rPr lang="en-US" cap="none" dirty="0" smtClean="0"/>
              <a:t>Didn’t take position of some other Catholic and Jesuit colleges</a:t>
            </a:r>
          </a:p>
          <a:p>
            <a:endParaRPr lang="en-US" cap="none" dirty="0"/>
          </a:p>
          <a:p>
            <a:r>
              <a:rPr lang="en-US" cap="none" dirty="0" smtClean="0"/>
              <a:t>College asserted it was neutral</a:t>
            </a:r>
          </a:p>
          <a:p>
            <a:endParaRPr lang="en-US" cap="none" dirty="0"/>
          </a:p>
          <a:p>
            <a:r>
              <a:rPr lang="en-US" cap="none" dirty="0" smtClean="0"/>
              <a:t>Constituency and political issues</a:t>
            </a:r>
          </a:p>
          <a:p>
            <a:endParaRPr lang="en-US" cap="none" dirty="0"/>
          </a:p>
          <a:p>
            <a:r>
              <a:rPr lang="en-US" cap="none" dirty="0" smtClean="0"/>
              <a:t>Was the College </a:t>
            </a:r>
            <a:r>
              <a:rPr lang="en-US" cap="none" smtClean="0"/>
              <a:t>actually </a:t>
            </a:r>
            <a:r>
              <a:rPr lang="en-US" cap="none" smtClean="0"/>
              <a:t>neutral?</a:t>
            </a:r>
            <a:endParaRPr lang="en-US" cap="none" dirty="0" smtClean="0"/>
          </a:p>
          <a:p>
            <a:endParaRPr lang="en-US" cap="none" dirty="0"/>
          </a:p>
        </p:txBody>
      </p:sp>
    </p:spTree>
    <p:extLst>
      <p:ext uri="{BB962C8B-B14F-4D97-AF65-F5344CB8AC3E}">
        <p14:creationId xmlns:p14="http://schemas.microsoft.com/office/powerpoint/2010/main" xmlns="" val="948852221"/>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6" end="6"/>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913775" y="722427"/>
            <a:ext cx="10364451" cy="1147938"/>
          </a:xfrm>
        </p:spPr>
        <p:txBody>
          <a:bodyPr/>
          <a:lstStyle/>
          <a:p>
            <a:r>
              <a:rPr lang="en-US" cap="none" dirty="0" smtClean="0"/>
              <a:t>Outcome of the Election</a:t>
            </a:r>
            <a:endParaRPr lang="en-US" cap="none" dirty="0"/>
          </a:p>
        </p:txBody>
      </p:sp>
      <p:sp>
        <p:nvSpPr>
          <p:cNvPr id="3" name="Content Placeholder 2"/>
          <p:cNvSpPr>
            <a:spLocks noGrp="1"/>
          </p:cNvSpPr>
          <p:nvPr>
            <p:ph sz="quarter" idx="13"/>
          </p:nvPr>
        </p:nvSpPr>
        <p:spPr>
          <a:xfrm>
            <a:off x="913774" y="2036618"/>
            <a:ext cx="10363826" cy="3754582"/>
          </a:xfrm>
        </p:spPr>
        <p:txBody>
          <a:bodyPr>
            <a:normAutofit/>
          </a:bodyPr>
          <a:lstStyle/>
          <a:p>
            <a:r>
              <a:rPr lang="en-US" cap="none" dirty="0" smtClean="0"/>
              <a:t>Widespread participation in the vote</a:t>
            </a:r>
          </a:p>
          <a:p>
            <a:endParaRPr lang="en-US" cap="none" dirty="0" smtClean="0"/>
          </a:p>
          <a:p>
            <a:r>
              <a:rPr lang="en-US" cap="none" dirty="0" smtClean="0"/>
              <a:t>The Count </a:t>
            </a:r>
          </a:p>
          <a:p>
            <a:endParaRPr lang="en-US" cap="none" dirty="0"/>
          </a:p>
          <a:p>
            <a:r>
              <a:rPr lang="en-US" cap="none" dirty="0" smtClean="0"/>
              <a:t>The Aftermath</a:t>
            </a:r>
          </a:p>
          <a:p>
            <a:endParaRPr lang="en-US" cap="none" dirty="0"/>
          </a:p>
        </p:txBody>
      </p:sp>
    </p:spTree>
    <p:extLst>
      <p:ext uri="{BB962C8B-B14F-4D97-AF65-F5344CB8AC3E}">
        <p14:creationId xmlns:p14="http://schemas.microsoft.com/office/powerpoint/2010/main" xmlns="" val="1191142965"/>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cap="none" dirty="0" smtClean="0"/>
              <a:t>Impact of Collective Bargaining</a:t>
            </a:r>
            <a:endParaRPr lang="en-US" cap="none" dirty="0"/>
          </a:p>
        </p:txBody>
      </p:sp>
      <p:sp>
        <p:nvSpPr>
          <p:cNvPr id="3" name="Content Placeholder 2"/>
          <p:cNvSpPr>
            <a:spLocks noGrp="1"/>
          </p:cNvSpPr>
          <p:nvPr>
            <p:ph sz="quarter" idx="13"/>
          </p:nvPr>
        </p:nvSpPr>
        <p:spPr/>
        <p:txBody>
          <a:bodyPr/>
          <a:lstStyle/>
          <a:p>
            <a:r>
              <a:rPr lang="en-US" cap="none" dirty="0" smtClean="0"/>
              <a:t>Pay and Benefits</a:t>
            </a:r>
          </a:p>
          <a:p>
            <a:r>
              <a:rPr lang="en-US" cap="none" dirty="0" smtClean="0"/>
              <a:t>Seniority</a:t>
            </a:r>
          </a:p>
          <a:p>
            <a:r>
              <a:rPr lang="en-US" cap="none" dirty="0" smtClean="0"/>
              <a:t>Department Meetings</a:t>
            </a:r>
          </a:p>
          <a:p>
            <a:r>
              <a:rPr lang="en-US" cap="none" dirty="0" smtClean="0"/>
              <a:t>Evaluation and Its Impact</a:t>
            </a:r>
          </a:p>
          <a:p>
            <a:r>
              <a:rPr lang="en-US" cap="none" dirty="0" smtClean="0"/>
              <a:t>Grievances and Arbitration</a:t>
            </a:r>
          </a:p>
          <a:p>
            <a:r>
              <a:rPr lang="en-US" cap="none" dirty="0" smtClean="0"/>
              <a:t>Overall</a:t>
            </a:r>
          </a:p>
          <a:p>
            <a:endParaRPr lang="en-US" dirty="0"/>
          </a:p>
          <a:p>
            <a:endParaRPr lang="en-US" dirty="0"/>
          </a:p>
        </p:txBody>
      </p:sp>
    </p:spTree>
    <p:extLst>
      <p:ext uri="{BB962C8B-B14F-4D97-AF65-F5344CB8AC3E}">
        <p14:creationId xmlns:p14="http://schemas.microsoft.com/office/powerpoint/2010/main" xmlns="" val="194217624"/>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1" end="1"/>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5" fill="hold">
                      <p:stCondLst>
                        <p:cond delay="indefinite"/>
                      </p:stCondLst>
                      <p:childTnLst>
                        <p:par>
                          <p:cTn id="16" fill="hold">
                            <p:stCondLst>
                              <p:cond delay="0"/>
                            </p:stCondLst>
                            <p:childTnLst>
                              <p:par>
                                <p:cTn id="17" presetID="1" presetClass="entr" presetSubtype="0" fill="hold" grpId="0" nodeType="clickEffect">
                                  <p:stCondLst>
                                    <p:cond delay="0"/>
                                  </p:stCondLst>
                                  <p:childTnLst>
                                    <p:set>
                                      <p:cBhvr>
                                        <p:cTn id="18" dur="1" fill="hold">
                                          <p:stCondLst>
                                            <p:cond delay="0"/>
                                          </p:stCondLst>
                                        </p:cTn>
                                        <p:tgtEl>
                                          <p:spTgt spid="3">
                                            <p:txEl>
                                              <p:pRg st="3" end="3"/>
                                            </p:txEl>
                                          </p:spTgt>
                                        </p:tgtEl>
                                        <p:attrNameLst>
                                          <p:attrName>style.visibility</p:attrName>
                                        </p:attrNameLst>
                                      </p:cBhvr>
                                      <p:to>
                                        <p:strVal val="visible"/>
                                      </p:to>
                                    </p:set>
                                  </p:childTnLst>
                                </p:cTn>
                              </p:par>
                            </p:childTnLst>
                          </p:cTn>
                        </p:par>
                      </p:childTnLst>
                    </p:cTn>
                  </p:par>
                  <p:par>
                    <p:cTn id="19" fill="hold">
                      <p:stCondLst>
                        <p:cond delay="indefinite"/>
                      </p:stCondLst>
                      <p:childTnLst>
                        <p:par>
                          <p:cTn id="20" fill="hold">
                            <p:stCondLst>
                              <p:cond delay="0"/>
                            </p:stCondLst>
                            <p:childTnLst>
                              <p:par>
                                <p:cTn id="21" presetID="1" presetClass="entr" presetSubtype="0" fill="hold" grpId="0" nodeType="clickEffect">
                                  <p:stCondLst>
                                    <p:cond delay="0"/>
                                  </p:stCondLst>
                                  <p:childTnLst>
                                    <p:set>
                                      <p:cBhvr>
                                        <p:cTn id="22"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par>
                    <p:cTn id="23" fill="hold">
                      <p:stCondLst>
                        <p:cond delay="indefinite"/>
                      </p:stCondLst>
                      <p:childTnLst>
                        <p:par>
                          <p:cTn id="24" fill="hold">
                            <p:stCondLst>
                              <p:cond delay="0"/>
                            </p:stCondLst>
                            <p:childTnLst>
                              <p:par>
                                <p:cTn id="25" presetID="1" presetClass="entr" presetSubtype="0" fill="hold" grpId="0" nodeType="clickEffect">
                                  <p:stCondLst>
                                    <p:cond delay="0"/>
                                  </p:stCondLst>
                                  <p:childTnLst>
                                    <p:set>
                                      <p:cBhvr>
                                        <p:cTn id="26" dur="1" fill="hold">
                                          <p:stCondLst>
                                            <p:cond delay="0"/>
                                          </p:stCondLst>
                                        </p:cTn>
                                        <p:tgtEl>
                                          <p:spTgt spid="3">
                                            <p:txEl>
                                              <p:pRg st="5" end="5"/>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cap="none" dirty="0" smtClean="0"/>
              <a:t>Conclusions</a:t>
            </a:r>
            <a:endParaRPr lang="en-US" cap="none" dirty="0"/>
          </a:p>
        </p:txBody>
      </p:sp>
      <p:sp>
        <p:nvSpPr>
          <p:cNvPr id="3" name="Content Placeholder 2"/>
          <p:cNvSpPr>
            <a:spLocks noGrp="1"/>
          </p:cNvSpPr>
          <p:nvPr>
            <p:ph sz="quarter" idx="13"/>
          </p:nvPr>
        </p:nvSpPr>
        <p:spPr/>
        <p:txBody>
          <a:bodyPr/>
          <a:lstStyle/>
          <a:p>
            <a:r>
              <a:rPr lang="en-US" cap="none" dirty="0" smtClean="0"/>
              <a:t>The College Really Wasn’t Neutral</a:t>
            </a:r>
          </a:p>
          <a:p>
            <a:endParaRPr lang="en-US" cap="none" dirty="0" smtClean="0"/>
          </a:p>
          <a:p>
            <a:r>
              <a:rPr lang="en-US" cap="none" dirty="0" smtClean="0"/>
              <a:t>Unlike some Sister Institutions, It Did Honor the Rights of Part-time Faculty to Organize</a:t>
            </a:r>
          </a:p>
          <a:p>
            <a:endParaRPr lang="en-US" cap="none" dirty="0"/>
          </a:p>
          <a:p>
            <a:r>
              <a:rPr lang="en-US" cap="none" dirty="0" smtClean="0"/>
              <a:t>Adjunct Unionization and the College’s mission</a:t>
            </a:r>
          </a:p>
          <a:p>
            <a:endParaRPr lang="en-US" cap="none" dirty="0"/>
          </a:p>
        </p:txBody>
      </p:sp>
    </p:spTree>
    <p:extLst>
      <p:ext uri="{BB962C8B-B14F-4D97-AF65-F5344CB8AC3E}">
        <p14:creationId xmlns:p14="http://schemas.microsoft.com/office/powerpoint/2010/main" xmlns="" val="1056789932"/>
      </p:ext>
    </p:extLst>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1" presetClass="entr" presetSubtype="0" fill="hold" grpId="0" nodeType="clickEffect">
                                  <p:stCondLst>
                                    <p:cond delay="0"/>
                                  </p:stCondLst>
                                  <p:childTnLst>
                                    <p:set>
                                      <p:cBhvr>
                                        <p:cTn id="6" dur="1" fill="hold">
                                          <p:stCondLst>
                                            <p:cond delay="0"/>
                                          </p:stCondLst>
                                        </p:cTn>
                                        <p:tgtEl>
                                          <p:spTgt spid="3">
                                            <p:txEl>
                                              <p:pRg st="0" end="0"/>
                                            </p:txEl>
                                          </p:spTgt>
                                        </p:tgtEl>
                                        <p:attrNameLst>
                                          <p:attrName>style.visibility</p:attrName>
                                        </p:attrNameLst>
                                      </p:cBhvr>
                                      <p:to>
                                        <p:strVal val="visible"/>
                                      </p:to>
                                    </p:set>
                                  </p:childTnLst>
                                </p:cTn>
                              </p:par>
                            </p:childTnLst>
                          </p:cTn>
                        </p:par>
                      </p:childTnLst>
                    </p:cTn>
                  </p:par>
                  <p:par>
                    <p:cTn id="7" fill="hold">
                      <p:stCondLst>
                        <p:cond delay="indefinite"/>
                      </p:stCondLst>
                      <p:childTnLst>
                        <p:par>
                          <p:cTn id="8" fill="hold">
                            <p:stCondLst>
                              <p:cond delay="0"/>
                            </p:stCondLst>
                            <p:childTnLst>
                              <p:par>
                                <p:cTn id="9" presetID="1" presetClass="entr" presetSubtype="0" fill="hold" grpId="0" nodeType="clickEffect">
                                  <p:stCondLst>
                                    <p:cond delay="0"/>
                                  </p:stCondLst>
                                  <p:childTnLst>
                                    <p:set>
                                      <p:cBhvr>
                                        <p:cTn id="10" dur="1" fill="hold">
                                          <p:stCondLst>
                                            <p:cond delay="0"/>
                                          </p:stCondLst>
                                        </p:cTn>
                                        <p:tgtEl>
                                          <p:spTgt spid="3">
                                            <p:txEl>
                                              <p:pRg st="2" end="2"/>
                                            </p:txEl>
                                          </p:spTgt>
                                        </p:tgtEl>
                                        <p:attrNameLst>
                                          <p:attrName>style.visibility</p:attrName>
                                        </p:attrNameLst>
                                      </p:cBhvr>
                                      <p:to>
                                        <p:strVal val="visible"/>
                                      </p:to>
                                    </p:set>
                                  </p:childTnLst>
                                </p:cTn>
                              </p:par>
                            </p:childTnLst>
                          </p:cTn>
                        </p:par>
                      </p:childTnLst>
                    </p:cTn>
                  </p:par>
                  <p:par>
                    <p:cTn id="11" fill="hold">
                      <p:stCondLst>
                        <p:cond delay="indefinite"/>
                      </p:stCondLst>
                      <p:childTnLst>
                        <p:par>
                          <p:cTn id="12" fill="hold">
                            <p:stCondLst>
                              <p:cond delay="0"/>
                            </p:stCondLst>
                            <p:childTnLst>
                              <p:par>
                                <p:cTn id="13" presetID="1" presetClass="entr" presetSubtype="0" fill="hold" grpId="0" nodeType="clickEffect">
                                  <p:stCondLst>
                                    <p:cond delay="0"/>
                                  </p:stCondLst>
                                  <p:childTnLst>
                                    <p:set>
                                      <p:cBhvr>
                                        <p:cTn id="14" dur="1" fill="hold">
                                          <p:stCondLst>
                                            <p:cond delay="0"/>
                                          </p:stCondLst>
                                        </p:cTn>
                                        <p:tgtEl>
                                          <p:spTgt spid="3">
                                            <p:txEl>
                                              <p:pRg st="4" end="4"/>
                                            </p:txEl>
                                          </p:spTgt>
                                        </p:tgtEl>
                                        <p:attrNameLst>
                                          <p:attrName>style.visibility</p:attrName>
                                        </p:attrNameLst>
                                      </p:cBhvr>
                                      <p:to>
                                        <p:strVal val="visible"/>
                                      </p:to>
                                    </p:se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 grpId="0" build="p"/>
    </p:bldLst>
  </p:timing>
</p:sld>
</file>

<file path=ppt/theme/theme1.xml><?xml version="1.0" encoding="utf-8"?>
<a:theme xmlns:a="http://schemas.openxmlformats.org/drawingml/2006/main" name="Droplet">
  <a:themeElements>
    <a:clrScheme name="Droplet">
      <a:dk1>
        <a:sysClr val="windowText" lastClr="000000"/>
      </a:dk1>
      <a:lt1>
        <a:sysClr val="window" lastClr="FFFFFF"/>
      </a:lt1>
      <a:dk2>
        <a:srgbClr val="1C647B"/>
      </a:dk2>
      <a:lt2>
        <a:srgbClr val="98B7D3"/>
      </a:lt2>
      <a:accent1>
        <a:srgbClr val="274FA4"/>
      </a:accent1>
      <a:accent2>
        <a:srgbClr val="48A8D0"/>
      </a:accent2>
      <a:accent3>
        <a:srgbClr val="53B18F"/>
      </a:accent3>
      <a:accent4>
        <a:srgbClr val="D78D38"/>
      </a:accent4>
      <a:accent5>
        <a:srgbClr val="BA3F51"/>
      </a:accent5>
      <a:accent6>
        <a:srgbClr val="AE52D9"/>
      </a:accent6>
      <a:hlink>
        <a:srgbClr val="2AA2DA"/>
      </a:hlink>
      <a:folHlink>
        <a:srgbClr val="76A3B8"/>
      </a:folHlink>
    </a:clrScheme>
    <a:fontScheme name="Droplet">
      <a:majorFont>
        <a:latin typeface="Tw Cen M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Tw Cen MT"/>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Droplet">
      <a:fillStyleLst>
        <a:solidFill>
          <a:schemeClr val="phClr"/>
        </a:solidFill>
        <a:solidFill>
          <a:schemeClr val="phClr">
            <a:tint val="69000"/>
            <a:satMod val="105000"/>
            <a:lumMod val="110000"/>
          </a:schemeClr>
        </a:solidFill>
        <a:gradFill rotWithShape="1">
          <a:gsLst>
            <a:gs pos="0">
              <a:schemeClr val="phClr">
                <a:tint val="94000"/>
                <a:satMod val="100000"/>
                <a:lumMod val="108000"/>
              </a:schemeClr>
            </a:gs>
            <a:gs pos="50000">
              <a:schemeClr val="phClr">
                <a:tint val="98000"/>
                <a:shade val="100000"/>
                <a:satMod val="100000"/>
                <a:lumMod val="100000"/>
              </a:schemeClr>
            </a:gs>
            <a:gs pos="100000">
              <a:schemeClr val="phClr">
                <a:shade val="72000"/>
                <a:satMod val="120000"/>
                <a:lumMod val="100000"/>
              </a:schemeClr>
            </a:gs>
          </a:gsLst>
          <a:lin ang="5400000" scaled="0"/>
        </a:gradFill>
      </a:fillStyleLst>
      <a:lnStyleLst>
        <a:ln w="9525" cap="flat" cmpd="sng" algn="ctr">
          <a:solidFill>
            <a:schemeClr val="phClr">
              <a:shade val="60000"/>
            </a:schemeClr>
          </a:solidFill>
          <a:prstDash val="solid"/>
        </a:ln>
        <a:ln w="15875" cap="flat" cmpd="sng" algn="ctr">
          <a:solidFill>
            <a:schemeClr val="phClr"/>
          </a:solidFill>
          <a:prstDash val="solid"/>
        </a:ln>
        <a:ln w="22225" cap="flat" cmpd="sng" algn="ctr">
          <a:solidFill>
            <a:schemeClr val="phClr"/>
          </a:solidFill>
          <a:prstDash val="solid"/>
        </a:ln>
      </a:lnStyleLst>
      <a:effectStyleLst>
        <a:effectStyle>
          <a:effectLst/>
        </a:effectStyle>
        <a:effectStyle>
          <a:effectLst>
            <a:outerShdw blurRad="50800" dist="25400" dir="5400000" rotWithShape="0">
              <a:srgbClr val="000000">
                <a:alpha val="28000"/>
              </a:srgbClr>
            </a:outerShdw>
          </a:effectLst>
        </a:effectStyle>
        <a:effectStyle>
          <a:effectLst>
            <a:outerShdw blurRad="63500" dist="25400" dir="5400000" algn="ctr" rotWithShape="0">
              <a:srgbClr val="000000">
                <a:alpha val="69000"/>
              </a:srgbClr>
            </a:outerShdw>
          </a:effectLst>
          <a:scene3d>
            <a:camera prst="orthographicFront">
              <a:rot lat="0" lon="0" rev="0"/>
            </a:camera>
            <a:lightRig rig="balanced" dir="t">
              <a:rot lat="0" lon="0" rev="1200000"/>
            </a:lightRig>
          </a:scene3d>
          <a:sp3d prstMaterial="plastic">
            <a:bevelT w="25400" h="25400"/>
          </a:sp3d>
        </a:effectStyle>
      </a:effectStyleLst>
      <a:bgFillStyleLst>
        <a:solidFill>
          <a:schemeClr val="phClr"/>
        </a:solidFill>
        <a:gradFill rotWithShape="1">
          <a:gsLst>
            <a:gs pos="0">
              <a:schemeClr val="phClr">
                <a:tint val="90000"/>
                <a:lumMod val="110000"/>
              </a:schemeClr>
            </a:gs>
            <a:gs pos="100000">
              <a:schemeClr val="phClr">
                <a:shade val="64000"/>
                <a:lumMod val="88000"/>
              </a:schemeClr>
            </a:gs>
          </a:gsLst>
          <a:lin ang="5400000" scaled="0"/>
        </a:gradFill>
        <a:gradFill rotWithShape="1">
          <a:gsLst>
            <a:gs pos="0">
              <a:schemeClr val="phClr">
                <a:tint val="84000"/>
                <a:shade val="100000"/>
                <a:hueMod val="92000"/>
                <a:satMod val="180000"/>
                <a:lumMod val="114000"/>
              </a:schemeClr>
            </a:gs>
            <a:gs pos="100000">
              <a:schemeClr val="phClr">
                <a:shade val="92000"/>
                <a:satMod val="170000"/>
                <a:lumMod val="96000"/>
              </a:schemeClr>
            </a:gs>
          </a:gsLst>
          <a:lin ang="5400000" scaled="0"/>
        </a:gradFill>
      </a:bgFillStyleLst>
    </a:fmtScheme>
  </a:themeElements>
  <a:objectDefaults/>
  <a:extraClrSchemeLst/>
  <a:extLst>
    <a:ext uri="{05A4C25C-085E-4340-85A3-A5531E510DB2}">
      <thm15:themeFamily xmlns:thm15="http://schemas.microsoft.com/office/thememl/2012/main" xmlns="" name="Droplet" id="{8984A317-299A-4E50-B45D-BFC9EDE2337A}" vid="{DEB094D4-7FD8-4F86-93D5-B0F1341EF586}"/>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5B9BD5"/>
      </a:accent1>
      <a:accent2>
        <a:srgbClr val="ED7D31"/>
      </a:accent2>
      <a:accent3>
        <a:srgbClr val="A5A5A5"/>
      </a:accent3>
      <a:accent4>
        <a:srgbClr val="FFC000"/>
      </a:accent4>
      <a:accent5>
        <a:srgbClr val="4472C4"/>
      </a:accent5>
      <a:accent6>
        <a:srgbClr val="70AD47"/>
      </a:accent6>
      <a:hlink>
        <a:srgbClr val="0563C1"/>
      </a:hlink>
      <a:folHlink>
        <a:srgbClr val="954F72"/>
      </a:folHlink>
    </a:clrScheme>
    <a:fontScheme name="Office">
      <a:majorFont>
        <a:latin typeface="Calibri Light"/>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xmlns=""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emplate>TC104033925[[fn=Droplet]]</Template>
  <TotalTime>1253</TotalTime>
  <Words>1093</Words>
  <Application>Microsoft Office PowerPoint</Application>
  <PresentationFormat>Custom</PresentationFormat>
  <Paragraphs>120</Paragraphs>
  <Slides>6</Slides>
  <Notes>6</Notes>
  <HiddenSlides>0</HiddenSlides>
  <MMClips>0</MMClips>
  <ScaleCrop>false</ScaleCrop>
  <HeadingPairs>
    <vt:vector size="4" baseType="variant">
      <vt:variant>
        <vt:lpstr>Theme</vt:lpstr>
      </vt:variant>
      <vt:variant>
        <vt:i4>1</vt:i4>
      </vt:variant>
      <vt:variant>
        <vt:lpstr>Slide Titles</vt:lpstr>
      </vt:variant>
      <vt:variant>
        <vt:i4>6</vt:i4>
      </vt:variant>
    </vt:vector>
  </HeadingPairs>
  <TitlesOfParts>
    <vt:vector size="7" baseType="lpstr">
      <vt:lpstr>Droplet</vt:lpstr>
      <vt:lpstr>An Inside Look at and Adjunct Faculty Unionization Campaign: The Case of Le Moyne College</vt:lpstr>
      <vt:lpstr>Sequence of Events</vt:lpstr>
      <vt:lpstr>Position of the College</vt:lpstr>
      <vt:lpstr>Outcome of the Election</vt:lpstr>
      <vt:lpstr>Impact of Collective Bargaining</vt:lpstr>
      <vt:lpstr>Conclusions</vt:lpstr>
    </vt:vector>
  </TitlesOfParts>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Myths and realities of crime and the criminal justice system</dc:title>
  <dc:creator>Clifford Donn</dc:creator>
  <cp:lastModifiedBy>Brenda</cp:lastModifiedBy>
  <cp:revision>117</cp:revision>
  <dcterms:created xsi:type="dcterms:W3CDTF">2014-09-13T14:49:26Z</dcterms:created>
  <dcterms:modified xsi:type="dcterms:W3CDTF">2018-03-17T17:43:47Z</dcterms:modified>
</cp:coreProperties>
</file>

<file path=docProps/thumbnail.jpeg>
</file>